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Lst>
  <p:sldSz cy="5143500" cx="9144000"/>
  <p:notesSz cx="6858000" cy="9144000"/>
  <p:embeddedFontLst>
    <p:embeddedFont>
      <p:font typeface="Helvetica Neue"/>
      <p:regular r:id="rId78"/>
      <p:bold r:id="rId79"/>
      <p:italic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03E2408-49D9-4000-A309-9A74C8C2DFDD}">
  <a:tblStyle styleId="{803E2408-49D9-4000-A309-9A74C8C2DFD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HelveticaNeue-italic.fntdata"/><Relationship Id="rId81" Type="http://schemas.openxmlformats.org/officeDocument/2006/relationships/font" Target="fonts/HelveticaNeue-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font" Target="fonts/HelveticaNeue-bold.fntdata"/><Relationship Id="rId34" Type="http://schemas.openxmlformats.org/officeDocument/2006/relationships/slide" Target="slides/slide28.xml"/><Relationship Id="rId78" Type="http://schemas.openxmlformats.org/officeDocument/2006/relationships/font" Target="fonts/HelveticaNeue-regular.fntdata"/><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png>
</file>

<file path=ppt/media/image13.jpg>
</file>

<file path=ppt/media/image14.jpg>
</file>

<file path=ppt/media/image15.gif>
</file>

<file path=ppt/media/image16.png>
</file>

<file path=ppt/media/image17.jpg>
</file>

<file path=ppt/media/image18.png>
</file>

<file path=ppt/media/image19.png>
</file>

<file path=ppt/media/image2.jp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43ef552c9f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43ef552c9f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13ef698439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13ef698439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13ef698439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13ef698439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085e680ecc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085e680ecc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085e680ecc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085e680ecc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085e680ecc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085e680ecc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085e680ecc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085e680ecc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085e680ecc_0_1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085e680ecc_0_1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085e680ecc_0_1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085e680ecc_0_1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081b15e023_0_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081b15e023_0_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13ef698439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13ef698439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d55749de95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d55749de95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213ef698439_0_7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213ef698439_0_7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085e680ecc_0_2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2085e680ecc_0_2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2085e680ecc_0_2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2085e680ecc_0_2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 name="Shape 792"/>
        <p:cNvGrpSpPr/>
        <p:nvPr/>
      </p:nvGrpSpPr>
      <p:grpSpPr>
        <a:xfrm>
          <a:off x="0" y="0"/>
          <a:ext cx="0" cy="0"/>
          <a:chOff x="0" y="0"/>
          <a:chExt cx="0" cy="0"/>
        </a:xfrm>
      </p:grpSpPr>
      <p:sp>
        <p:nvSpPr>
          <p:cNvPr id="793" name="Google Shape;793;g2081b15e023_0_1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 name="Google Shape;794;g2081b15e023_0_1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2081b15e023_0_1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2081b15e023_0_1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2081b15e023_0_1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 name="Google Shape;1110;g2081b15e023_0_1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3" name="Shape 1323"/>
        <p:cNvGrpSpPr/>
        <p:nvPr/>
      </p:nvGrpSpPr>
      <p:grpSpPr>
        <a:xfrm>
          <a:off x="0" y="0"/>
          <a:ext cx="0" cy="0"/>
          <a:chOff x="0" y="0"/>
          <a:chExt cx="0" cy="0"/>
        </a:xfrm>
      </p:grpSpPr>
      <p:sp>
        <p:nvSpPr>
          <p:cNvPr id="1324" name="Google Shape;1324;g2081b15e023_0_4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5" name="Google Shape;1325;g2081b15e023_0_4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8" name="Shape 1538"/>
        <p:cNvGrpSpPr/>
        <p:nvPr/>
      </p:nvGrpSpPr>
      <p:grpSpPr>
        <a:xfrm>
          <a:off x="0" y="0"/>
          <a:ext cx="0" cy="0"/>
          <a:chOff x="0" y="0"/>
          <a:chExt cx="0" cy="0"/>
        </a:xfrm>
      </p:grpSpPr>
      <p:sp>
        <p:nvSpPr>
          <p:cNvPr id="1539" name="Google Shape;1539;g2081b15e023_0_4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0" name="Google Shape;1540;g2081b15e023_0_4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6" name="Shape 1856"/>
        <p:cNvGrpSpPr/>
        <p:nvPr/>
      </p:nvGrpSpPr>
      <p:grpSpPr>
        <a:xfrm>
          <a:off x="0" y="0"/>
          <a:ext cx="0" cy="0"/>
          <a:chOff x="0" y="0"/>
          <a:chExt cx="0" cy="0"/>
        </a:xfrm>
      </p:grpSpPr>
      <p:sp>
        <p:nvSpPr>
          <p:cNvPr id="1857" name="Google Shape;1857;g2081b15e023_0_4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8" name="Google Shape;1858;g2081b15e023_0_4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2" name="Shape 2272"/>
        <p:cNvGrpSpPr/>
        <p:nvPr/>
      </p:nvGrpSpPr>
      <p:grpSpPr>
        <a:xfrm>
          <a:off x="0" y="0"/>
          <a:ext cx="0" cy="0"/>
          <a:chOff x="0" y="0"/>
          <a:chExt cx="0" cy="0"/>
        </a:xfrm>
      </p:grpSpPr>
      <p:sp>
        <p:nvSpPr>
          <p:cNvPr id="2273" name="Google Shape;2273;g213ef698439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4" name="Google Shape;2274;g213ef698439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13ef69843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13ef69843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8" name="Shape 2278"/>
        <p:cNvGrpSpPr/>
        <p:nvPr/>
      </p:nvGrpSpPr>
      <p:grpSpPr>
        <a:xfrm>
          <a:off x="0" y="0"/>
          <a:ext cx="0" cy="0"/>
          <a:chOff x="0" y="0"/>
          <a:chExt cx="0" cy="0"/>
        </a:xfrm>
      </p:grpSpPr>
      <p:sp>
        <p:nvSpPr>
          <p:cNvPr id="2279" name="Google Shape;2279;g213ef698439_0_7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0" name="Google Shape;2280;g213ef698439_0_7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5" name="Shape 2285"/>
        <p:cNvGrpSpPr/>
        <p:nvPr/>
      </p:nvGrpSpPr>
      <p:grpSpPr>
        <a:xfrm>
          <a:off x="0" y="0"/>
          <a:ext cx="0" cy="0"/>
          <a:chOff x="0" y="0"/>
          <a:chExt cx="0" cy="0"/>
        </a:xfrm>
      </p:grpSpPr>
      <p:sp>
        <p:nvSpPr>
          <p:cNvPr id="2286" name="Google Shape;2286;g213ef698439_0_7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7" name="Google Shape;2287;g213ef698439_0_7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1" name="Shape 2291"/>
        <p:cNvGrpSpPr/>
        <p:nvPr/>
      </p:nvGrpSpPr>
      <p:grpSpPr>
        <a:xfrm>
          <a:off x="0" y="0"/>
          <a:ext cx="0" cy="0"/>
          <a:chOff x="0" y="0"/>
          <a:chExt cx="0" cy="0"/>
        </a:xfrm>
      </p:grpSpPr>
      <p:sp>
        <p:nvSpPr>
          <p:cNvPr id="2292" name="Google Shape;2292;g213ef698439_0_7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3" name="Google Shape;2293;g213ef698439_0_7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7" name="Shape 2297"/>
        <p:cNvGrpSpPr/>
        <p:nvPr/>
      </p:nvGrpSpPr>
      <p:grpSpPr>
        <a:xfrm>
          <a:off x="0" y="0"/>
          <a:ext cx="0" cy="0"/>
          <a:chOff x="0" y="0"/>
          <a:chExt cx="0" cy="0"/>
        </a:xfrm>
      </p:grpSpPr>
      <p:sp>
        <p:nvSpPr>
          <p:cNvPr id="2298" name="Google Shape;2298;g213ef698439_0_7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9" name="Google Shape;2299;g213ef698439_0_7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3" name="Shape 2303"/>
        <p:cNvGrpSpPr/>
        <p:nvPr/>
      </p:nvGrpSpPr>
      <p:grpSpPr>
        <a:xfrm>
          <a:off x="0" y="0"/>
          <a:ext cx="0" cy="0"/>
          <a:chOff x="0" y="0"/>
          <a:chExt cx="0" cy="0"/>
        </a:xfrm>
      </p:grpSpPr>
      <p:sp>
        <p:nvSpPr>
          <p:cNvPr id="2304" name="Google Shape;2304;g213ef698439_0_7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5" name="Google Shape;2305;g213ef698439_0_7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0" name="Shape 2310"/>
        <p:cNvGrpSpPr/>
        <p:nvPr/>
      </p:nvGrpSpPr>
      <p:grpSpPr>
        <a:xfrm>
          <a:off x="0" y="0"/>
          <a:ext cx="0" cy="0"/>
          <a:chOff x="0" y="0"/>
          <a:chExt cx="0" cy="0"/>
        </a:xfrm>
      </p:grpSpPr>
      <p:sp>
        <p:nvSpPr>
          <p:cNvPr id="2311" name="Google Shape;2311;g213ef698439_0_7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2" name="Google Shape;2312;g213ef698439_0_7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8" name="Shape 2328"/>
        <p:cNvGrpSpPr/>
        <p:nvPr/>
      </p:nvGrpSpPr>
      <p:grpSpPr>
        <a:xfrm>
          <a:off x="0" y="0"/>
          <a:ext cx="0" cy="0"/>
          <a:chOff x="0" y="0"/>
          <a:chExt cx="0" cy="0"/>
        </a:xfrm>
      </p:grpSpPr>
      <p:sp>
        <p:nvSpPr>
          <p:cNvPr id="2329" name="Google Shape;2329;g213ef698439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0" name="Google Shape;2330;g213ef698439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4" name="Shape 2334"/>
        <p:cNvGrpSpPr/>
        <p:nvPr/>
      </p:nvGrpSpPr>
      <p:grpSpPr>
        <a:xfrm>
          <a:off x="0" y="0"/>
          <a:ext cx="0" cy="0"/>
          <a:chOff x="0" y="0"/>
          <a:chExt cx="0" cy="0"/>
        </a:xfrm>
      </p:grpSpPr>
      <p:sp>
        <p:nvSpPr>
          <p:cNvPr id="2335" name="Google Shape;2335;g213ef698439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6" name="Google Shape;2336;g213ef698439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2" name="Shape 2352"/>
        <p:cNvGrpSpPr/>
        <p:nvPr/>
      </p:nvGrpSpPr>
      <p:grpSpPr>
        <a:xfrm>
          <a:off x="0" y="0"/>
          <a:ext cx="0" cy="0"/>
          <a:chOff x="0" y="0"/>
          <a:chExt cx="0" cy="0"/>
        </a:xfrm>
      </p:grpSpPr>
      <p:sp>
        <p:nvSpPr>
          <p:cNvPr id="2353" name="Google Shape;2353;g213ef698439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4" name="Google Shape;2354;g213ef698439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4" name="Shape 2364"/>
        <p:cNvGrpSpPr/>
        <p:nvPr/>
      </p:nvGrpSpPr>
      <p:grpSpPr>
        <a:xfrm>
          <a:off x="0" y="0"/>
          <a:ext cx="0" cy="0"/>
          <a:chOff x="0" y="0"/>
          <a:chExt cx="0" cy="0"/>
        </a:xfrm>
      </p:grpSpPr>
      <p:sp>
        <p:nvSpPr>
          <p:cNvPr id="2365" name="Google Shape;2365;g213ef698439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6" name="Google Shape;2366;g213ef698439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13ef698439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13ef698439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1" name="Shape 2371"/>
        <p:cNvGrpSpPr/>
        <p:nvPr/>
      </p:nvGrpSpPr>
      <p:grpSpPr>
        <a:xfrm>
          <a:off x="0" y="0"/>
          <a:ext cx="0" cy="0"/>
          <a:chOff x="0" y="0"/>
          <a:chExt cx="0" cy="0"/>
        </a:xfrm>
      </p:grpSpPr>
      <p:sp>
        <p:nvSpPr>
          <p:cNvPr id="2372" name="Google Shape;2372;g213ef698439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3" name="Google Shape;2373;g213ef698439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8" name="Shape 2378"/>
        <p:cNvGrpSpPr/>
        <p:nvPr/>
      </p:nvGrpSpPr>
      <p:grpSpPr>
        <a:xfrm>
          <a:off x="0" y="0"/>
          <a:ext cx="0" cy="0"/>
          <a:chOff x="0" y="0"/>
          <a:chExt cx="0" cy="0"/>
        </a:xfrm>
      </p:grpSpPr>
      <p:sp>
        <p:nvSpPr>
          <p:cNvPr id="2379" name="Google Shape;2379;g213ef698439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0" name="Google Shape;2380;g213ef698439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4" name="Shape 2394"/>
        <p:cNvGrpSpPr/>
        <p:nvPr/>
      </p:nvGrpSpPr>
      <p:grpSpPr>
        <a:xfrm>
          <a:off x="0" y="0"/>
          <a:ext cx="0" cy="0"/>
          <a:chOff x="0" y="0"/>
          <a:chExt cx="0" cy="0"/>
        </a:xfrm>
      </p:grpSpPr>
      <p:sp>
        <p:nvSpPr>
          <p:cNvPr id="2395" name="Google Shape;2395;g213ef698439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6" name="Google Shape;2396;g213ef698439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4" name="Shape 2464"/>
        <p:cNvGrpSpPr/>
        <p:nvPr/>
      </p:nvGrpSpPr>
      <p:grpSpPr>
        <a:xfrm>
          <a:off x="0" y="0"/>
          <a:ext cx="0" cy="0"/>
          <a:chOff x="0" y="0"/>
          <a:chExt cx="0" cy="0"/>
        </a:xfrm>
      </p:grpSpPr>
      <p:sp>
        <p:nvSpPr>
          <p:cNvPr id="2465" name="Google Shape;2465;g213ef698439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6" name="Google Shape;2466;g213ef698439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7" name="Shape 2527"/>
        <p:cNvGrpSpPr/>
        <p:nvPr/>
      </p:nvGrpSpPr>
      <p:grpSpPr>
        <a:xfrm>
          <a:off x="0" y="0"/>
          <a:ext cx="0" cy="0"/>
          <a:chOff x="0" y="0"/>
          <a:chExt cx="0" cy="0"/>
        </a:xfrm>
      </p:grpSpPr>
      <p:sp>
        <p:nvSpPr>
          <p:cNvPr id="2528" name="Google Shape;2528;g213ef698439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9" name="Google Shape;2529;g213ef698439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7" name="Shape 2607"/>
        <p:cNvGrpSpPr/>
        <p:nvPr/>
      </p:nvGrpSpPr>
      <p:grpSpPr>
        <a:xfrm>
          <a:off x="0" y="0"/>
          <a:ext cx="0" cy="0"/>
          <a:chOff x="0" y="0"/>
          <a:chExt cx="0" cy="0"/>
        </a:xfrm>
      </p:grpSpPr>
      <p:sp>
        <p:nvSpPr>
          <p:cNvPr id="2608" name="Google Shape;2608;g213ef698439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9" name="Google Shape;2609;g213ef698439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1" name="Shape 2701"/>
        <p:cNvGrpSpPr/>
        <p:nvPr/>
      </p:nvGrpSpPr>
      <p:grpSpPr>
        <a:xfrm>
          <a:off x="0" y="0"/>
          <a:ext cx="0" cy="0"/>
          <a:chOff x="0" y="0"/>
          <a:chExt cx="0" cy="0"/>
        </a:xfrm>
      </p:grpSpPr>
      <p:sp>
        <p:nvSpPr>
          <p:cNvPr id="2702" name="Google Shape;2702;g213ef698439_0_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3" name="Google Shape;2703;g213ef698439_0_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8" name="Shape 2708"/>
        <p:cNvGrpSpPr/>
        <p:nvPr/>
      </p:nvGrpSpPr>
      <p:grpSpPr>
        <a:xfrm>
          <a:off x="0" y="0"/>
          <a:ext cx="0" cy="0"/>
          <a:chOff x="0" y="0"/>
          <a:chExt cx="0" cy="0"/>
        </a:xfrm>
      </p:grpSpPr>
      <p:sp>
        <p:nvSpPr>
          <p:cNvPr id="2709" name="Google Shape;2709;g213ef698439_0_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0" name="Google Shape;2710;g213ef698439_0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4" name="Shape 2714"/>
        <p:cNvGrpSpPr/>
        <p:nvPr/>
      </p:nvGrpSpPr>
      <p:grpSpPr>
        <a:xfrm>
          <a:off x="0" y="0"/>
          <a:ext cx="0" cy="0"/>
          <a:chOff x="0" y="0"/>
          <a:chExt cx="0" cy="0"/>
        </a:xfrm>
      </p:grpSpPr>
      <p:sp>
        <p:nvSpPr>
          <p:cNvPr id="2715" name="Google Shape;2715;g213ef698439_0_1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6" name="Google Shape;2716;g213ef698439_0_1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0" name="Shape 2720"/>
        <p:cNvGrpSpPr/>
        <p:nvPr/>
      </p:nvGrpSpPr>
      <p:grpSpPr>
        <a:xfrm>
          <a:off x="0" y="0"/>
          <a:ext cx="0" cy="0"/>
          <a:chOff x="0" y="0"/>
          <a:chExt cx="0" cy="0"/>
        </a:xfrm>
      </p:grpSpPr>
      <p:sp>
        <p:nvSpPr>
          <p:cNvPr id="2721" name="Google Shape;2721;g213ef698439_0_1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2" name="Google Shape;2722;g213ef698439_0_1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13ef698439_0_70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13ef698439_0_7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6" name="Shape 2726"/>
        <p:cNvGrpSpPr/>
        <p:nvPr/>
      </p:nvGrpSpPr>
      <p:grpSpPr>
        <a:xfrm>
          <a:off x="0" y="0"/>
          <a:ext cx="0" cy="0"/>
          <a:chOff x="0" y="0"/>
          <a:chExt cx="0" cy="0"/>
        </a:xfrm>
      </p:grpSpPr>
      <p:sp>
        <p:nvSpPr>
          <p:cNvPr id="2727" name="Google Shape;2727;g213ef698439_0_1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8" name="Google Shape;2728;g213ef698439_0_1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2" name="Shape 2732"/>
        <p:cNvGrpSpPr/>
        <p:nvPr/>
      </p:nvGrpSpPr>
      <p:grpSpPr>
        <a:xfrm>
          <a:off x="0" y="0"/>
          <a:ext cx="0" cy="0"/>
          <a:chOff x="0" y="0"/>
          <a:chExt cx="0" cy="0"/>
        </a:xfrm>
      </p:grpSpPr>
      <p:sp>
        <p:nvSpPr>
          <p:cNvPr id="2733" name="Google Shape;2733;g213ef698439_0_1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4" name="Google Shape;2734;g213ef698439_0_1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8" name="Shape 2738"/>
        <p:cNvGrpSpPr/>
        <p:nvPr/>
      </p:nvGrpSpPr>
      <p:grpSpPr>
        <a:xfrm>
          <a:off x="0" y="0"/>
          <a:ext cx="0" cy="0"/>
          <a:chOff x="0" y="0"/>
          <a:chExt cx="0" cy="0"/>
        </a:xfrm>
      </p:grpSpPr>
      <p:sp>
        <p:nvSpPr>
          <p:cNvPr id="2739" name="Google Shape;2739;g213ef698439_0_1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0" name="Google Shape;2740;g213ef698439_0_1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4" name="Shape 2744"/>
        <p:cNvGrpSpPr/>
        <p:nvPr/>
      </p:nvGrpSpPr>
      <p:grpSpPr>
        <a:xfrm>
          <a:off x="0" y="0"/>
          <a:ext cx="0" cy="0"/>
          <a:chOff x="0" y="0"/>
          <a:chExt cx="0" cy="0"/>
        </a:xfrm>
      </p:grpSpPr>
      <p:sp>
        <p:nvSpPr>
          <p:cNvPr id="2745" name="Google Shape;2745;g213ef698439_0_1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6" name="Google Shape;2746;g213ef698439_0_1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0" name="Shape 2750"/>
        <p:cNvGrpSpPr/>
        <p:nvPr/>
      </p:nvGrpSpPr>
      <p:grpSpPr>
        <a:xfrm>
          <a:off x="0" y="0"/>
          <a:ext cx="0" cy="0"/>
          <a:chOff x="0" y="0"/>
          <a:chExt cx="0" cy="0"/>
        </a:xfrm>
      </p:grpSpPr>
      <p:sp>
        <p:nvSpPr>
          <p:cNvPr id="2751" name="Google Shape;2751;g213ef698439_0_1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2" name="Google Shape;2752;g213ef698439_0_1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6" name="Shape 2756"/>
        <p:cNvGrpSpPr/>
        <p:nvPr/>
      </p:nvGrpSpPr>
      <p:grpSpPr>
        <a:xfrm>
          <a:off x="0" y="0"/>
          <a:ext cx="0" cy="0"/>
          <a:chOff x="0" y="0"/>
          <a:chExt cx="0" cy="0"/>
        </a:xfrm>
      </p:grpSpPr>
      <p:sp>
        <p:nvSpPr>
          <p:cNvPr id="2757" name="Google Shape;2757;g213ef698439_0_1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8" name="Google Shape;2758;g213ef698439_0_1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2" name="Shape 2762"/>
        <p:cNvGrpSpPr/>
        <p:nvPr/>
      </p:nvGrpSpPr>
      <p:grpSpPr>
        <a:xfrm>
          <a:off x="0" y="0"/>
          <a:ext cx="0" cy="0"/>
          <a:chOff x="0" y="0"/>
          <a:chExt cx="0" cy="0"/>
        </a:xfrm>
      </p:grpSpPr>
      <p:sp>
        <p:nvSpPr>
          <p:cNvPr id="2763" name="Google Shape;2763;g213ef698439_0_1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4" name="Google Shape;2764;g213ef698439_0_1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9" name="Shape 2769"/>
        <p:cNvGrpSpPr/>
        <p:nvPr/>
      </p:nvGrpSpPr>
      <p:grpSpPr>
        <a:xfrm>
          <a:off x="0" y="0"/>
          <a:ext cx="0" cy="0"/>
          <a:chOff x="0" y="0"/>
          <a:chExt cx="0" cy="0"/>
        </a:xfrm>
      </p:grpSpPr>
      <p:sp>
        <p:nvSpPr>
          <p:cNvPr id="2770" name="Google Shape;2770;g213ef698439_0_1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1" name="Google Shape;2771;g213ef698439_0_1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2" name="Shape 2852"/>
        <p:cNvGrpSpPr/>
        <p:nvPr/>
      </p:nvGrpSpPr>
      <p:grpSpPr>
        <a:xfrm>
          <a:off x="0" y="0"/>
          <a:ext cx="0" cy="0"/>
          <a:chOff x="0" y="0"/>
          <a:chExt cx="0" cy="0"/>
        </a:xfrm>
      </p:grpSpPr>
      <p:sp>
        <p:nvSpPr>
          <p:cNvPr id="2853" name="Google Shape;2853;g213ef698439_0_1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4" name="Google Shape;2854;g213ef698439_0_1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5" name="Shape 2915"/>
        <p:cNvGrpSpPr/>
        <p:nvPr/>
      </p:nvGrpSpPr>
      <p:grpSpPr>
        <a:xfrm>
          <a:off x="0" y="0"/>
          <a:ext cx="0" cy="0"/>
          <a:chOff x="0" y="0"/>
          <a:chExt cx="0" cy="0"/>
        </a:xfrm>
      </p:grpSpPr>
      <p:sp>
        <p:nvSpPr>
          <p:cNvPr id="2916" name="Google Shape;2916;g213ef698439_0_1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7" name="Google Shape;2917;g213ef698439_0_1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13ef69843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13ef69843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0" name="Shape 3010"/>
        <p:cNvGrpSpPr/>
        <p:nvPr/>
      </p:nvGrpSpPr>
      <p:grpSpPr>
        <a:xfrm>
          <a:off x="0" y="0"/>
          <a:ext cx="0" cy="0"/>
          <a:chOff x="0" y="0"/>
          <a:chExt cx="0" cy="0"/>
        </a:xfrm>
      </p:grpSpPr>
      <p:sp>
        <p:nvSpPr>
          <p:cNvPr id="3011" name="Google Shape;3011;g213ef698439_0_1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2" name="Google Shape;3012;g213ef698439_0_1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3" name="Shape 3153"/>
        <p:cNvGrpSpPr/>
        <p:nvPr/>
      </p:nvGrpSpPr>
      <p:grpSpPr>
        <a:xfrm>
          <a:off x="0" y="0"/>
          <a:ext cx="0" cy="0"/>
          <a:chOff x="0" y="0"/>
          <a:chExt cx="0" cy="0"/>
        </a:xfrm>
      </p:grpSpPr>
      <p:sp>
        <p:nvSpPr>
          <p:cNvPr id="3154" name="Google Shape;3154;g213ef698439_0_1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5" name="Google Shape;3155;g213ef698439_0_1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9" name="Shape 3159"/>
        <p:cNvGrpSpPr/>
        <p:nvPr/>
      </p:nvGrpSpPr>
      <p:grpSpPr>
        <a:xfrm>
          <a:off x="0" y="0"/>
          <a:ext cx="0" cy="0"/>
          <a:chOff x="0" y="0"/>
          <a:chExt cx="0" cy="0"/>
        </a:xfrm>
      </p:grpSpPr>
      <p:sp>
        <p:nvSpPr>
          <p:cNvPr id="3160" name="Google Shape;3160;g213ef698439_0_1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1" name="Google Shape;3161;g213ef698439_0_1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5" name="Shape 3165"/>
        <p:cNvGrpSpPr/>
        <p:nvPr/>
      </p:nvGrpSpPr>
      <p:grpSpPr>
        <a:xfrm>
          <a:off x="0" y="0"/>
          <a:ext cx="0" cy="0"/>
          <a:chOff x="0" y="0"/>
          <a:chExt cx="0" cy="0"/>
        </a:xfrm>
      </p:grpSpPr>
      <p:sp>
        <p:nvSpPr>
          <p:cNvPr id="3166" name="Google Shape;3166;g213ef698439_0_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7" name="Google Shape;3167;g213ef698439_0_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9" name="Shape 3229"/>
        <p:cNvGrpSpPr/>
        <p:nvPr/>
      </p:nvGrpSpPr>
      <p:grpSpPr>
        <a:xfrm>
          <a:off x="0" y="0"/>
          <a:ext cx="0" cy="0"/>
          <a:chOff x="0" y="0"/>
          <a:chExt cx="0" cy="0"/>
        </a:xfrm>
      </p:grpSpPr>
      <p:sp>
        <p:nvSpPr>
          <p:cNvPr id="3230" name="Google Shape;3230;g213ef698439_0_1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1" name="Google Shape;3231;g213ef698439_0_1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8" name="Shape 3238"/>
        <p:cNvGrpSpPr/>
        <p:nvPr/>
      </p:nvGrpSpPr>
      <p:grpSpPr>
        <a:xfrm>
          <a:off x="0" y="0"/>
          <a:ext cx="0" cy="0"/>
          <a:chOff x="0" y="0"/>
          <a:chExt cx="0" cy="0"/>
        </a:xfrm>
      </p:grpSpPr>
      <p:sp>
        <p:nvSpPr>
          <p:cNvPr id="3239" name="Google Shape;3239;g213ef698439_0_1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0" name="Google Shape;3240;g213ef698439_0_1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6" name="Shape 3246"/>
        <p:cNvGrpSpPr/>
        <p:nvPr/>
      </p:nvGrpSpPr>
      <p:grpSpPr>
        <a:xfrm>
          <a:off x="0" y="0"/>
          <a:ext cx="0" cy="0"/>
          <a:chOff x="0" y="0"/>
          <a:chExt cx="0" cy="0"/>
        </a:xfrm>
      </p:grpSpPr>
      <p:sp>
        <p:nvSpPr>
          <p:cNvPr id="3247" name="Google Shape;3247;g213ef698439_0_1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8" name="Google Shape;3248;g213ef698439_0_1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3" name="Shape 3253"/>
        <p:cNvGrpSpPr/>
        <p:nvPr/>
      </p:nvGrpSpPr>
      <p:grpSpPr>
        <a:xfrm>
          <a:off x="0" y="0"/>
          <a:ext cx="0" cy="0"/>
          <a:chOff x="0" y="0"/>
          <a:chExt cx="0" cy="0"/>
        </a:xfrm>
      </p:grpSpPr>
      <p:sp>
        <p:nvSpPr>
          <p:cNvPr id="3254" name="Google Shape;3254;g213ef698439_0_1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5" name="Google Shape;3255;g213ef698439_0_1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9" name="Shape 3259"/>
        <p:cNvGrpSpPr/>
        <p:nvPr/>
      </p:nvGrpSpPr>
      <p:grpSpPr>
        <a:xfrm>
          <a:off x="0" y="0"/>
          <a:ext cx="0" cy="0"/>
          <a:chOff x="0" y="0"/>
          <a:chExt cx="0" cy="0"/>
        </a:xfrm>
      </p:grpSpPr>
      <p:sp>
        <p:nvSpPr>
          <p:cNvPr id="3260" name="Google Shape;3260;g213ef698439_0_1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1" name="Google Shape;3261;g213ef698439_0_1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4" name="Shape 3344"/>
        <p:cNvGrpSpPr/>
        <p:nvPr/>
      </p:nvGrpSpPr>
      <p:grpSpPr>
        <a:xfrm>
          <a:off x="0" y="0"/>
          <a:ext cx="0" cy="0"/>
          <a:chOff x="0" y="0"/>
          <a:chExt cx="0" cy="0"/>
        </a:xfrm>
      </p:grpSpPr>
      <p:sp>
        <p:nvSpPr>
          <p:cNvPr id="3345" name="Google Shape;3345;g213ef698439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6" name="Google Shape;3346;g213ef698439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f6a5e8e5ee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f6a5e8e5ee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0" name="Shape 3350"/>
        <p:cNvGrpSpPr/>
        <p:nvPr/>
      </p:nvGrpSpPr>
      <p:grpSpPr>
        <a:xfrm>
          <a:off x="0" y="0"/>
          <a:ext cx="0" cy="0"/>
          <a:chOff x="0" y="0"/>
          <a:chExt cx="0" cy="0"/>
        </a:xfrm>
      </p:grpSpPr>
      <p:sp>
        <p:nvSpPr>
          <p:cNvPr id="3351" name="Google Shape;3351;g1d87ece5d2d_0_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2" name="Google Shape;3352;g1d87ece5d2d_0_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6" name="Shape 3356"/>
        <p:cNvGrpSpPr/>
        <p:nvPr/>
      </p:nvGrpSpPr>
      <p:grpSpPr>
        <a:xfrm>
          <a:off x="0" y="0"/>
          <a:ext cx="0" cy="0"/>
          <a:chOff x="0" y="0"/>
          <a:chExt cx="0" cy="0"/>
        </a:xfrm>
      </p:grpSpPr>
      <p:sp>
        <p:nvSpPr>
          <p:cNvPr id="3357" name="Google Shape;3357;g1cb17ff88f8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8" name="Google Shape;3358;g1cb17ff88f8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f6a5e8e5ee_4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f6a5e8e5ee_4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13ef698439_0_7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13ef698439_0_7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rgbClr val="0000FF"/>
              </a:buClr>
              <a:buSzPts val="2800"/>
              <a:buNone/>
              <a:defRPr sz="2800">
                <a:solidFill>
                  <a:srgbClr val="0000FF"/>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68300" lvl="0" marL="457200" algn="ctr">
              <a:spcBef>
                <a:spcPts val="0"/>
              </a:spcBef>
              <a:spcAft>
                <a:spcPts val="0"/>
              </a:spcAft>
              <a:buSzPts val="2200"/>
              <a:buChar char="●"/>
              <a:defRPr/>
            </a:lvl1pPr>
            <a:lvl2pPr indent="-368300" lvl="1" marL="914400" algn="ctr">
              <a:spcBef>
                <a:spcPts val="0"/>
              </a:spcBef>
              <a:spcAft>
                <a:spcPts val="0"/>
              </a:spcAft>
              <a:buSzPts val="2200"/>
              <a:buChar char="○"/>
              <a:defRPr/>
            </a:lvl2pPr>
            <a:lvl3pPr indent="-368300" lvl="2" marL="1371600" algn="ctr">
              <a:spcBef>
                <a:spcPts val="0"/>
              </a:spcBef>
              <a:spcAft>
                <a:spcPts val="0"/>
              </a:spcAft>
              <a:buSzPts val="2200"/>
              <a:buChar char="■"/>
              <a:defRPr/>
            </a:lvl3pPr>
            <a:lvl4pPr indent="-368300" lvl="3" marL="1828800" algn="ctr">
              <a:spcBef>
                <a:spcPts val="0"/>
              </a:spcBef>
              <a:spcAft>
                <a:spcPts val="0"/>
              </a:spcAft>
              <a:buSzPts val="22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8300" lvl="0" marL="457200">
              <a:spcBef>
                <a:spcPts val="0"/>
              </a:spcBef>
              <a:spcAft>
                <a:spcPts val="0"/>
              </a:spcAft>
              <a:buSzPts val="2200"/>
              <a:buChar char="●"/>
              <a:defRPr/>
            </a:lvl1pPr>
            <a:lvl2pPr indent="-368300" lvl="1" marL="914400">
              <a:spcBef>
                <a:spcPts val="0"/>
              </a:spcBef>
              <a:spcAft>
                <a:spcPts val="0"/>
              </a:spcAft>
              <a:buSzPts val="2200"/>
              <a:buChar char="○"/>
              <a:defRPr/>
            </a:lvl2pPr>
            <a:lvl3pPr indent="-368300" lvl="2" marL="1371600">
              <a:spcBef>
                <a:spcPts val="0"/>
              </a:spcBef>
              <a:spcAft>
                <a:spcPts val="0"/>
              </a:spcAft>
              <a:buSzPts val="2200"/>
              <a:buChar char="■"/>
              <a:defRPr/>
            </a:lvl3pPr>
            <a:lvl4pPr indent="-368300" lvl="3" marL="1828800">
              <a:spcBef>
                <a:spcPts val="0"/>
              </a:spcBef>
              <a:spcAft>
                <a:spcPts val="0"/>
              </a:spcAft>
              <a:buSzPts val="22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68300" lvl="0" marL="457200">
              <a:spcBef>
                <a:spcPts val="0"/>
              </a:spcBef>
              <a:spcAft>
                <a:spcPts val="0"/>
              </a:spcAft>
              <a:buSzPts val="2200"/>
              <a:buChar char="●"/>
              <a:defRPr/>
            </a:lvl1pPr>
            <a:lvl2pPr indent="-368300" lvl="1" marL="914400">
              <a:spcBef>
                <a:spcPts val="0"/>
              </a:spcBef>
              <a:spcAft>
                <a:spcPts val="0"/>
              </a:spcAft>
              <a:buSzPts val="2200"/>
              <a:buChar char="○"/>
              <a:defRPr/>
            </a:lvl2pPr>
            <a:lvl3pPr indent="-368300" lvl="2" marL="1371600">
              <a:spcBef>
                <a:spcPts val="0"/>
              </a:spcBef>
              <a:spcAft>
                <a:spcPts val="0"/>
              </a:spcAft>
              <a:buSzPts val="2200"/>
              <a:buChar char="■"/>
              <a:defRPr/>
            </a:lvl3pPr>
            <a:lvl4pPr indent="-368300" lvl="3" marL="1828800">
              <a:spcBef>
                <a:spcPts val="0"/>
              </a:spcBef>
              <a:spcAft>
                <a:spcPts val="0"/>
              </a:spcAft>
              <a:buSzPts val="22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2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1pPr>
            <a:lvl2pPr lvl="1">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2pPr>
            <a:lvl3pPr lvl="2">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3pPr>
            <a:lvl4pPr lvl="3">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4pPr>
            <a:lvl5pPr lvl="4">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5pPr>
            <a:lvl6pPr lvl="5">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6pPr>
            <a:lvl7pPr lvl="6">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7pPr>
            <a:lvl8pPr lvl="7">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8pPr>
            <a:lvl9pPr lvl="8">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68300" lvl="0" marL="457200">
              <a:lnSpc>
                <a:spcPct val="115000"/>
              </a:lnSpc>
              <a:spcBef>
                <a:spcPts val="0"/>
              </a:spcBef>
              <a:spcAft>
                <a:spcPts val="0"/>
              </a:spcAft>
              <a:buClr>
                <a:schemeClr val="dk1"/>
              </a:buClr>
              <a:buSzPts val="2200"/>
              <a:buFont typeface="Helvetica Neue"/>
              <a:buChar char="●"/>
              <a:defRPr sz="2200">
                <a:solidFill>
                  <a:schemeClr val="dk1"/>
                </a:solidFill>
                <a:latin typeface="Helvetica Neue"/>
                <a:ea typeface="Helvetica Neue"/>
                <a:cs typeface="Helvetica Neue"/>
                <a:sym typeface="Helvetica Neue"/>
              </a:defRPr>
            </a:lvl1pPr>
            <a:lvl2pPr indent="-368300" lvl="1" marL="914400">
              <a:lnSpc>
                <a:spcPct val="115000"/>
              </a:lnSpc>
              <a:spcBef>
                <a:spcPts val="0"/>
              </a:spcBef>
              <a:spcAft>
                <a:spcPts val="0"/>
              </a:spcAft>
              <a:buClr>
                <a:srgbClr val="0000FF"/>
              </a:buClr>
              <a:buSzPts val="2200"/>
              <a:buFont typeface="Helvetica Neue"/>
              <a:buChar char="○"/>
              <a:defRPr sz="2200">
                <a:solidFill>
                  <a:srgbClr val="0000FF"/>
                </a:solidFill>
                <a:latin typeface="Helvetica Neue"/>
                <a:ea typeface="Helvetica Neue"/>
                <a:cs typeface="Helvetica Neue"/>
                <a:sym typeface="Helvetica Neue"/>
              </a:defRPr>
            </a:lvl2pPr>
            <a:lvl3pPr indent="-368300" lvl="2" marL="1371600">
              <a:lnSpc>
                <a:spcPct val="115000"/>
              </a:lnSpc>
              <a:spcBef>
                <a:spcPts val="0"/>
              </a:spcBef>
              <a:spcAft>
                <a:spcPts val="0"/>
              </a:spcAft>
              <a:buClr>
                <a:srgbClr val="980000"/>
              </a:buClr>
              <a:buSzPts val="2200"/>
              <a:buFont typeface="Helvetica Neue"/>
              <a:buChar char="■"/>
              <a:defRPr sz="2200">
                <a:solidFill>
                  <a:srgbClr val="980000"/>
                </a:solidFill>
                <a:latin typeface="Helvetica Neue"/>
                <a:ea typeface="Helvetica Neue"/>
                <a:cs typeface="Helvetica Neue"/>
                <a:sym typeface="Helvetica Neue"/>
              </a:defRPr>
            </a:lvl3pPr>
            <a:lvl4pPr indent="-368300" lvl="3" marL="1828800">
              <a:lnSpc>
                <a:spcPct val="115000"/>
              </a:lnSpc>
              <a:spcBef>
                <a:spcPts val="0"/>
              </a:spcBef>
              <a:spcAft>
                <a:spcPts val="0"/>
              </a:spcAft>
              <a:buClr>
                <a:srgbClr val="B45F06"/>
              </a:buClr>
              <a:buSzPts val="2200"/>
              <a:buFont typeface="Helvetica Neue"/>
              <a:buChar char="●"/>
              <a:defRPr sz="2200">
                <a:solidFill>
                  <a:srgbClr val="B45F06"/>
                </a:solidFill>
                <a:latin typeface="Helvetica Neue"/>
                <a:ea typeface="Helvetica Neue"/>
                <a:cs typeface="Helvetica Neue"/>
                <a:sym typeface="Helvetica Neue"/>
              </a:defRPr>
            </a:lvl4pPr>
            <a:lvl5pPr indent="-317500" lvl="4" marL="228600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5pPr>
            <a:lvl6pPr indent="-317500" lvl="5" marL="274320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6pPr>
            <a:lvl7pPr indent="-317500" lvl="6" marL="320040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7pPr>
            <a:lvl8pPr indent="-317500" lvl="7" marL="365760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8pPr>
            <a:lvl9pPr indent="-317500" lvl="8" marL="411480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7.jpg"/><Relationship Id="rId4" Type="http://schemas.openxmlformats.org/officeDocument/2006/relationships/image" Target="../media/image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9.png"/><Relationship Id="rId7" Type="http://schemas.openxmlformats.org/officeDocument/2006/relationships/image" Target="../media/image12.png"/><Relationship Id="rId8"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jpg"/><Relationship Id="rId4"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4.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s://twitter.com/gabriel_ilharco/status/1558079922026921985?s=20&amp;t=L9uvSHaczZX1fPc7TDE3ww"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s://en.wikipedia.org/wiki/Zipf%27s_law"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piazza.com/class/lcpa44ep1pk5aj/post/196"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hyperlink" Target="https://en.wikipedia.org/wiki/Zipf%27s_law"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hyperlink" Target="https://twitter.com/gabriel_ilharco/status/1558079922026921985?s=20&amp;t=L9uvSHaczZX1fPc7TDE3ww"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hyperlink" Target="http://text-processing.com/demo/stem/"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hyperlink" Target="https://arxiv.org/abs/1301.3781"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19.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hyperlink" Target="https://pytorch.org/docs/stable/generated/torch.nn.CrossEntropyLoss.html" TargetMode="External"/><Relationship Id="rId4" Type="http://schemas.openxmlformats.org/officeDocument/2006/relationships/hyperlink" Target="https://pytorch.org/docs/stable/generated/torch.nn.BCEWithLogitsLoss.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hyperlink" Target="https://en.wikipedia.org/wiki/Pointwise_mutual_information" TargetMode="External"/><Relationship Id="rId4" Type="http://schemas.openxmlformats.org/officeDocument/2006/relationships/image" Target="../media/image18.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hyperlink" Target="https://en.wikipedia.org/wiki/Pointwise_mutual_information" TargetMode="External"/><Relationship Id="rId4" Type="http://schemas.openxmlformats.org/officeDocument/2006/relationships/image" Target="../media/image16.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docs.google.com/presentation/d/1xVjcWKJjumCCB7AuLe4JcWVIkV40gE2wiZqBKPW50gM/edit?usp=sharing"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CSCI 566: Deep Learning and Its Applications</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Jesse Thomason</a:t>
            </a:r>
            <a:endParaRPr/>
          </a:p>
        </p:txBody>
      </p:sp>
      <p:sp>
        <p:nvSpPr>
          <p:cNvPr id="56" name="Google Shape;56;p13"/>
          <p:cNvSpPr txBox="1"/>
          <p:nvPr>
            <p:ph idx="1" type="subTitle"/>
          </p:nvPr>
        </p:nvSpPr>
        <p:spPr>
          <a:xfrm>
            <a:off x="311700" y="3519925"/>
            <a:ext cx="8520600" cy="1188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
              <a:t>Lecture 6: DL for Natural Language Processing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 of Today’s Plan</a:t>
            </a:r>
            <a:endParaRPr/>
          </a:p>
        </p:txBody>
      </p:sp>
      <p:sp>
        <p:nvSpPr>
          <p:cNvPr id="151" name="Google Shape;151;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strike="sngStrike"/>
              <a:t>Course organization and deliverables</a:t>
            </a:r>
            <a:endParaRPr strike="sngStrike"/>
          </a:p>
          <a:p>
            <a:pPr indent="-368300" lvl="1" marL="914400" rtl="0" algn="l">
              <a:spcBef>
                <a:spcPts val="0"/>
              </a:spcBef>
              <a:spcAft>
                <a:spcPts val="0"/>
              </a:spcAft>
              <a:buSzPts val="2200"/>
              <a:buChar char="○"/>
            </a:pPr>
            <a:r>
              <a:rPr lang="en"/>
              <a:t>Any questions before we move on?</a:t>
            </a:r>
            <a:endParaRPr/>
          </a:p>
          <a:p>
            <a:pPr indent="-368300" lvl="0" marL="457200" rtl="0" algn="l">
              <a:spcBef>
                <a:spcPts val="0"/>
              </a:spcBef>
              <a:spcAft>
                <a:spcPts val="0"/>
              </a:spcAft>
              <a:buSzPts val="2200"/>
              <a:buChar char="●"/>
            </a:pPr>
            <a:r>
              <a:rPr lang="en"/>
              <a:t>Recap from Lecture 5</a:t>
            </a:r>
            <a:endParaRPr/>
          </a:p>
          <a:p>
            <a:pPr indent="-368300" lvl="0" marL="457200" rtl="0" algn="l">
              <a:spcBef>
                <a:spcPts val="0"/>
              </a:spcBef>
              <a:spcAft>
                <a:spcPts val="0"/>
              </a:spcAft>
              <a:buSzPts val="2200"/>
              <a:buChar char="●"/>
            </a:pPr>
            <a:r>
              <a:rPr lang="en"/>
              <a:t>Language Models and Word Embeddings</a:t>
            </a:r>
            <a:endParaRPr/>
          </a:p>
          <a:p>
            <a:pPr indent="-368300" lvl="0" marL="457200" rtl="0" algn="l">
              <a:spcBef>
                <a:spcPts val="0"/>
              </a:spcBef>
              <a:spcAft>
                <a:spcPts val="0"/>
              </a:spcAft>
              <a:buSzPts val="2200"/>
              <a:buChar char="●"/>
            </a:pPr>
            <a:r>
              <a:rPr lang="en"/>
              <a:t>Project Pitches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Natural Language Processing in the Wild</a:t>
            </a:r>
            <a:endParaRPr/>
          </a:p>
        </p:txBody>
      </p:sp>
      <p:sp>
        <p:nvSpPr>
          <p:cNvPr id="157" name="Google Shape;157;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Hype?</a:t>
            </a:r>
            <a:endParaRPr/>
          </a:p>
          <a:p>
            <a:pPr indent="-368300" lvl="1" marL="914400" rtl="0" algn="l">
              <a:spcBef>
                <a:spcPts val="0"/>
              </a:spcBef>
              <a:spcAft>
                <a:spcPts val="0"/>
              </a:spcAft>
              <a:buSzPts val="2200"/>
              <a:buChar char="○"/>
            </a:pPr>
            <a:r>
              <a:rPr lang="en"/>
              <a:t>ChatGPT</a:t>
            </a:r>
            <a:endParaRPr/>
          </a:p>
          <a:p>
            <a:pPr indent="-368300" lvl="1" marL="914400" rtl="0" algn="l">
              <a:spcBef>
                <a:spcPts val="0"/>
              </a:spcBef>
              <a:spcAft>
                <a:spcPts val="0"/>
              </a:spcAft>
              <a:buSzPts val="2200"/>
              <a:buChar char="○"/>
            </a:pPr>
            <a:r>
              <a:rPr lang="en"/>
              <a:t>Bing chat</a:t>
            </a:r>
            <a:endParaRPr/>
          </a:p>
          <a:p>
            <a:pPr indent="-368300" lvl="0" marL="457200" rtl="0" algn="l">
              <a:spcBef>
                <a:spcPts val="0"/>
              </a:spcBef>
              <a:spcAft>
                <a:spcPts val="0"/>
              </a:spcAft>
              <a:buSzPts val="2200"/>
              <a:buChar char="●"/>
            </a:pPr>
            <a:r>
              <a:rPr lang="en"/>
              <a:t>Mundane but actually useful*?</a:t>
            </a:r>
            <a:endParaRPr/>
          </a:p>
          <a:p>
            <a:pPr indent="-368300" lvl="1" marL="914400" rtl="0" algn="l">
              <a:spcBef>
                <a:spcPts val="0"/>
              </a:spcBef>
              <a:spcAft>
                <a:spcPts val="0"/>
              </a:spcAft>
              <a:buSzPts val="2200"/>
              <a:buChar char="○"/>
            </a:pPr>
            <a:r>
              <a:rPr lang="en"/>
              <a:t>A</a:t>
            </a:r>
            <a:r>
              <a:rPr lang="en"/>
              <a:t>utocomplete</a:t>
            </a:r>
            <a:endParaRPr/>
          </a:p>
          <a:p>
            <a:pPr indent="-368300" lvl="1" marL="914400" rtl="0" algn="l">
              <a:spcBef>
                <a:spcPts val="0"/>
              </a:spcBef>
              <a:spcAft>
                <a:spcPts val="0"/>
              </a:spcAft>
              <a:buSzPts val="2200"/>
              <a:buChar char="○"/>
            </a:pPr>
            <a:r>
              <a:rPr lang="en"/>
              <a:t>Grammar Corrections</a:t>
            </a:r>
            <a:endParaRPr/>
          </a:p>
          <a:p>
            <a:pPr indent="-368300" lvl="1" marL="914400" rtl="0" algn="l">
              <a:spcBef>
                <a:spcPts val="0"/>
              </a:spcBef>
              <a:spcAft>
                <a:spcPts val="0"/>
              </a:spcAft>
              <a:buSzPts val="2200"/>
              <a:buChar char="○"/>
            </a:pPr>
            <a:r>
              <a:rPr lang="en"/>
              <a:t>Assistants: Google, Amazon Alexa, Apple Siri (well,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0" st="0"/>
                                            </p:txEl>
                                          </p:spTgt>
                                        </p:tgtEl>
                                        <p:attrNameLst>
                                          <p:attrName>style.visibility</p:attrName>
                                        </p:attrNameLst>
                                      </p:cBhvr>
                                      <p:to>
                                        <p:strVal val="visible"/>
                                      </p:to>
                                    </p:set>
                                    <p:animEffect filter="fade" transition="in">
                                      <p:cBhvr>
                                        <p:cTn dur="1000"/>
                                        <p:tgtEl>
                                          <p:spTgt spid="1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1" st="1"/>
                                            </p:txEl>
                                          </p:spTgt>
                                        </p:tgtEl>
                                        <p:attrNameLst>
                                          <p:attrName>style.visibility</p:attrName>
                                        </p:attrNameLst>
                                      </p:cBhvr>
                                      <p:to>
                                        <p:strVal val="visible"/>
                                      </p:to>
                                    </p:set>
                                    <p:animEffect filter="fade" transition="in">
                                      <p:cBhvr>
                                        <p:cTn dur="1000"/>
                                        <p:tgtEl>
                                          <p:spTgt spid="1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2" st="2"/>
                                            </p:txEl>
                                          </p:spTgt>
                                        </p:tgtEl>
                                        <p:attrNameLst>
                                          <p:attrName>style.visibility</p:attrName>
                                        </p:attrNameLst>
                                      </p:cBhvr>
                                      <p:to>
                                        <p:strVal val="visible"/>
                                      </p:to>
                                    </p:set>
                                    <p:animEffect filter="fade" transition="in">
                                      <p:cBhvr>
                                        <p:cTn dur="1000"/>
                                        <p:tgtEl>
                                          <p:spTgt spid="15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3" st="3"/>
                                            </p:txEl>
                                          </p:spTgt>
                                        </p:tgtEl>
                                        <p:attrNameLst>
                                          <p:attrName>style.visibility</p:attrName>
                                        </p:attrNameLst>
                                      </p:cBhvr>
                                      <p:to>
                                        <p:strVal val="visible"/>
                                      </p:to>
                                    </p:set>
                                    <p:animEffect filter="fade" transition="in">
                                      <p:cBhvr>
                                        <p:cTn dur="1000"/>
                                        <p:tgtEl>
                                          <p:spTgt spid="15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4" st="4"/>
                                            </p:txEl>
                                          </p:spTgt>
                                        </p:tgtEl>
                                        <p:attrNameLst>
                                          <p:attrName>style.visibility</p:attrName>
                                        </p:attrNameLst>
                                      </p:cBhvr>
                                      <p:to>
                                        <p:strVal val="visible"/>
                                      </p:to>
                                    </p:set>
                                    <p:animEffect filter="fade" transition="in">
                                      <p:cBhvr>
                                        <p:cTn dur="1000"/>
                                        <p:tgtEl>
                                          <p:spTgt spid="15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5" st="5"/>
                                            </p:txEl>
                                          </p:spTgt>
                                        </p:tgtEl>
                                        <p:attrNameLst>
                                          <p:attrName>style.visibility</p:attrName>
                                        </p:attrNameLst>
                                      </p:cBhvr>
                                      <p:to>
                                        <p:strVal val="visible"/>
                                      </p:to>
                                    </p:set>
                                    <p:animEffect filter="fade" transition="in">
                                      <p:cBhvr>
                                        <p:cTn dur="1000"/>
                                        <p:tgtEl>
                                          <p:spTgt spid="15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6" st="6"/>
                                            </p:txEl>
                                          </p:spTgt>
                                        </p:tgtEl>
                                        <p:attrNameLst>
                                          <p:attrName>style.visibility</p:attrName>
                                        </p:attrNameLst>
                                      </p:cBhvr>
                                      <p:to>
                                        <p:strVal val="visible"/>
                                      </p:to>
                                    </p:set>
                                    <p:animEffect filter="fade" transition="in">
                                      <p:cBhvr>
                                        <p:cTn dur="1000"/>
                                        <p:tgtEl>
                                          <p:spTgt spid="157">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Classes of Sequence-to-Sequence Problems</a:t>
            </a:r>
            <a:endParaRPr/>
          </a:p>
        </p:txBody>
      </p:sp>
      <p:sp>
        <p:nvSpPr>
          <p:cNvPr id="163" name="Google Shape;163;p24"/>
          <p:cNvSpPr txBox="1"/>
          <p:nvPr>
            <p:ph idx="1" type="body"/>
          </p:nvPr>
        </p:nvSpPr>
        <p:spPr>
          <a:xfrm>
            <a:off x="311700" y="1152475"/>
            <a:ext cx="8520600" cy="15003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One-to-one</a:t>
            </a:r>
            <a:endParaRPr/>
          </a:p>
          <a:p>
            <a:pPr indent="-368300" lvl="1" marL="914400" rtl="0" algn="l">
              <a:spcBef>
                <a:spcPts val="0"/>
              </a:spcBef>
              <a:spcAft>
                <a:spcPts val="0"/>
              </a:spcAft>
              <a:buSzPts val="2200"/>
              <a:buChar char="○"/>
            </a:pPr>
            <a:r>
              <a:rPr lang="en"/>
              <a:t>One input produces one output</a:t>
            </a:r>
            <a:endParaRPr/>
          </a:p>
          <a:p>
            <a:pPr indent="-368300" lvl="2" marL="1371600" rtl="0" algn="l">
              <a:spcBef>
                <a:spcPts val="0"/>
              </a:spcBef>
              <a:spcAft>
                <a:spcPts val="0"/>
              </a:spcAft>
              <a:buSzPts val="2200"/>
              <a:buChar char="■"/>
            </a:pPr>
            <a:r>
              <a:rPr lang="en"/>
              <a:t>Image classification</a:t>
            </a:r>
            <a:endParaRPr/>
          </a:p>
        </p:txBody>
      </p:sp>
      <p:pic>
        <p:nvPicPr>
          <p:cNvPr id="164" name="Google Shape;164;p24"/>
          <p:cNvPicPr preferRelativeResize="0"/>
          <p:nvPr/>
        </p:nvPicPr>
        <p:blipFill rotWithShape="1">
          <a:blip r:embed="rId3">
            <a:alphaModFix/>
          </a:blip>
          <a:srcRect b="0" l="0" r="0" t="0"/>
          <a:stretch/>
        </p:blipFill>
        <p:spPr>
          <a:xfrm>
            <a:off x="938034" y="2860251"/>
            <a:ext cx="1818850" cy="1136975"/>
          </a:xfrm>
          <a:prstGeom prst="rect">
            <a:avLst/>
          </a:prstGeom>
          <a:noFill/>
          <a:ln>
            <a:noFill/>
          </a:ln>
        </p:spPr>
      </p:pic>
      <p:sp>
        <p:nvSpPr>
          <p:cNvPr id="165" name="Google Shape;165;p24"/>
          <p:cNvSpPr txBox="1"/>
          <p:nvPr>
            <p:ph idx="1" type="body"/>
          </p:nvPr>
        </p:nvSpPr>
        <p:spPr>
          <a:xfrm>
            <a:off x="3562550" y="3196838"/>
            <a:ext cx="985800" cy="463800"/>
          </a:xfrm>
          <a:prstGeom prst="rect">
            <a:avLst/>
          </a:prstGeom>
        </p:spPr>
        <p:txBody>
          <a:bodyPr anchorCtr="0" anchor="t" bIns="91425" lIns="91425" spcFirstLastPara="1" rIns="91425" wrap="square" tIns="91425">
            <a:normAutofit lnSpcReduction="10000"/>
          </a:bodyPr>
          <a:lstStyle/>
          <a:p>
            <a:pPr indent="0" lvl="0" marL="0" rtl="0" algn="l">
              <a:lnSpc>
                <a:spcPct val="95000"/>
              </a:lnSpc>
              <a:spcBef>
                <a:spcPts val="0"/>
              </a:spcBef>
              <a:spcAft>
                <a:spcPts val="1200"/>
              </a:spcAft>
              <a:buNone/>
            </a:pPr>
            <a:r>
              <a:rPr lang="en" sz="2000"/>
              <a:t>Person</a:t>
            </a:r>
            <a:endParaRPr sz="2000"/>
          </a:p>
        </p:txBody>
      </p:sp>
      <p:cxnSp>
        <p:nvCxnSpPr>
          <p:cNvPr id="166" name="Google Shape;166;p24"/>
          <p:cNvCxnSpPr>
            <a:stCxn id="164" idx="3"/>
            <a:endCxn id="165" idx="1"/>
          </p:cNvCxnSpPr>
          <p:nvPr/>
        </p:nvCxnSpPr>
        <p:spPr>
          <a:xfrm>
            <a:off x="2756884" y="3428739"/>
            <a:ext cx="805800" cy="0"/>
          </a:xfrm>
          <a:prstGeom prst="straightConnector1">
            <a:avLst/>
          </a:prstGeom>
          <a:noFill/>
          <a:ln cap="flat" cmpd="sng" w="19050">
            <a:solidFill>
              <a:schemeClr val="dk1"/>
            </a:solidFill>
            <a:prstDash val="solid"/>
            <a:round/>
            <a:headEnd len="med" w="med" type="none"/>
            <a:tailEnd len="med" w="med" type="triangle"/>
          </a:ln>
        </p:spPr>
      </p:cxnSp>
      <p:grpSp>
        <p:nvGrpSpPr>
          <p:cNvPr id="167" name="Google Shape;167;p24"/>
          <p:cNvGrpSpPr/>
          <p:nvPr/>
        </p:nvGrpSpPr>
        <p:grpSpPr>
          <a:xfrm>
            <a:off x="7646300" y="1288701"/>
            <a:ext cx="394800" cy="3530100"/>
            <a:chOff x="7646300" y="1288701"/>
            <a:chExt cx="394800" cy="3530100"/>
          </a:xfrm>
        </p:grpSpPr>
        <p:sp>
          <p:nvSpPr>
            <p:cNvPr id="168" name="Google Shape;168;p24"/>
            <p:cNvSpPr txBox="1"/>
            <p:nvPr/>
          </p:nvSpPr>
          <p:spPr>
            <a:xfrm>
              <a:off x="7646300" y="4137200"/>
              <a:ext cx="3948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endParaRPr sz="2800">
                <a:latin typeface="Helvetica Neue"/>
                <a:ea typeface="Helvetica Neue"/>
                <a:cs typeface="Helvetica Neue"/>
                <a:sym typeface="Helvetica Neue"/>
              </a:endParaRPr>
            </a:p>
          </p:txBody>
        </p:sp>
        <p:sp>
          <p:nvSpPr>
            <p:cNvPr id="169" name="Google Shape;169;p24"/>
            <p:cNvSpPr txBox="1"/>
            <p:nvPr/>
          </p:nvSpPr>
          <p:spPr>
            <a:xfrm>
              <a:off x="7646300" y="1288701"/>
              <a:ext cx="3948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endParaRPr sz="2800">
                <a:latin typeface="Helvetica Neue"/>
                <a:ea typeface="Helvetica Neue"/>
                <a:cs typeface="Helvetica Neue"/>
                <a:sym typeface="Helvetica Neue"/>
              </a:endParaRPr>
            </a:p>
          </p:txBody>
        </p:sp>
        <p:sp>
          <p:nvSpPr>
            <p:cNvPr id="170" name="Google Shape;170;p24"/>
            <p:cNvSpPr/>
            <p:nvPr/>
          </p:nvSpPr>
          <p:spPr>
            <a:xfrm>
              <a:off x="7813599" y="3566429"/>
              <a:ext cx="60007" cy="510064"/>
            </a:xfrm>
            <a:custGeom>
              <a:rect b="b" l="l" r="r" t="t"/>
              <a:pathLst>
                <a:path extrusionOk="0" h="647700" w="76200">
                  <a:moveTo>
                    <a:pt x="25400" y="76199"/>
                  </a:moveTo>
                  <a:lnTo>
                    <a:pt x="25400" y="647700"/>
                  </a:lnTo>
                  <a:lnTo>
                    <a:pt x="50800" y="647700"/>
                  </a:lnTo>
                  <a:lnTo>
                    <a:pt x="50800" y="76199"/>
                  </a:lnTo>
                  <a:lnTo>
                    <a:pt x="25400" y="76199"/>
                  </a:lnTo>
                  <a:close/>
                </a:path>
                <a:path extrusionOk="0" h="647700" w="76200">
                  <a:moveTo>
                    <a:pt x="69849" y="63498"/>
                  </a:moveTo>
                  <a:lnTo>
                    <a:pt x="50800" y="63498"/>
                  </a:lnTo>
                  <a:lnTo>
                    <a:pt x="50800" y="76199"/>
                  </a:lnTo>
                  <a:lnTo>
                    <a:pt x="76200" y="76200"/>
                  </a:lnTo>
                  <a:lnTo>
                    <a:pt x="69849" y="63498"/>
                  </a:lnTo>
                  <a:close/>
                </a:path>
                <a:path extrusionOk="0" h="647700" w="76200">
                  <a:moveTo>
                    <a:pt x="50800" y="63498"/>
                  </a:moveTo>
                  <a:lnTo>
                    <a:pt x="25400" y="63498"/>
                  </a:lnTo>
                  <a:lnTo>
                    <a:pt x="25400" y="76199"/>
                  </a:lnTo>
                  <a:lnTo>
                    <a:pt x="50800" y="76199"/>
                  </a:lnTo>
                  <a:lnTo>
                    <a:pt x="50800" y="63498"/>
                  </a:lnTo>
                  <a:close/>
                </a:path>
                <a:path extrusionOk="0" h="647700" w="76200">
                  <a:moveTo>
                    <a:pt x="38100" y="0"/>
                  </a:moveTo>
                  <a:lnTo>
                    <a:pt x="0" y="76198"/>
                  </a:lnTo>
                  <a:lnTo>
                    <a:pt x="25400" y="76199"/>
                  </a:lnTo>
                  <a:lnTo>
                    <a:pt x="25400" y="63498"/>
                  </a:lnTo>
                  <a:lnTo>
                    <a:pt x="69849" y="63498"/>
                  </a:lnTo>
                  <a:lnTo>
                    <a:pt x="38100" y="0"/>
                  </a:lnTo>
                  <a:close/>
                </a:path>
              </a:pathLst>
            </a:custGeom>
            <a:solidFill>
              <a:srgbClr val="000000"/>
            </a:solidFill>
            <a:ln>
              <a:noFill/>
            </a:ln>
          </p:spPr>
          <p:txBody>
            <a:bodyPr anchorCtr="0" anchor="t" bIns="0" lIns="0" spcFirstLastPara="1" rIns="0" wrap="square" tIns="0">
              <a:noAutofit/>
            </a:bodyPr>
            <a:lstStyle/>
            <a:p>
              <a:pPr indent="0" lvl="0" marL="0" rtl="0" algn="ctr">
                <a:spcBef>
                  <a:spcPts val="0"/>
                </a:spcBef>
                <a:spcAft>
                  <a:spcPts val="0"/>
                </a:spcAft>
                <a:buNone/>
              </a:pPr>
              <a:r>
                <a:t/>
              </a:r>
              <a:endParaRPr sz="1200">
                <a:latin typeface="Helvetica Neue"/>
                <a:ea typeface="Helvetica Neue"/>
                <a:cs typeface="Helvetica Neue"/>
                <a:sym typeface="Helvetica Neue"/>
              </a:endParaRPr>
            </a:p>
          </p:txBody>
        </p:sp>
        <p:sp>
          <p:nvSpPr>
            <p:cNvPr id="171" name="Google Shape;171;p24"/>
            <p:cNvSpPr/>
            <p:nvPr/>
          </p:nvSpPr>
          <p:spPr>
            <a:xfrm>
              <a:off x="7813599" y="2142178"/>
              <a:ext cx="60007" cy="510064"/>
            </a:xfrm>
            <a:custGeom>
              <a:rect b="b" l="l" r="r" t="t"/>
              <a:pathLst>
                <a:path extrusionOk="0" h="647700" w="76200">
                  <a:moveTo>
                    <a:pt x="50800" y="63500"/>
                  </a:moveTo>
                  <a:lnTo>
                    <a:pt x="25400" y="63500"/>
                  </a:lnTo>
                  <a:lnTo>
                    <a:pt x="25400" y="647701"/>
                  </a:lnTo>
                  <a:lnTo>
                    <a:pt x="50800" y="647701"/>
                  </a:lnTo>
                  <a:lnTo>
                    <a:pt x="50800" y="63500"/>
                  </a:lnTo>
                  <a:close/>
                </a:path>
                <a:path extrusionOk="0" h="647700" w="76200">
                  <a:moveTo>
                    <a:pt x="38100" y="0"/>
                  </a:moveTo>
                  <a:lnTo>
                    <a:pt x="0" y="76200"/>
                  </a:lnTo>
                  <a:lnTo>
                    <a:pt x="25400" y="76200"/>
                  </a:lnTo>
                  <a:lnTo>
                    <a:pt x="25400" y="63500"/>
                  </a:lnTo>
                  <a:lnTo>
                    <a:pt x="69850" y="63500"/>
                  </a:lnTo>
                  <a:lnTo>
                    <a:pt x="38100" y="0"/>
                  </a:lnTo>
                  <a:close/>
                </a:path>
                <a:path extrusionOk="0" h="647700" w="76200">
                  <a:moveTo>
                    <a:pt x="69850" y="63500"/>
                  </a:moveTo>
                  <a:lnTo>
                    <a:pt x="50800" y="63500"/>
                  </a:lnTo>
                  <a:lnTo>
                    <a:pt x="50800" y="76200"/>
                  </a:lnTo>
                  <a:lnTo>
                    <a:pt x="76200" y="76200"/>
                  </a:lnTo>
                  <a:lnTo>
                    <a:pt x="69850" y="63500"/>
                  </a:lnTo>
                  <a:close/>
                </a:path>
              </a:pathLst>
            </a:custGeom>
            <a:solidFill>
              <a:srgbClr val="000000"/>
            </a:solidFill>
            <a:ln>
              <a:noFill/>
            </a:ln>
          </p:spPr>
          <p:txBody>
            <a:bodyPr anchorCtr="0" anchor="t" bIns="0" lIns="0" spcFirstLastPara="1" rIns="0" wrap="square" tIns="0">
              <a:noAutofit/>
            </a:bodyPr>
            <a:lstStyle/>
            <a:p>
              <a:pPr indent="0" lvl="0" marL="0" rtl="0" algn="ctr">
                <a:spcBef>
                  <a:spcPts val="0"/>
                </a:spcBef>
                <a:spcAft>
                  <a:spcPts val="0"/>
                </a:spcAft>
                <a:buNone/>
              </a:pPr>
              <a:r>
                <a:t/>
              </a:r>
              <a:endParaRPr sz="1200">
                <a:latin typeface="Helvetica Neue"/>
                <a:ea typeface="Helvetica Neue"/>
                <a:cs typeface="Helvetica Neue"/>
                <a:sym typeface="Helvetica Neue"/>
              </a:endParaRPr>
            </a:p>
          </p:txBody>
        </p:sp>
        <p:sp>
          <p:nvSpPr>
            <p:cNvPr id="172" name="Google Shape;172;p24"/>
            <p:cNvSpPr txBox="1"/>
            <p:nvPr/>
          </p:nvSpPr>
          <p:spPr>
            <a:xfrm>
              <a:off x="7646300" y="2712950"/>
              <a:ext cx="3948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endParaRPr sz="2800">
                <a:latin typeface="Helvetica Neue"/>
                <a:ea typeface="Helvetica Neue"/>
                <a:cs typeface="Helvetica Neue"/>
                <a:sym typeface="Helvetica Neue"/>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0" st="0"/>
                                            </p:txEl>
                                          </p:spTgt>
                                        </p:tgtEl>
                                        <p:attrNameLst>
                                          <p:attrName>style.visibility</p:attrName>
                                        </p:attrNameLst>
                                      </p:cBhvr>
                                      <p:to>
                                        <p:strVal val="visible"/>
                                      </p:to>
                                    </p:set>
                                    <p:animEffect filter="fade" transition="in">
                                      <p:cBhvr>
                                        <p:cTn dur="1000"/>
                                        <p:tgtEl>
                                          <p:spTgt spid="16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1" st="1"/>
                                            </p:txEl>
                                          </p:spTgt>
                                        </p:tgtEl>
                                        <p:attrNameLst>
                                          <p:attrName>style.visibility</p:attrName>
                                        </p:attrNameLst>
                                      </p:cBhvr>
                                      <p:to>
                                        <p:strVal val="visible"/>
                                      </p:to>
                                    </p:set>
                                    <p:animEffect filter="fade" transition="in">
                                      <p:cBhvr>
                                        <p:cTn dur="1000"/>
                                        <p:tgtEl>
                                          <p:spTgt spid="16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2" st="2"/>
                                            </p:txEl>
                                          </p:spTgt>
                                        </p:tgtEl>
                                        <p:attrNameLst>
                                          <p:attrName>style.visibility</p:attrName>
                                        </p:attrNameLst>
                                      </p:cBhvr>
                                      <p:to>
                                        <p:strVal val="visible"/>
                                      </p:to>
                                    </p:set>
                                    <p:animEffect filter="fade" transition="in">
                                      <p:cBhvr>
                                        <p:cTn dur="1000"/>
                                        <p:tgtEl>
                                          <p:spTgt spid="16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par>
                                <p:cTn fill="hold" nodeType="with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par>
                                <p:cTn fill="hold" nodeType="with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Classes of Sequence-to-Sequence Problems</a:t>
            </a:r>
            <a:endParaRPr/>
          </a:p>
        </p:txBody>
      </p:sp>
      <p:sp>
        <p:nvSpPr>
          <p:cNvPr id="178" name="Google Shape;178;p25"/>
          <p:cNvSpPr txBox="1"/>
          <p:nvPr>
            <p:ph idx="1" type="body"/>
          </p:nvPr>
        </p:nvSpPr>
        <p:spPr>
          <a:xfrm>
            <a:off x="311700" y="1152475"/>
            <a:ext cx="8520600" cy="15003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One-to-many</a:t>
            </a:r>
            <a:endParaRPr/>
          </a:p>
          <a:p>
            <a:pPr indent="-368300" lvl="1" marL="914400" rtl="0" algn="l">
              <a:spcBef>
                <a:spcPts val="0"/>
              </a:spcBef>
              <a:spcAft>
                <a:spcPts val="0"/>
              </a:spcAft>
              <a:buSzPts val="2200"/>
              <a:buChar char="○"/>
            </a:pPr>
            <a:r>
              <a:rPr lang="en"/>
              <a:t>One input produces a sequence of outputs</a:t>
            </a:r>
            <a:endParaRPr/>
          </a:p>
          <a:p>
            <a:pPr indent="-368300" lvl="2" marL="1371600" rtl="0" algn="l">
              <a:spcBef>
                <a:spcPts val="0"/>
              </a:spcBef>
              <a:spcAft>
                <a:spcPts val="0"/>
              </a:spcAft>
              <a:buSzPts val="2200"/>
              <a:buChar char="■"/>
            </a:pPr>
            <a:r>
              <a:rPr lang="en"/>
              <a:t>Image captioning</a:t>
            </a:r>
            <a:endParaRPr/>
          </a:p>
        </p:txBody>
      </p:sp>
      <p:grpSp>
        <p:nvGrpSpPr>
          <p:cNvPr id="179" name="Google Shape;179;p25"/>
          <p:cNvGrpSpPr/>
          <p:nvPr/>
        </p:nvGrpSpPr>
        <p:grpSpPr>
          <a:xfrm>
            <a:off x="849945" y="2571750"/>
            <a:ext cx="3786507" cy="2196325"/>
            <a:chOff x="849945" y="2571750"/>
            <a:chExt cx="3786507" cy="2196325"/>
          </a:xfrm>
        </p:grpSpPr>
        <p:pic>
          <p:nvPicPr>
            <p:cNvPr id="180" name="Google Shape;180;p25"/>
            <p:cNvPicPr preferRelativeResize="0"/>
            <p:nvPr/>
          </p:nvPicPr>
          <p:blipFill rotWithShape="1">
            <a:blip r:embed="rId3">
              <a:alphaModFix/>
            </a:blip>
            <a:srcRect b="0" l="0" r="62532" t="0"/>
            <a:stretch/>
          </p:blipFill>
          <p:spPr>
            <a:xfrm>
              <a:off x="849945" y="2571750"/>
              <a:ext cx="2049275" cy="2196325"/>
            </a:xfrm>
            <a:prstGeom prst="rect">
              <a:avLst/>
            </a:prstGeom>
            <a:noFill/>
            <a:ln>
              <a:noFill/>
            </a:ln>
          </p:spPr>
        </p:pic>
        <p:pic>
          <p:nvPicPr>
            <p:cNvPr id="181" name="Google Shape;181;p25"/>
            <p:cNvPicPr preferRelativeResize="0"/>
            <p:nvPr/>
          </p:nvPicPr>
          <p:blipFill rotWithShape="1">
            <a:blip r:embed="rId3">
              <a:alphaModFix/>
            </a:blip>
            <a:srcRect b="0" l="68143" r="3" t="0"/>
            <a:stretch/>
          </p:blipFill>
          <p:spPr>
            <a:xfrm>
              <a:off x="2894226" y="2571750"/>
              <a:ext cx="1742226" cy="2196325"/>
            </a:xfrm>
            <a:prstGeom prst="rect">
              <a:avLst/>
            </a:prstGeom>
            <a:noFill/>
            <a:ln>
              <a:noFill/>
            </a:ln>
          </p:spPr>
        </p:pic>
      </p:grpSp>
      <p:sp>
        <p:nvSpPr>
          <p:cNvPr id="182" name="Google Shape;182;p25"/>
          <p:cNvSpPr txBox="1"/>
          <p:nvPr/>
        </p:nvSpPr>
        <p:spPr>
          <a:xfrm>
            <a:off x="53838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endParaRPr sz="2800">
              <a:latin typeface="Helvetica Neue"/>
              <a:ea typeface="Helvetica Neue"/>
              <a:cs typeface="Helvetica Neue"/>
              <a:sym typeface="Helvetica Neue"/>
            </a:endParaRPr>
          </a:p>
        </p:txBody>
      </p:sp>
      <p:sp>
        <p:nvSpPr>
          <p:cNvPr id="183" name="Google Shape;183;p25"/>
          <p:cNvSpPr txBox="1"/>
          <p:nvPr/>
        </p:nvSpPr>
        <p:spPr>
          <a:xfrm>
            <a:off x="53838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sp>
        <p:nvSpPr>
          <p:cNvPr id="184" name="Google Shape;184;p25"/>
          <p:cNvSpPr txBox="1"/>
          <p:nvPr/>
        </p:nvSpPr>
        <p:spPr>
          <a:xfrm>
            <a:off x="53838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cxnSp>
        <p:nvCxnSpPr>
          <p:cNvPr id="185" name="Google Shape;185;p25"/>
          <p:cNvCxnSpPr>
            <a:stCxn id="182" idx="0"/>
            <a:endCxn id="184" idx="2"/>
          </p:cNvCxnSpPr>
          <p:nvPr/>
        </p:nvCxnSpPr>
        <p:spPr>
          <a:xfrm rot="10800000">
            <a:off x="5552900" y="3947125"/>
            <a:ext cx="0" cy="381300"/>
          </a:xfrm>
          <a:prstGeom prst="straightConnector1">
            <a:avLst/>
          </a:prstGeom>
          <a:noFill/>
          <a:ln cap="flat" cmpd="sng" w="9525">
            <a:solidFill>
              <a:schemeClr val="dk1"/>
            </a:solidFill>
            <a:prstDash val="solid"/>
            <a:round/>
            <a:headEnd len="med" w="med" type="none"/>
            <a:tailEnd len="med" w="med" type="triangle"/>
          </a:ln>
        </p:spPr>
      </p:cxnSp>
      <p:cxnSp>
        <p:nvCxnSpPr>
          <p:cNvPr id="186" name="Google Shape;186;p25"/>
          <p:cNvCxnSpPr>
            <a:stCxn id="184" idx="0"/>
            <a:endCxn id="183" idx="2"/>
          </p:cNvCxnSpPr>
          <p:nvPr/>
        </p:nvCxnSpPr>
        <p:spPr>
          <a:xfrm rot="10800000">
            <a:off x="5552900" y="2881200"/>
            <a:ext cx="0" cy="382800"/>
          </a:xfrm>
          <a:prstGeom prst="straightConnector1">
            <a:avLst/>
          </a:prstGeom>
          <a:noFill/>
          <a:ln cap="flat" cmpd="sng" w="9525">
            <a:solidFill>
              <a:schemeClr val="dk1"/>
            </a:solidFill>
            <a:prstDash val="solid"/>
            <a:round/>
            <a:headEnd len="med" w="med" type="none"/>
            <a:tailEnd len="med" w="med" type="triangle"/>
          </a:ln>
        </p:spPr>
      </p:cxnSp>
      <p:sp>
        <p:nvSpPr>
          <p:cNvPr id="187" name="Google Shape;187;p25"/>
          <p:cNvSpPr txBox="1"/>
          <p:nvPr/>
        </p:nvSpPr>
        <p:spPr>
          <a:xfrm>
            <a:off x="59172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sp>
        <p:nvSpPr>
          <p:cNvPr id="188" name="Google Shape;188;p25"/>
          <p:cNvSpPr txBox="1"/>
          <p:nvPr/>
        </p:nvSpPr>
        <p:spPr>
          <a:xfrm>
            <a:off x="64506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sp>
        <p:nvSpPr>
          <p:cNvPr id="189" name="Google Shape;189;p25"/>
          <p:cNvSpPr txBox="1"/>
          <p:nvPr/>
        </p:nvSpPr>
        <p:spPr>
          <a:xfrm>
            <a:off x="69840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4</a:t>
            </a:r>
            <a:endParaRPr baseline="-25000" sz="2800">
              <a:latin typeface="Helvetica Neue"/>
              <a:ea typeface="Helvetica Neue"/>
              <a:cs typeface="Helvetica Neue"/>
              <a:sym typeface="Helvetica Neue"/>
            </a:endParaRPr>
          </a:p>
        </p:txBody>
      </p:sp>
      <p:sp>
        <p:nvSpPr>
          <p:cNvPr id="190" name="Google Shape;190;p25"/>
          <p:cNvSpPr txBox="1"/>
          <p:nvPr/>
        </p:nvSpPr>
        <p:spPr>
          <a:xfrm>
            <a:off x="75174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5</a:t>
            </a:r>
            <a:endParaRPr baseline="-25000" sz="2800">
              <a:latin typeface="Helvetica Neue"/>
              <a:ea typeface="Helvetica Neue"/>
              <a:cs typeface="Helvetica Neue"/>
              <a:sym typeface="Helvetica Neue"/>
            </a:endParaRPr>
          </a:p>
        </p:txBody>
      </p:sp>
      <p:sp>
        <p:nvSpPr>
          <p:cNvPr id="191" name="Google Shape;191;p25"/>
          <p:cNvSpPr txBox="1"/>
          <p:nvPr/>
        </p:nvSpPr>
        <p:spPr>
          <a:xfrm>
            <a:off x="85842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n</a:t>
            </a:r>
            <a:endParaRPr baseline="-25000" sz="2800">
              <a:latin typeface="Helvetica Neue"/>
              <a:ea typeface="Helvetica Neue"/>
              <a:cs typeface="Helvetica Neue"/>
              <a:sym typeface="Helvetica Neue"/>
            </a:endParaRPr>
          </a:p>
        </p:txBody>
      </p:sp>
      <p:cxnSp>
        <p:nvCxnSpPr>
          <p:cNvPr id="192" name="Google Shape;192;p25"/>
          <p:cNvCxnSpPr/>
          <p:nvPr/>
        </p:nvCxnSpPr>
        <p:spPr>
          <a:xfrm>
            <a:off x="57219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193" name="Google Shape;193;p25"/>
          <p:cNvCxnSpPr/>
          <p:nvPr/>
        </p:nvCxnSpPr>
        <p:spPr>
          <a:xfrm>
            <a:off x="62553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194" name="Google Shape;194;p25"/>
          <p:cNvCxnSpPr/>
          <p:nvPr/>
        </p:nvCxnSpPr>
        <p:spPr>
          <a:xfrm>
            <a:off x="67887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195" name="Google Shape;195;p25"/>
          <p:cNvCxnSpPr/>
          <p:nvPr/>
        </p:nvCxnSpPr>
        <p:spPr>
          <a:xfrm>
            <a:off x="73221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196" name="Google Shape;196;p25"/>
          <p:cNvCxnSpPr/>
          <p:nvPr/>
        </p:nvCxnSpPr>
        <p:spPr>
          <a:xfrm>
            <a:off x="78555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197" name="Google Shape;197;p25"/>
          <p:cNvCxnSpPr/>
          <p:nvPr/>
        </p:nvCxnSpPr>
        <p:spPr>
          <a:xfrm>
            <a:off x="8388950" y="3607175"/>
            <a:ext cx="195300" cy="0"/>
          </a:xfrm>
          <a:prstGeom prst="straightConnector1">
            <a:avLst/>
          </a:prstGeom>
          <a:noFill/>
          <a:ln cap="flat" cmpd="sng" w="9525">
            <a:solidFill>
              <a:schemeClr val="dk1"/>
            </a:solidFill>
            <a:prstDash val="solid"/>
            <a:round/>
            <a:headEnd len="med" w="med" type="none"/>
            <a:tailEnd len="med" w="med" type="triangle"/>
          </a:ln>
        </p:spPr>
      </p:cxnSp>
      <p:sp>
        <p:nvSpPr>
          <p:cNvPr id="198" name="Google Shape;198;p25"/>
          <p:cNvSpPr txBox="1"/>
          <p:nvPr>
            <p:ph idx="1" type="body"/>
          </p:nvPr>
        </p:nvSpPr>
        <p:spPr>
          <a:xfrm>
            <a:off x="7890527" y="3325202"/>
            <a:ext cx="648000" cy="463800"/>
          </a:xfrm>
          <a:prstGeom prst="rect">
            <a:avLst/>
          </a:prstGeom>
        </p:spPr>
        <p:txBody>
          <a:bodyPr anchorCtr="0" anchor="t" bIns="91425" lIns="91425" spcFirstLastPara="1" rIns="91425" wrap="square" tIns="91425">
            <a:normAutofit lnSpcReduction="10000"/>
          </a:bodyPr>
          <a:lstStyle/>
          <a:p>
            <a:pPr indent="0" lvl="0" marL="0" rtl="0" algn="ctr">
              <a:lnSpc>
                <a:spcPct val="95000"/>
              </a:lnSpc>
              <a:spcBef>
                <a:spcPts val="0"/>
              </a:spcBef>
              <a:spcAft>
                <a:spcPts val="1200"/>
              </a:spcAft>
              <a:buNone/>
            </a:pPr>
            <a:r>
              <a:rPr lang="en" sz="2000"/>
              <a:t>…</a:t>
            </a:r>
            <a:endParaRPr sz="2000"/>
          </a:p>
        </p:txBody>
      </p:sp>
      <p:sp>
        <p:nvSpPr>
          <p:cNvPr id="199" name="Google Shape;199;p25"/>
          <p:cNvSpPr txBox="1"/>
          <p:nvPr/>
        </p:nvSpPr>
        <p:spPr>
          <a:xfrm>
            <a:off x="59172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sp>
        <p:nvSpPr>
          <p:cNvPr id="200" name="Google Shape;200;p25"/>
          <p:cNvSpPr txBox="1"/>
          <p:nvPr/>
        </p:nvSpPr>
        <p:spPr>
          <a:xfrm>
            <a:off x="64506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sp>
        <p:nvSpPr>
          <p:cNvPr id="201" name="Google Shape;201;p25"/>
          <p:cNvSpPr txBox="1"/>
          <p:nvPr/>
        </p:nvSpPr>
        <p:spPr>
          <a:xfrm>
            <a:off x="69840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4</a:t>
            </a:r>
            <a:endParaRPr baseline="-25000" sz="2800">
              <a:latin typeface="Helvetica Neue"/>
              <a:ea typeface="Helvetica Neue"/>
              <a:cs typeface="Helvetica Neue"/>
              <a:sym typeface="Helvetica Neue"/>
            </a:endParaRPr>
          </a:p>
        </p:txBody>
      </p:sp>
      <p:sp>
        <p:nvSpPr>
          <p:cNvPr id="202" name="Google Shape;202;p25"/>
          <p:cNvSpPr txBox="1"/>
          <p:nvPr/>
        </p:nvSpPr>
        <p:spPr>
          <a:xfrm>
            <a:off x="75174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5</a:t>
            </a:r>
            <a:endParaRPr baseline="-25000" sz="2800">
              <a:latin typeface="Helvetica Neue"/>
              <a:ea typeface="Helvetica Neue"/>
              <a:cs typeface="Helvetica Neue"/>
              <a:sym typeface="Helvetica Neue"/>
            </a:endParaRPr>
          </a:p>
        </p:txBody>
      </p:sp>
      <p:sp>
        <p:nvSpPr>
          <p:cNvPr id="203" name="Google Shape;203;p25"/>
          <p:cNvSpPr txBox="1"/>
          <p:nvPr/>
        </p:nvSpPr>
        <p:spPr>
          <a:xfrm>
            <a:off x="85842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n</a:t>
            </a:r>
            <a:endParaRPr baseline="-25000" sz="2800">
              <a:latin typeface="Helvetica Neue"/>
              <a:ea typeface="Helvetica Neue"/>
              <a:cs typeface="Helvetica Neue"/>
              <a:sym typeface="Helvetica Neue"/>
            </a:endParaRPr>
          </a:p>
        </p:txBody>
      </p:sp>
      <p:cxnSp>
        <p:nvCxnSpPr>
          <p:cNvPr id="204" name="Google Shape;204;p25"/>
          <p:cNvCxnSpPr/>
          <p:nvPr/>
        </p:nvCxnSpPr>
        <p:spPr>
          <a:xfrm rot="10800000">
            <a:off x="6086300" y="2881200"/>
            <a:ext cx="0" cy="382800"/>
          </a:xfrm>
          <a:prstGeom prst="straightConnector1">
            <a:avLst/>
          </a:prstGeom>
          <a:noFill/>
          <a:ln cap="flat" cmpd="sng" w="9525">
            <a:solidFill>
              <a:schemeClr val="dk1"/>
            </a:solidFill>
            <a:prstDash val="solid"/>
            <a:round/>
            <a:headEnd len="med" w="med" type="none"/>
            <a:tailEnd len="med" w="med" type="triangle"/>
          </a:ln>
        </p:spPr>
      </p:cxnSp>
      <p:cxnSp>
        <p:nvCxnSpPr>
          <p:cNvPr id="205" name="Google Shape;205;p25"/>
          <p:cNvCxnSpPr/>
          <p:nvPr/>
        </p:nvCxnSpPr>
        <p:spPr>
          <a:xfrm rot="10800000">
            <a:off x="6619700" y="2881200"/>
            <a:ext cx="0" cy="382800"/>
          </a:xfrm>
          <a:prstGeom prst="straightConnector1">
            <a:avLst/>
          </a:prstGeom>
          <a:noFill/>
          <a:ln cap="flat" cmpd="sng" w="9525">
            <a:solidFill>
              <a:schemeClr val="dk1"/>
            </a:solidFill>
            <a:prstDash val="solid"/>
            <a:round/>
            <a:headEnd len="med" w="med" type="none"/>
            <a:tailEnd len="med" w="med" type="triangle"/>
          </a:ln>
        </p:spPr>
      </p:cxnSp>
      <p:cxnSp>
        <p:nvCxnSpPr>
          <p:cNvPr id="206" name="Google Shape;206;p25"/>
          <p:cNvCxnSpPr/>
          <p:nvPr/>
        </p:nvCxnSpPr>
        <p:spPr>
          <a:xfrm rot="10800000">
            <a:off x="7153100" y="2881200"/>
            <a:ext cx="0" cy="382800"/>
          </a:xfrm>
          <a:prstGeom prst="straightConnector1">
            <a:avLst/>
          </a:prstGeom>
          <a:noFill/>
          <a:ln cap="flat" cmpd="sng" w="9525">
            <a:solidFill>
              <a:schemeClr val="dk1"/>
            </a:solidFill>
            <a:prstDash val="solid"/>
            <a:round/>
            <a:headEnd len="med" w="med" type="none"/>
            <a:tailEnd len="med" w="med" type="triangle"/>
          </a:ln>
        </p:spPr>
      </p:cxnSp>
      <p:cxnSp>
        <p:nvCxnSpPr>
          <p:cNvPr id="207" name="Google Shape;207;p25"/>
          <p:cNvCxnSpPr/>
          <p:nvPr/>
        </p:nvCxnSpPr>
        <p:spPr>
          <a:xfrm rot="10800000">
            <a:off x="7686500" y="2881200"/>
            <a:ext cx="0" cy="382800"/>
          </a:xfrm>
          <a:prstGeom prst="straightConnector1">
            <a:avLst/>
          </a:prstGeom>
          <a:noFill/>
          <a:ln cap="flat" cmpd="sng" w="9525">
            <a:solidFill>
              <a:schemeClr val="dk1"/>
            </a:solidFill>
            <a:prstDash val="solid"/>
            <a:round/>
            <a:headEnd len="med" w="med" type="none"/>
            <a:tailEnd len="med" w="med" type="triangle"/>
          </a:ln>
        </p:spPr>
      </p:cxnSp>
      <p:cxnSp>
        <p:nvCxnSpPr>
          <p:cNvPr id="208" name="Google Shape;208;p25"/>
          <p:cNvCxnSpPr/>
          <p:nvPr/>
        </p:nvCxnSpPr>
        <p:spPr>
          <a:xfrm rot="10800000">
            <a:off x="8753300" y="2881200"/>
            <a:ext cx="0" cy="38280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0" st="0"/>
                                            </p:txEl>
                                          </p:spTgt>
                                        </p:tgtEl>
                                        <p:attrNameLst>
                                          <p:attrName>style.visibility</p:attrName>
                                        </p:attrNameLst>
                                      </p:cBhvr>
                                      <p:to>
                                        <p:strVal val="visible"/>
                                      </p:to>
                                    </p:set>
                                    <p:animEffect filter="fade" transition="in">
                                      <p:cBhvr>
                                        <p:cTn dur="1000"/>
                                        <p:tgtEl>
                                          <p:spTgt spid="1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1" st="1"/>
                                            </p:txEl>
                                          </p:spTgt>
                                        </p:tgtEl>
                                        <p:attrNameLst>
                                          <p:attrName>style.visibility</p:attrName>
                                        </p:attrNameLst>
                                      </p:cBhvr>
                                      <p:to>
                                        <p:strVal val="visible"/>
                                      </p:to>
                                    </p:set>
                                    <p:animEffect filter="fade" transition="in">
                                      <p:cBhvr>
                                        <p:cTn dur="1000"/>
                                        <p:tgtEl>
                                          <p:spTgt spid="1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2" st="2"/>
                                            </p:txEl>
                                          </p:spTgt>
                                        </p:tgtEl>
                                        <p:attrNameLst>
                                          <p:attrName>style.visibility</p:attrName>
                                        </p:attrNameLst>
                                      </p:cBhvr>
                                      <p:to>
                                        <p:strVal val="visible"/>
                                      </p:to>
                                    </p:set>
                                    <p:animEffect filter="fade" transition="in">
                                      <p:cBhvr>
                                        <p:cTn dur="1000"/>
                                        <p:tgtEl>
                                          <p:spTgt spid="1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par>
                                <p:cTn fill="hold" nodeType="with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par>
                                <p:cTn fill="hold" nodeType="with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par>
                                <p:cTn fill="hold" nodeType="with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par>
                                <p:cTn fill="hold" nodeType="with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par>
                                <p:cTn fill="hold" nodeType="with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par>
                                <p:cTn fill="hold" nodeType="with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par>
                                <p:cTn fill="hold" nodeType="with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par>
                                <p:cTn fill="hold" nodeType="with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par>
                                <p:cTn fill="hold" nodeType="with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par>
                                <p:cTn fill="hold" nodeType="with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par>
                                <p:cTn fill="hold" nodeType="with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par>
                                <p:cTn fill="hold" nodeType="with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par>
                                <p:cTn fill="hold" nodeType="with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par>
                                <p:cTn fill="hold" nodeType="with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par>
                                <p:cTn fill="hold" nodeType="with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par>
                                <p:cTn fill="hold" nodeType="with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1000"/>
                                        <p:tgtEl>
                                          <p:spTgt spid="198"/>
                                        </p:tgtEl>
                                      </p:cBhvr>
                                    </p:animEffect>
                                  </p:childTnLst>
                                </p:cTn>
                              </p:par>
                              <p:par>
                                <p:cTn fill="hold" nodeType="with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par>
                                <p:cTn fill="hold" nodeType="with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par>
                                <p:cTn fill="hold" nodeType="with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par>
                                <p:cTn fill="hold" nodeType="with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Classes of Sequence-to-Sequence Problems</a:t>
            </a:r>
            <a:endParaRPr/>
          </a:p>
        </p:txBody>
      </p:sp>
      <p:sp>
        <p:nvSpPr>
          <p:cNvPr id="214" name="Google Shape;214;p26"/>
          <p:cNvSpPr txBox="1"/>
          <p:nvPr>
            <p:ph idx="1" type="body"/>
          </p:nvPr>
        </p:nvSpPr>
        <p:spPr>
          <a:xfrm>
            <a:off x="311700" y="1152475"/>
            <a:ext cx="8520600" cy="15003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Many</a:t>
            </a:r>
            <a:r>
              <a:rPr lang="en"/>
              <a:t>-to-one</a:t>
            </a:r>
            <a:endParaRPr/>
          </a:p>
          <a:p>
            <a:pPr indent="-368300" lvl="1" marL="914400" rtl="0" algn="l">
              <a:spcBef>
                <a:spcPts val="0"/>
              </a:spcBef>
              <a:spcAft>
                <a:spcPts val="0"/>
              </a:spcAft>
              <a:buSzPts val="2200"/>
              <a:buChar char="○"/>
            </a:pPr>
            <a:r>
              <a:rPr lang="en"/>
              <a:t>Sequence of inputs produces a single output</a:t>
            </a:r>
            <a:endParaRPr/>
          </a:p>
          <a:p>
            <a:pPr indent="-368300" lvl="2" marL="1371600" rtl="0" algn="l">
              <a:spcBef>
                <a:spcPts val="0"/>
              </a:spcBef>
              <a:spcAft>
                <a:spcPts val="0"/>
              </a:spcAft>
              <a:buSzPts val="2200"/>
              <a:buChar char="■"/>
            </a:pPr>
            <a:r>
              <a:rPr lang="en"/>
              <a:t>Text classification</a:t>
            </a:r>
            <a:endParaRPr/>
          </a:p>
        </p:txBody>
      </p:sp>
      <p:pic>
        <p:nvPicPr>
          <p:cNvPr id="215" name="Google Shape;215;p26"/>
          <p:cNvPicPr preferRelativeResize="0"/>
          <p:nvPr/>
        </p:nvPicPr>
        <p:blipFill rotWithShape="1">
          <a:blip r:embed="rId3">
            <a:alphaModFix/>
          </a:blip>
          <a:srcRect b="53081" l="0" r="0" t="34415"/>
          <a:stretch/>
        </p:blipFill>
        <p:spPr>
          <a:xfrm>
            <a:off x="122775" y="2837800"/>
            <a:ext cx="5154300" cy="334300"/>
          </a:xfrm>
          <a:prstGeom prst="rect">
            <a:avLst/>
          </a:prstGeom>
          <a:noFill/>
          <a:ln>
            <a:noFill/>
          </a:ln>
        </p:spPr>
      </p:pic>
      <p:sp>
        <p:nvSpPr>
          <p:cNvPr id="216" name="Google Shape;216;p26"/>
          <p:cNvSpPr txBox="1"/>
          <p:nvPr/>
        </p:nvSpPr>
        <p:spPr>
          <a:xfrm>
            <a:off x="53838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sp>
        <p:nvSpPr>
          <p:cNvPr id="217" name="Google Shape;217;p26"/>
          <p:cNvSpPr txBox="1"/>
          <p:nvPr/>
        </p:nvSpPr>
        <p:spPr>
          <a:xfrm>
            <a:off x="53838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cxnSp>
        <p:nvCxnSpPr>
          <p:cNvPr id="218" name="Google Shape;218;p26"/>
          <p:cNvCxnSpPr>
            <a:stCxn id="216" idx="0"/>
            <a:endCxn id="217" idx="2"/>
          </p:cNvCxnSpPr>
          <p:nvPr/>
        </p:nvCxnSpPr>
        <p:spPr>
          <a:xfrm rot="10800000">
            <a:off x="5552900" y="3947125"/>
            <a:ext cx="0" cy="381300"/>
          </a:xfrm>
          <a:prstGeom prst="straightConnector1">
            <a:avLst/>
          </a:prstGeom>
          <a:noFill/>
          <a:ln cap="flat" cmpd="sng" w="9525">
            <a:solidFill>
              <a:schemeClr val="dk1"/>
            </a:solidFill>
            <a:prstDash val="solid"/>
            <a:round/>
            <a:headEnd len="med" w="med" type="none"/>
            <a:tailEnd len="med" w="med" type="triangle"/>
          </a:ln>
        </p:spPr>
      </p:cxnSp>
      <p:sp>
        <p:nvSpPr>
          <p:cNvPr id="219" name="Google Shape;219;p26"/>
          <p:cNvSpPr txBox="1"/>
          <p:nvPr/>
        </p:nvSpPr>
        <p:spPr>
          <a:xfrm>
            <a:off x="85842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endParaRPr baseline="-25000" sz="2800">
              <a:latin typeface="Helvetica Neue"/>
              <a:ea typeface="Helvetica Neue"/>
              <a:cs typeface="Helvetica Neue"/>
              <a:sym typeface="Helvetica Neue"/>
            </a:endParaRPr>
          </a:p>
        </p:txBody>
      </p:sp>
      <p:cxnSp>
        <p:nvCxnSpPr>
          <p:cNvPr id="220" name="Google Shape;220;p26"/>
          <p:cNvCxnSpPr/>
          <p:nvPr/>
        </p:nvCxnSpPr>
        <p:spPr>
          <a:xfrm>
            <a:off x="57219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221" name="Google Shape;221;p26"/>
          <p:cNvCxnSpPr/>
          <p:nvPr/>
        </p:nvCxnSpPr>
        <p:spPr>
          <a:xfrm>
            <a:off x="62553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222" name="Google Shape;222;p26"/>
          <p:cNvCxnSpPr/>
          <p:nvPr/>
        </p:nvCxnSpPr>
        <p:spPr>
          <a:xfrm>
            <a:off x="67887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223" name="Google Shape;223;p26"/>
          <p:cNvCxnSpPr/>
          <p:nvPr/>
        </p:nvCxnSpPr>
        <p:spPr>
          <a:xfrm>
            <a:off x="73221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224" name="Google Shape;224;p26"/>
          <p:cNvCxnSpPr/>
          <p:nvPr/>
        </p:nvCxnSpPr>
        <p:spPr>
          <a:xfrm>
            <a:off x="78555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225" name="Google Shape;225;p26"/>
          <p:cNvCxnSpPr/>
          <p:nvPr/>
        </p:nvCxnSpPr>
        <p:spPr>
          <a:xfrm>
            <a:off x="8388950" y="3607175"/>
            <a:ext cx="195300" cy="0"/>
          </a:xfrm>
          <a:prstGeom prst="straightConnector1">
            <a:avLst/>
          </a:prstGeom>
          <a:noFill/>
          <a:ln cap="flat" cmpd="sng" w="9525">
            <a:solidFill>
              <a:schemeClr val="dk1"/>
            </a:solidFill>
            <a:prstDash val="solid"/>
            <a:round/>
            <a:headEnd len="med" w="med" type="none"/>
            <a:tailEnd len="med" w="med" type="triangle"/>
          </a:ln>
        </p:spPr>
      </p:cxnSp>
      <p:sp>
        <p:nvSpPr>
          <p:cNvPr id="226" name="Google Shape;226;p26"/>
          <p:cNvSpPr txBox="1"/>
          <p:nvPr>
            <p:ph idx="1" type="body"/>
          </p:nvPr>
        </p:nvSpPr>
        <p:spPr>
          <a:xfrm>
            <a:off x="7890527" y="3325202"/>
            <a:ext cx="648000" cy="463800"/>
          </a:xfrm>
          <a:prstGeom prst="rect">
            <a:avLst/>
          </a:prstGeom>
        </p:spPr>
        <p:txBody>
          <a:bodyPr anchorCtr="0" anchor="t" bIns="91425" lIns="91425" spcFirstLastPara="1" rIns="91425" wrap="square" tIns="91425">
            <a:normAutofit lnSpcReduction="10000"/>
          </a:bodyPr>
          <a:lstStyle/>
          <a:p>
            <a:pPr indent="0" lvl="0" marL="0" rtl="0" algn="ctr">
              <a:lnSpc>
                <a:spcPct val="95000"/>
              </a:lnSpc>
              <a:spcBef>
                <a:spcPts val="0"/>
              </a:spcBef>
              <a:spcAft>
                <a:spcPts val="1200"/>
              </a:spcAft>
              <a:buNone/>
            </a:pPr>
            <a:r>
              <a:rPr lang="en" sz="2000"/>
              <a:t>…</a:t>
            </a:r>
            <a:endParaRPr sz="2000"/>
          </a:p>
        </p:txBody>
      </p:sp>
      <p:sp>
        <p:nvSpPr>
          <p:cNvPr id="227" name="Google Shape;227;p26"/>
          <p:cNvSpPr txBox="1"/>
          <p:nvPr/>
        </p:nvSpPr>
        <p:spPr>
          <a:xfrm>
            <a:off x="59172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sp>
        <p:nvSpPr>
          <p:cNvPr id="228" name="Google Shape;228;p26"/>
          <p:cNvSpPr txBox="1"/>
          <p:nvPr/>
        </p:nvSpPr>
        <p:spPr>
          <a:xfrm>
            <a:off x="64506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sp>
        <p:nvSpPr>
          <p:cNvPr id="229" name="Google Shape;229;p26"/>
          <p:cNvSpPr txBox="1"/>
          <p:nvPr/>
        </p:nvSpPr>
        <p:spPr>
          <a:xfrm>
            <a:off x="69840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4</a:t>
            </a:r>
            <a:endParaRPr baseline="-25000" sz="2800">
              <a:latin typeface="Helvetica Neue"/>
              <a:ea typeface="Helvetica Neue"/>
              <a:cs typeface="Helvetica Neue"/>
              <a:sym typeface="Helvetica Neue"/>
            </a:endParaRPr>
          </a:p>
        </p:txBody>
      </p:sp>
      <p:sp>
        <p:nvSpPr>
          <p:cNvPr id="230" name="Google Shape;230;p26"/>
          <p:cNvSpPr txBox="1"/>
          <p:nvPr/>
        </p:nvSpPr>
        <p:spPr>
          <a:xfrm>
            <a:off x="75174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5</a:t>
            </a:r>
            <a:endParaRPr baseline="-25000" sz="2800">
              <a:latin typeface="Helvetica Neue"/>
              <a:ea typeface="Helvetica Neue"/>
              <a:cs typeface="Helvetica Neue"/>
              <a:sym typeface="Helvetica Neue"/>
            </a:endParaRPr>
          </a:p>
        </p:txBody>
      </p:sp>
      <p:sp>
        <p:nvSpPr>
          <p:cNvPr id="231" name="Google Shape;231;p26"/>
          <p:cNvSpPr txBox="1"/>
          <p:nvPr/>
        </p:nvSpPr>
        <p:spPr>
          <a:xfrm>
            <a:off x="85842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n</a:t>
            </a:r>
            <a:endParaRPr baseline="-25000" sz="2800">
              <a:latin typeface="Helvetica Neue"/>
              <a:ea typeface="Helvetica Neue"/>
              <a:cs typeface="Helvetica Neue"/>
              <a:sym typeface="Helvetica Neue"/>
            </a:endParaRPr>
          </a:p>
        </p:txBody>
      </p:sp>
      <p:cxnSp>
        <p:nvCxnSpPr>
          <p:cNvPr id="232" name="Google Shape;232;p26"/>
          <p:cNvCxnSpPr/>
          <p:nvPr/>
        </p:nvCxnSpPr>
        <p:spPr>
          <a:xfrm rot="10800000">
            <a:off x="8753300" y="2881200"/>
            <a:ext cx="0" cy="382800"/>
          </a:xfrm>
          <a:prstGeom prst="straightConnector1">
            <a:avLst/>
          </a:prstGeom>
          <a:noFill/>
          <a:ln cap="flat" cmpd="sng" w="9525">
            <a:solidFill>
              <a:schemeClr val="dk1"/>
            </a:solidFill>
            <a:prstDash val="solid"/>
            <a:round/>
            <a:headEnd len="med" w="med" type="none"/>
            <a:tailEnd len="med" w="med" type="triangle"/>
          </a:ln>
        </p:spPr>
      </p:cxnSp>
      <p:sp>
        <p:nvSpPr>
          <p:cNvPr id="233" name="Google Shape;233;p26"/>
          <p:cNvSpPr txBox="1"/>
          <p:nvPr/>
        </p:nvSpPr>
        <p:spPr>
          <a:xfrm>
            <a:off x="59172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cxnSp>
        <p:nvCxnSpPr>
          <p:cNvPr id="234" name="Google Shape;234;p26"/>
          <p:cNvCxnSpPr>
            <a:stCxn id="233" idx="0"/>
          </p:cNvCxnSpPr>
          <p:nvPr/>
        </p:nvCxnSpPr>
        <p:spPr>
          <a:xfrm rot="10800000">
            <a:off x="6086300" y="3947125"/>
            <a:ext cx="0" cy="381300"/>
          </a:xfrm>
          <a:prstGeom prst="straightConnector1">
            <a:avLst/>
          </a:prstGeom>
          <a:noFill/>
          <a:ln cap="flat" cmpd="sng" w="9525">
            <a:solidFill>
              <a:schemeClr val="dk1"/>
            </a:solidFill>
            <a:prstDash val="solid"/>
            <a:round/>
            <a:headEnd len="med" w="med" type="none"/>
            <a:tailEnd len="med" w="med" type="triangle"/>
          </a:ln>
        </p:spPr>
      </p:cxnSp>
      <p:sp>
        <p:nvSpPr>
          <p:cNvPr id="235" name="Google Shape;235;p26"/>
          <p:cNvSpPr txBox="1"/>
          <p:nvPr/>
        </p:nvSpPr>
        <p:spPr>
          <a:xfrm>
            <a:off x="64506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cxnSp>
        <p:nvCxnSpPr>
          <p:cNvPr id="236" name="Google Shape;236;p26"/>
          <p:cNvCxnSpPr>
            <a:stCxn id="235" idx="0"/>
          </p:cNvCxnSpPr>
          <p:nvPr/>
        </p:nvCxnSpPr>
        <p:spPr>
          <a:xfrm rot="10800000">
            <a:off x="6619700" y="3947125"/>
            <a:ext cx="0" cy="381300"/>
          </a:xfrm>
          <a:prstGeom prst="straightConnector1">
            <a:avLst/>
          </a:prstGeom>
          <a:noFill/>
          <a:ln cap="flat" cmpd="sng" w="9525">
            <a:solidFill>
              <a:schemeClr val="dk1"/>
            </a:solidFill>
            <a:prstDash val="solid"/>
            <a:round/>
            <a:headEnd len="med" w="med" type="none"/>
            <a:tailEnd len="med" w="med" type="triangle"/>
          </a:ln>
        </p:spPr>
      </p:cxnSp>
      <p:sp>
        <p:nvSpPr>
          <p:cNvPr id="237" name="Google Shape;237;p26"/>
          <p:cNvSpPr txBox="1"/>
          <p:nvPr/>
        </p:nvSpPr>
        <p:spPr>
          <a:xfrm>
            <a:off x="69840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4</a:t>
            </a:r>
            <a:endParaRPr baseline="-25000" sz="2800">
              <a:latin typeface="Helvetica Neue"/>
              <a:ea typeface="Helvetica Neue"/>
              <a:cs typeface="Helvetica Neue"/>
              <a:sym typeface="Helvetica Neue"/>
            </a:endParaRPr>
          </a:p>
        </p:txBody>
      </p:sp>
      <p:cxnSp>
        <p:nvCxnSpPr>
          <p:cNvPr id="238" name="Google Shape;238;p26"/>
          <p:cNvCxnSpPr>
            <a:stCxn id="237" idx="0"/>
          </p:cNvCxnSpPr>
          <p:nvPr/>
        </p:nvCxnSpPr>
        <p:spPr>
          <a:xfrm rot="10800000">
            <a:off x="7153100" y="3947125"/>
            <a:ext cx="0" cy="381300"/>
          </a:xfrm>
          <a:prstGeom prst="straightConnector1">
            <a:avLst/>
          </a:prstGeom>
          <a:noFill/>
          <a:ln cap="flat" cmpd="sng" w="9525">
            <a:solidFill>
              <a:schemeClr val="dk1"/>
            </a:solidFill>
            <a:prstDash val="solid"/>
            <a:round/>
            <a:headEnd len="med" w="med" type="none"/>
            <a:tailEnd len="med" w="med" type="triangle"/>
          </a:ln>
        </p:spPr>
      </p:cxnSp>
      <p:sp>
        <p:nvSpPr>
          <p:cNvPr id="239" name="Google Shape;239;p26"/>
          <p:cNvSpPr txBox="1"/>
          <p:nvPr/>
        </p:nvSpPr>
        <p:spPr>
          <a:xfrm>
            <a:off x="75174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5</a:t>
            </a:r>
            <a:endParaRPr baseline="-25000" sz="2800">
              <a:latin typeface="Helvetica Neue"/>
              <a:ea typeface="Helvetica Neue"/>
              <a:cs typeface="Helvetica Neue"/>
              <a:sym typeface="Helvetica Neue"/>
            </a:endParaRPr>
          </a:p>
        </p:txBody>
      </p:sp>
      <p:cxnSp>
        <p:nvCxnSpPr>
          <p:cNvPr id="240" name="Google Shape;240;p26"/>
          <p:cNvCxnSpPr>
            <a:stCxn id="239" idx="0"/>
          </p:cNvCxnSpPr>
          <p:nvPr/>
        </p:nvCxnSpPr>
        <p:spPr>
          <a:xfrm rot="10800000">
            <a:off x="7686500" y="3947125"/>
            <a:ext cx="0" cy="381300"/>
          </a:xfrm>
          <a:prstGeom prst="straightConnector1">
            <a:avLst/>
          </a:prstGeom>
          <a:noFill/>
          <a:ln cap="flat" cmpd="sng" w="9525">
            <a:solidFill>
              <a:schemeClr val="dk1"/>
            </a:solidFill>
            <a:prstDash val="solid"/>
            <a:round/>
            <a:headEnd len="med" w="med" type="none"/>
            <a:tailEnd len="med" w="med" type="triangle"/>
          </a:ln>
        </p:spPr>
      </p:cxnSp>
      <p:sp>
        <p:nvSpPr>
          <p:cNvPr id="241" name="Google Shape;241;p26"/>
          <p:cNvSpPr txBox="1"/>
          <p:nvPr/>
        </p:nvSpPr>
        <p:spPr>
          <a:xfrm>
            <a:off x="85842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n</a:t>
            </a:r>
            <a:endParaRPr baseline="-25000" sz="2800">
              <a:latin typeface="Helvetica Neue"/>
              <a:ea typeface="Helvetica Neue"/>
              <a:cs typeface="Helvetica Neue"/>
              <a:sym typeface="Helvetica Neue"/>
            </a:endParaRPr>
          </a:p>
        </p:txBody>
      </p:sp>
      <p:cxnSp>
        <p:nvCxnSpPr>
          <p:cNvPr id="242" name="Google Shape;242;p26"/>
          <p:cNvCxnSpPr>
            <a:stCxn id="241" idx="0"/>
          </p:cNvCxnSpPr>
          <p:nvPr/>
        </p:nvCxnSpPr>
        <p:spPr>
          <a:xfrm rot="10800000">
            <a:off x="8753300" y="3947125"/>
            <a:ext cx="0" cy="38130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0" st="0"/>
                                            </p:txEl>
                                          </p:spTgt>
                                        </p:tgtEl>
                                        <p:attrNameLst>
                                          <p:attrName>style.visibility</p:attrName>
                                        </p:attrNameLst>
                                      </p:cBhvr>
                                      <p:to>
                                        <p:strVal val="visible"/>
                                      </p:to>
                                    </p:set>
                                    <p:animEffect filter="fade" transition="in">
                                      <p:cBhvr>
                                        <p:cTn dur="1000"/>
                                        <p:tgtEl>
                                          <p:spTgt spid="2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1" st="1"/>
                                            </p:txEl>
                                          </p:spTgt>
                                        </p:tgtEl>
                                        <p:attrNameLst>
                                          <p:attrName>style.visibility</p:attrName>
                                        </p:attrNameLst>
                                      </p:cBhvr>
                                      <p:to>
                                        <p:strVal val="visible"/>
                                      </p:to>
                                    </p:set>
                                    <p:animEffect filter="fade" transition="in">
                                      <p:cBhvr>
                                        <p:cTn dur="1000"/>
                                        <p:tgtEl>
                                          <p:spTgt spid="21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xEl>
                                              <p:pRg end="2" st="2"/>
                                            </p:txEl>
                                          </p:spTgt>
                                        </p:tgtEl>
                                        <p:attrNameLst>
                                          <p:attrName>style.visibility</p:attrName>
                                        </p:attrNameLst>
                                      </p:cBhvr>
                                      <p:to>
                                        <p:strVal val="visible"/>
                                      </p:to>
                                    </p:set>
                                    <p:animEffect filter="fade" transition="in">
                                      <p:cBhvr>
                                        <p:cTn dur="1000"/>
                                        <p:tgtEl>
                                          <p:spTgt spid="21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par>
                                <p:cTn fill="hold" nodeType="with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par>
                                <p:cTn fill="hold" nodeType="with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par>
                                <p:cTn fill="hold" nodeType="with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par>
                                <p:cTn fill="hold" nodeType="with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par>
                                <p:cTn fill="hold" nodeType="with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par>
                                <p:cTn fill="hold" nodeType="with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par>
                                <p:cTn fill="hold" nodeType="with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par>
                                <p:cTn fill="hold" nodeType="with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par>
                                <p:cTn fill="hold" nodeType="with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par>
                                <p:cTn fill="hold" nodeType="with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par>
                                <p:cTn fill="hold" nodeType="with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par>
                                <p:cTn fill="hold" nodeType="with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par>
                                <p:cTn fill="hold" nodeType="with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par>
                                <p:cTn fill="hold" nodeType="with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par>
                                <p:cTn fill="hold" nodeType="with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par>
                                <p:cTn fill="hold" nodeType="with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par>
                                <p:cTn fill="hold" nodeType="with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par>
                                <p:cTn fill="hold" nodeType="with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par>
                                <p:cTn fill="hold" nodeType="with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par>
                                <p:cTn fill="hold" nodeType="with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Classes of Sequence-to-Sequence Problems</a:t>
            </a:r>
            <a:endParaRPr/>
          </a:p>
        </p:txBody>
      </p:sp>
      <p:sp>
        <p:nvSpPr>
          <p:cNvPr id="248" name="Google Shape;248;p27"/>
          <p:cNvSpPr txBox="1"/>
          <p:nvPr>
            <p:ph idx="1" type="body"/>
          </p:nvPr>
        </p:nvSpPr>
        <p:spPr>
          <a:xfrm>
            <a:off x="311700" y="1152475"/>
            <a:ext cx="8520600" cy="15003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Many</a:t>
            </a:r>
            <a:r>
              <a:rPr lang="en"/>
              <a:t>-to-many</a:t>
            </a:r>
            <a:endParaRPr/>
          </a:p>
          <a:p>
            <a:pPr indent="-368300" lvl="1" marL="914400" rtl="0" algn="l">
              <a:spcBef>
                <a:spcPts val="0"/>
              </a:spcBef>
              <a:spcAft>
                <a:spcPts val="0"/>
              </a:spcAft>
              <a:buSzPts val="2200"/>
              <a:buChar char="○"/>
            </a:pPr>
            <a:r>
              <a:rPr lang="en"/>
              <a:t>A sequence of inputs produces a sequence of outputs</a:t>
            </a:r>
            <a:endParaRPr/>
          </a:p>
          <a:p>
            <a:pPr indent="-368300" lvl="2" marL="1371600" rtl="0" algn="l">
              <a:spcBef>
                <a:spcPts val="0"/>
              </a:spcBef>
              <a:spcAft>
                <a:spcPts val="0"/>
              </a:spcAft>
              <a:buSzPts val="2200"/>
              <a:buChar char="■"/>
            </a:pPr>
            <a:r>
              <a:rPr lang="en"/>
              <a:t>Robot Actions</a:t>
            </a:r>
            <a:endParaRPr/>
          </a:p>
        </p:txBody>
      </p:sp>
      <p:sp>
        <p:nvSpPr>
          <p:cNvPr id="249" name="Google Shape;249;p27"/>
          <p:cNvSpPr txBox="1"/>
          <p:nvPr/>
        </p:nvSpPr>
        <p:spPr>
          <a:xfrm>
            <a:off x="53838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sp>
        <p:nvSpPr>
          <p:cNvPr id="250" name="Google Shape;250;p27"/>
          <p:cNvSpPr txBox="1"/>
          <p:nvPr/>
        </p:nvSpPr>
        <p:spPr>
          <a:xfrm>
            <a:off x="53838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sp>
        <p:nvSpPr>
          <p:cNvPr id="251" name="Google Shape;251;p27"/>
          <p:cNvSpPr txBox="1"/>
          <p:nvPr/>
        </p:nvSpPr>
        <p:spPr>
          <a:xfrm>
            <a:off x="53838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cxnSp>
        <p:nvCxnSpPr>
          <p:cNvPr id="252" name="Google Shape;252;p27"/>
          <p:cNvCxnSpPr>
            <a:stCxn id="249" idx="0"/>
            <a:endCxn id="251" idx="2"/>
          </p:cNvCxnSpPr>
          <p:nvPr/>
        </p:nvCxnSpPr>
        <p:spPr>
          <a:xfrm rot="10800000">
            <a:off x="5552900" y="3947125"/>
            <a:ext cx="0" cy="381300"/>
          </a:xfrm>
          <a:prstGeom prst="straightConnector1">
            <a:avLst/>
          </a:prstGeom>
          <a:noFill/>
          <a:ln cap="flat" cmpd="sng" w="9525">
            <a:solidFill>
              <a:schemeClr val="dk1"/>
            </a:solidFill>
            <a:prstDash val="solid"/>
            <a:round/>
            <a:headEnd len="med" w="med" type="none"/>
            <a:tailEnd len="med" w="med" type="triangle"/>
          </a:ln>
        </p:spPr>
      </p:cxnSp>
      <p:cxnSp>
        <p:nvCxnSpPr>
          <p:cNvPr id="253" name="Google Shape;253;p27"/>
          <p:cNvCxnSpPr>
            <a:stCxn id="251" idx="0"/>
            <a:endCxn id="250" idx="2"/>
          </p:cNvCxnSpPr>
          <p:nvPr/>
        </p:nvCxnSpPr>
        <p:spPr>
          <a:xfrm rot="10800000">
            <a:off x="5552900" y="2881200"/>
            <a:ext cx="0" cy="382800"/>
          </a:xfrm>
          <a:prstGeom prst="straightConnector1">
            <a:avLst/>
          </a:prstGeom>
          <a:noFill/>
          <a:ln cap="flat" cmpd="sng" w="9525">
            <a:solidFill>
              <a:schemeClr val="dk1"/>
            </a:solidFill>
            <a:prstDash val="solid"/>
            <a:round/>
            <a:headEnd len="med" w="med" type="none"/>
            <a:tailEnd len="med" w="med" type="triangle"/>
          </a:ln>
        </p:spPr>
      </p:cxnSp>
      <p:sp>
        <p:nvSpPr>
          <p:cNvPr id="254" name="Google Shape;254;p27"/>
          <p:cNvSpPr txBox="1"/>
          <p:nvPr/>
        </p:nvSpPr>
        <p:spPr>
          <a:xfrm>
            <a:off x="59172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sp>
        <p:nvSpPr>
          <p:cNvPr id="255" name="Google Shape;255;p27"/>
          <p:cNvSpPr txBox="1"/>
          <p:nvPr/>
        </p:nvSpPr>
        <p:spPr>
          <a:xfrm>
            <a:off x="64506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sp>
        <p:nvSpPr>
          <p:cNvPr id="256" name="Google Shape;256;p27"/>
          <p:cNvSpPr txBox="1"/>
          <p:nvPr/>
        </p:nvSpPr>
        <p:spPr>
          <a:xfrm>
            <a:off x="69840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4</a:t>
            </a:r>
            <a:endParaRPr baseline="-25000" sz="2800">
              <a:latin typeface="Helvetica Neue"/>
              <a:ea typeface="Helvetica Neue"/>
              <a:cs typeface="Helvetica Neue"/>
              <a:sym typeface="Helvetica Neue"/>
            </a:endParaRPr>
          </a:p>
        </p:txBody>
      </p:sp>
      <p:sp>
        <p:nvSpPr>
          <p:cNvPr id="257" name="Google Shape;257;p27"/>
          <p:cNvSpPr txBox="1"/>
          <p:nvPr/>
        </p:nvSpPr>
        <p:spPr>
          <a:xfrm>
            <a:off x="75174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5</a:t>
            </a:r>
            <a:endParaRPr baseline="-25000" sz="2800">
              <a:latin typeface="Helvetica Neue"/>
              <a:ea typeface="Helvetica Neue"/>
              <a:cs typeface="Helvetica Neue"/>
              <a:sym typeface="Helvetica Neue"/>
            </a:endParaRPr>
          </a:p>
        </p:txBody>
      </p:sp>
      <p:sp>
        <p:nvSpPr>
          <p:cNvPr id="258" name="Google Shape;258;p27"/>
          <p:cNvSpPr txBox="1"/>
          <p:nvPr/>
        </p:nvSpPr>
        <p:spPr>
          <a:xfrm>
            <a:off x="8584250" y="2199575"/>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n</a:t>
            </a:r>
            <a:endParaRPr baseline="-25000" sz="2800">
              <a:latin typeface="Helvetica Neue"/>
              <a:ea typeface="Helvetica Neue"/>
              <a:cs typeface="Helvetica Neue"/>
              <a:sym typeface="Helvetica Neue"/>
            </a:endParaRPr>
          </a:p>
        </p:txBody>
      </p:sp>
      <p:cxnSp>
        <p:nvCxnSpPr>
          <p:cNvPr id="259" name="Google Shape;259;p27"/>
          <p:cNvCxnSpPr/>
          <p:nvPr/>
        </p:nvCxnSpPr>
        <p:spPr>
          <a:xfrm>
            <a:off x="57219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260" name="Google Shape;260;p27"/>
          <p:cNvCxnSpPr/>
          <p:nvPr/>
        </p:nvCxnSpPr>
        <p:spPr>
          <a:xfrm>
            <a:off x="62553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261" name="Google Shape;261;p27"/>
          <p:cNvCxnSpPr/>
          <p:nvPr/>
        </p:nvCxnSpPr>
        <p:spPr>
          <a:xfrm>
            <a:off x="67887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262" name="Google Shape;262;p27"/>
          <p:cNvCxnSpPr/>
          <p:nvPr/>
        </p:nvCxnSpPr>
        <p:spPr>
          <a:xfrm>
            <a:off x="73221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263" name="Google Shape;263;p27"/>
          <p:cNvCxnSpPr/>
          <p:nvPr/>
        </p:nvCxnSpPr>
        <p:spPr>
          <a:xfrm>
            <a:off x="7855550" y="3607175"/>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264" name="Google Shape;264;p27"/>
          <p:cNvCxnSpPr/>
          <p:nvPr/>
        </p:nvCxnSpPr>
        <p:spPr>
          <a:xfrm>
            <a:off x="8388950" y="3607175"/>
            <a:ext cx="195300" cy="0"/>
          </a:xfrm>
          <a:prstGeom prst="straightConnector1">
            <a:avLst/>
          </a:prstGeom>
          <a:noFill/>
          <a:ln cap="flat" cmpd="sng" w="9525">
            <a:solidFill>
              <a:schemeClr val="dk1"/>
            </a:solidFill>
            <a:prstDash val="solid"/>
            <a:round/>
            <a:headEnd len="med" w="med" type="none"/>
            <a:tailEnd len="med" w="med" type="triangle"/>
          </a:ln>
        </p:spPr>
      </p:cxnSp>
      <p:sp>
        <p:nvSpPr>
          <p:cNvPr id="265" name="Google Shape;265;p27"/>
          <p:cNvSpPr txBox="1"/>
          <p:nvPr>
            <p:ph idx="1" type="body"/>
          </p:nvPr>
        </p:nvSpPr>
        <p:spPr>
          <a:xfrm>
            <a:off x="7890527" y="3325202"/>
            <a:ext cx="648000" cy="463800"/>
          </a:xfrm>
          <a:prstGeom prst="rect">
            <a:avLst/>
          </a:prstGeom>
        </p:spPr>
        <p:txBody>
          <a:bodyPr anchorCtr="0" anchor="t" bIns="91425" lIns="91425" spcFirstLastPara="1" rIns="91425" wrap="square" tIns="91425">
            <a:normAutofit lnSpcReduction="10000"/>
          </a:bodyPr>
          <a:lstStyle/>
          <a:p>
            <a:pPr indent="0" lvl="0" marL="0" rtl="0" algn="ctr">
              <a:lnSpc>
                <a:spcPct val="95000"/>
              </a:lnSpc>
              <a:spcBef>
                <a:spcPts val="0"/>
              </a:spcBef>
              <a:spcAft>
                <a:spcPts val="1200"/>
              </a:spcAft>
              <a:buNone/>
            </a:pPr>
            <a:r>
              <a:rPr lang="en" sz="2000"/>
              <a:t>…</a:t>
            </a:r>
            <a:endParaRPr sz="2000"/>
          </a:p>
        </p:txBody>
      </p:sp>
      <p:sp>
        <p:nvSpPr>
          <p:cNvPr id="266" name="Google Shape;266;p27"/>
          <p:cNvSpPr txBox="1"/>
          <p:nvPr/>
        </p:nvSpPr>
        <p:spPr>
          <a:xfrm>
            <a:off x="59172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sp>
        <p:nvSpPr>
          <p:cNvPr id="267" name="Google Shape;267;p27"/>
          <p:cNvSpPr txBox="1"/>
          <p:nvPr/>
        </p:nvSpPr>
        <p:spPr>
          <a:xfrm>
            <a:off x="64506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sp>
        <p:nvSpPr>
          <p:cNvPr id="268" name="Google Shape;268;p27"/>
          <p:cNvSpPr txBox="1"/>
          <p:nvPr/>
        </p:nvSpPr>
        <p:spPr>
          <a:xfrm>
            <a:off x="69840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4</a:t>
            </a:r>
            <a:endParaRPr baseline="-25000" sz="2800">
              <a:latin typeface="Helvetica Neue"/>
              <a:ea typeface="Helvetica Neue"/>
              <a:cs typeface="Helvetica Neue"/>
              <a:sym typeface="Helvetica Neue"/>
            </a:endParaRPr>
          </a:p>
        </p:txBody>
      </p:sp>
      <p:sp>
        <p:nvSpPr>
          <p:cNvPr id="269" name="Google Shape;269;p27"/>
          <p:cNvSpPr txBox="1"/>
          <p:nvPr/>
        </p:nvSpPr>
        <p:spPr>
          <a:xfrm>
            <a:off x="75174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5</a:t>
            </a:r>
            <a:endParaRPr baseline="-25000" sz="2800">
              <a:latin typeface="Helvetica Neue"/>
              <a:ea typeface="Helvetica Neue"/>
              <a:cs typeface="Helvetica Neue"/>
              <a:sym typeface="Helvetica Neue"/>
            </a:endParaRPr>
          </a:p>
        </p:txBody>
      </p:sp>
      <p:sp>
        <p:nvSpPr>
          <p:cNvPr id="270" name="Google Shape;270;p27"/>
          <p:cNvSpPr txBox="1"/>
          <p:nvPr/>
        </p:nvSpPr>
        <p:spPr>
          <a:xfrm>
            <a:off x="8584250" y="3264000"/>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n</a:t>
            </a:r>
            <a:endParaRPr baseline="-25000" sz="2800">
              <a:latin typeface="Helvetica Neue"/>
              <a:ea typeface="Helvetica Neue"/>
              <a:cs typeface="Helvetica Neue"/>
              <a:sym typeface="Helvetica Neue"/>
            </a:endParaRPr>
          </a:p>
        </p:txBody>
      </p:sp>
      <p:cxnSp>
        <p:nvCxnSpPr>
          <p:cNvPr id="271" name="Google Shape;271;p27"/>
          <p:cNvCxnSpPr/>
          <p:nvPr/>
        </p:nvCxnSpPr>
        <p:spPr>
          <a:xfrm rot="10800000">
            <a:off x="6086300" y="2881200"/>
            <a:ext cx="0" cy="382800"/>
          </a:xfrm>
          <a:prstGeom prst="straightConnector1">
            <a:avLst/>
          </a:prstGeom>
          <a:noFill/>
          <a:ln cap="flat" cmpd="sng" w="9525">
            <a:solidFill>
              <a:schemeClr val="dk1"/>
            </a:solidFill>
            <a:prstDash val="solid"/>
            <a:round/>
            <a:headEnd len="med" w="med" type="none"/>
            <a:tailEnd len="med" w="med" type="triangle"/>
          </a:ln>
        </p:spPr>
      </p:cxnSp>
      <p:cxnSp>
        <p:nvCxnSpPr>
          <p:cNvPr id="272" name="Google Shape;272;p27"/>
          <p:cNvCxnSpPr/>
          <p:nvPr/>
        </p:nvCxnSpPr>
        <p:spPr>
          <a:xfrm rot="10800000">
            <a:off x="6619700" y="2881200"/>
            <a:ext cx="0" cy="382800"/>
          </a:xfrm>
          <a:prstGeom prst="straightConnector1">
            <a:avLst/>
          </a:prstGeom>
          <a:noFill/>
          <a:ln cap="flat" cmpd="sng" w="9525">
            <a:solidFill>
              <a:schemeClr val="dk1"/>
            </a:solidFill>
            <a:prstDash val="solid"/>
            <a:round/>
            <a:headEnd len="med" w="med" type="none"/>
            <a:tailEnd len="med" w="med" type="triangle"/>
          </a:ln>
        </p:spPr>
      </p:cxnSp>
      <p:cxnSp>
        <p:nvCxnSpPr>
          <p:cNvPr id="273" name="Google Shape;273;p27"/>
          <p:cNvCxnSpPr/>
          <p:nvPr/>
        </p:nvCxnSpPr>
        <p:spPr>
          <a:xfrm rot="10800000">
            <a:off x="7153100" y="2881200"/>
            <a:ext cx="0" cy="382800"/>
          </a:xfrm>
          <a:prstGeom prst="straightConnector1">
            <a:avLst/>
          </a:prstGeom>
          <a:noFill/>
          <a:ln cap="flat" cmpd="sng" w="9525">
            <a:solidFill>
              <a:schemeClr val="dk1"/>
            </a:solidFill>
            <a:prstDash val="solid"/>
            <a:round/>
            <a:headEnd len="med" w="med" type="none"/>
            <a:tailEnd len="med" w="med" type="triangle"/>
          </a:ln>
        </p:spPr>
      </p:cxnSp>
      <p:cxnSp>
        <p:nvCxnSpPr>
          <p:cNvPr id="274" name="Google Shape;274;p27"/>
          <p:cNvCxnSpPr/>
          <p:nvPr/>
        </p:nvCxnSpPr>
        <p:spPr>
          <a:xfrm rot="10800000">
            <a:off x="7686500" y="2881200"/>
            <a:ext cx="0" cy="382800"/>
          </a:xfrm>
          <a:prstGeom prst="straightConnector1">
            <a:avLst/>
          </a:prstGeom>
          <a:noFill/>
          <a:ln cap="flat" cmpd="sng" w="9525">
            <a:solidFill>
              <a:schemeClr val="dk1"/>
            </a:solidFill>
            <a:prstDash val="solid"/>
            <a:round/>
            <a:headEnd len="med" w="med" type="none"/>
            <a:tailEnd len="med" w="med" type="triangle"/>
          </a:ln>
        </p:spPr>
      </p:cxnSp>
      <p:cxnSp>
        <p:nvCxnSpPr>
          <p:cNvPr id="275" name="Google Shape;275;p27"/>
          <p:cNvCxnSpPr/>
          <p:nvPr/>
        </p:nvCxnSpPr>
        <p:spPr>
          <a:xfrm rot="10800000">
            <a:off x="8753300" y="2881200"/>
            <a:ext cx="0" cy="382800"/>
          </a:xfrm>
          <a:prstGeom prst="straightConnector1">
            <a:avLst/>
          </a:prstGeom>
          <a:noFill/>
          <a:ln cap="flat" cmpd="sng" w="9525">
            <a:solidFill>
              <a:schemeClr val="dk1"/>
            </a:solidFill>
            <a:prstDash val="solid"/>
            <a:round/>
            <a:headEnd len="med" w="med" type="none"/>
            <a:tailEnd len="med" w="med" type="triangle"/>
          </a:ln>
        </p:spPr>
      </p:cxnSp>
      <p:sp>
        <p:nvSpPr>
          <p:cNvPr id="276" name="Google Shape;276;p27"/>
          <p:cNvSpPr txBox="1"/>
          <p:nvPr/>
        </p:nvSpPr>
        <p:spPr>
          <a:xfrm>
            <a:off x="59172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cxnSp>
        <p:nvCxnSpPr>
          <p:cNvPr id="277" name="Google Shape;277;p27"/>
          <p:cNvCxnSpPr>
            <a:stCxn id="276" idx="0"/>
          </p:cNvCxnSpPr>
          <p:nvPr/>
        </p:nvCxnSpPr>
        <p:spPr>
          <a:xfrm rot="10800000">
            <a:off x="6086300" y="3947125"/>
            <a:ext cx="0" cy="381300"/>
          </a:xfrm>
          <a:prstGeom prst="straightConnector1">
            <a:avLst/>
          </a:prstGeom>
          <a:noFill/>
          <a:ln cap="flat" cmpd="sng" w="9525">
            <a:solidFill>
              <a:schemeClr val="dk1"/>
            </a:solidFill>
            <a:prstDash val="solid"/>
            <a:round/>
            <a:headEnd len="med" w="med" type="none"/>
            <a:tailEnd len="med" w="med" type="triangle"/>
          </a:ln>
        </p:spPr>
      </p:cxnSp>
      <p:sp>
        <p:nvSpPr>
          <p:cNvPr id="278" name="Google Shape;278;p27"/>
          <p:cNvSpPr txBox="1"/>
          <p:nvPr/>
        </p:nvSpPr>
        <p:spPr>
          <a:xfrm>
            <a:off x="64506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cxnSp>
        <p:nvCxnSpPr>
          <p:cNvPr id="279" name="Google Shape;279;p27"/>
          <p:cNvCxnSpPr>
            <a:stCxn id="278" idx="0"/>
          </p:cNvCxnSpPr>
          <p:nvPr/>
        </p:nvCxnSpPr>
        <p:spPr>
          <a:xfrm rot="10800000">
            <a:off x="6619700" y="3947125"/>
            <a:ext cx="0" cy="381300"/>
          </a:xfrm>
          <a:prstGeom prst="straightConnector1">
            <a:avLst/>
          </a:prstGeom>
          <a:noFill/>
          <a:ln cap="flat" cmpd="sng" w="9525">
            <a:solidFill>
              <a:schemeClr val="dk1"/>
            </a:solidFill>
            <a:prstDash val="solid"/>
            <a:round/>
            <a:headEnd len="med" w="med" type="none"/>
            <a:tailEnd len="med" w="med" type="triangle"/>
          </a:ln>
        </p:spPr>
      </p:cxnSp>
      <p:sp>
        <p:nvSpPr>
          <p:cNvPr id="280" name="Google Shape;280;p27"/>
          <p:cNvSpPr txBox="1"/>
          <p:nvPr/>
        </p:nvSpPr>
        <p:spPr>
          <a:xfrm>
            <a:off x="69840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4</a:t>
            </a:r>
            <a:endParaRPr baseline="-25000" sz="2800">
              <a:latin typeface="Helvetica Neue"/>
              <a:ea typeface="Helvetica Neue"/>
              <a:cs typeface="Helvetica Neue"/>
              <a:sym typeface="Helvetica Neue"/>
            </a:endParaRPr>
          </a:p>
        </p:txBody>
      </p:sp>
      <p:cxnSp>
        <p:nvCxnSpPr>
          <p:cNvPr id="281" name="Google Shape;281;p27"/>
          <p:cNvCxnSpPr>
            <a:stCxn id="280" idx="0"/>
          </p:cNvCxnSpPr>
          <p:nvPr/>
        </p:nvCxnSpPr>
        <p:spPr>
          <a:xfrm rot="10800000">
            <a:off x="7153100" y="3947125"/>
            <a:ext cx="0" cy="381300"/>
          </a:xfrm>
          <a:prstGeom prst="straightConnector1">
            <a:avLst/>
          </a:prstGeom>
          <a:noFill/>
          <a:ln cap="flat" cmpd="sng" w="9525">
            <a:solidFill>
              <a:schemeClr val="dk1"/>
            </a:solidFill>
            <a:prstDash val="solid"/>
            <a:round/>
            <a:headEnd len="med" w="med" type="none"/>
            <a:tailEnd len="med" w="med" type="triangle"/>
          </a:ln>
        </p:spPr>
      </p:cxnSp>
      <p:sp>
        <p:nvSpPr>
          <p:cNvPr id="282" name="Google Shape;282;p27"/>
          <p:cNvSpPr txBox="1"/>
          <p:nvPr/>
        </p:nvSpPr>
        <p:spPr>
          <a:xfrm>
            <a:off x="75174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5</a:t>
            </a:r>
            <a:endParaRPr baseline="-25000" sz="2800">
              <a:latin typeface="Helvetica Neue"/>
              <a:ea typeface="Helvetica Neue"/>
              <a:cs typeface="Helvetica Neue"/>
              <a:sym typeface="Helvetica Neue"/>
            </a:endParaRPr>
          </a:p>
        </p:txBody>
      </p:sp>
      <p:cxnSp>
        <p:nvCxnSpPr>
          <p:cNvPr id="283" name="Google Shape;283;p27"/>
          <p:cNvCxnSpPr>
            <a:stCxn id="282" idx="0"/>
          </p:cNvCxnSpPr>
          <p:nvPr/>
        </p:nvCxnSpPr>
        <p:spPr>
          <a:xfrm rot="10800000">
            <a:off x="7686500" y="3947125"/>
            <a:ext cx="0" cy="381300"/>
          </a:xfrm>
          <a:prstGeom prst="straightConnector1">
            <a:avLst/>
          </a:prstGeom>
          <a:noFill/>
          <a:ln cap="flat" cmpd="sng" w="9525">
            <a:solidFill>
              <a:schemeClr val="dk1"/>
            </a:solidFill>
            <a:prstDash val="solid"/>
            <a:round/>
            <a:headEnd len="med" w="med" type="none"/>
            <a:tailEnd len="med" w="med" type="triangle"/>
          </a:ln>
        </p:spPr>
      </p:cxnSp>
      <p:sp>
        <p:nvSpPr>
          <p:cNvPr id="284" name="Google Shape;284;p27"/>
          <p:cNvSpPr txBox="1"/>
          <p:nvPr/>
        </p:nvSpPr>
        <p:spPr>
          <a:xfrm>
            <a:off x="8584250" y="432842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n</a:t>
            </a:r>
            <a:endParaRPr baseline="-25000" sz="2800">
              <a:latin typeface="Helvetica Neue"/>
              <a:ea typeface="Helvetica Neue"/>
              <a:cs typeface="Helvetica Neue"/>
              <a:sym typeface="Helvetica Neue"/>
            </a:endParaRPr>
          </a:p>
        </p:txBody>
      </p:sp>
      <p:cxnSp>
        <p:nvCxnSpPr>
          <p:cNvPr id="285" name="Google Shape;285;p27"/>
          <p:cNvCxnSpPr>
            <a:stCxn id="284" idx="0"/>
          </p:cNvCxnSpPr>
          <p:nvPr/>
        </p:nvCxnSpPr>
        <p:spPr>
          <a:xfrm rot="10800000">
            <a:off x="8753300" y="3947125"/>
            <a:ext cx="0" cy="381300"/>
          </a:xfrm>
          <a:prstGeom prst="straightConnector1">
            <a:avLst/>
          </a:prstGeom>
          <a:noFill/>
          <a:ln cap="flat" cmpd="sng" w="9525">
            <a:solidFill>
              <a:schemeClr val="dk1"/>
            </a:solidFill>
            <a:prstDash val="solid"/>
            <a:round/>
            <a:headEnd len="med" w="med" type="none"/>
            <a:tailEnd len="med" w="med" type="triangle"/>
          </a:ln>
        </p:spPr>
      </p:cxnSp>
      <p:pic>
        <p:nvPicPr>
          <p:cNvPr id="286" name="Google Shape;286;p27"/>
          <p:cNvPicPr preferRelativeResize="0"/>
          <p:nvPr/>
        </p:nvPicPr>
        <p:blipFill>
          <a:blip r:embed="rId3">
            <a:alphaModFix/>
          </a:blip>
          <a:stretch>
            <a:fillRect/>
          </a:stretch>
        </p:blipFill>
        <p:spPr>
          <a:xfrm>
            <a:off x="360025" y="2484650"/>
            <a:ext cx="4490426" cy="25253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
                                            <p:txEl>
                                              <p:pRg end="0" st="0"/>
                                            </p:txEl>
                                          </p:spTgt>
                                        </p:tgtEl>
                                        <p:attrNameLst>
                                          <p:attrName>style.visibility</p:attrName>
                                        </p:attrNameLst>
                                      </p:cBhvr>
                                      <p:to>
                                        <p:strVal val="visible"/>
                                      </p:to>
                                    </p:set>
                                    <p:animEffect filter="fade" transition="in">
                                      <p:cBhvr>
                                        <p:cTn dur="1000"/>
                                        <p:tgtEl>
                                          <p:spTgt spid="24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
                                            <p:txEl>
                                              <p:pRg end="1" st="1"/>
                                            </p:txEl>
                                          </p:spTgt>
                                        </p:tgtEl>
                                        <p:attrNameLst>
                                          <p:attrName>style.visibility</p:attrName>
                                        </p:attrNameLst>
                                      </p:cBhvr>
                                      <p:to>
                                        <p:strVal val="visible"/>
                                      </p:to>
                                    </p:set>
                                    <p:animEffect filter="fade" transition="in">
                                      <p:cBhvr>
                                        <p:cTn dur="1000"/>
                                        <p:tgtEl>
                                          <p:spTgt spid="24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
                                            <p:txEl>
                                              <p:pRg end="2" st="2"/>
                                            </p:txEl>
                                          </p:spTgt>
                                        </p:tgtEl>
                                        <p:attrNameLst>
                                          <p:attrName>style.visibility</p:attrName>
                                        </p:attrNameLst>
                                      </p:cBhvr>
                                      <p:to>
                                        <p:strVal val="visible"/>
                                      </p:to>
                                    </p:set>
                                    <p:animEffect filter="fade" transition="in">
                                      <p:cBhvr>
                                        <p:cTn dur="1000"/>
                                        <p:tgtEl>
                                          <p:spTgt spid="24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1000"/>
                                        <p:tgtEl>
                                          <p:spTgt spid="249"/>
                                        </p:tgtEl>
                                      </p:cBhvr>
                                    </p:animEffect>
                                  </p:childTnLst>
                                </p:cTn>
                              </p:par>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par>
                                <p:cTn fill="hold" nodeType="with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par>
                                <p:cTn fill="hold" nodeType="with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par>
                                <p:cTn fill="hold" nodeType="with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par>
                                <p:cTn fill="hold" nodeType="with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par>
                                <p:cTn fill="hold" nodeType="with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par>
                                <p:cTn fill="hold" nodeType="with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par>
                                <p:cTn fill="hold" nodeType="with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par>
                                <p:cTn fill="hold" nodeType="with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par>
                                <p:cTn fill="hold" nodeType="with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par>
                                <p:cTn fill="hold" nodeType="with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par>
                                <p:cTn fill="hold" nodeType="with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par>
                                <p:cTn fill="hold" nodeType="with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par>
                                <p:cTn fill="hold" nodeType="with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par>
                                <p:cTn fill="hold" nodeType="with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par>
                                <p:cTn fill="hold" nodeType="with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par>
                                <p:cTn fill="hold" nodeType="with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1000"/>
                                        <p:tgtEl>
                                          <p:spTgt spid="267"/>
                                        </p:tgtEl>
                                      </p:cBhvr>
                                    </p:animEffect>
                                  </p:childTnLst>
                                </p:cTn>
                              </p:par>
                              <p:par>
                                <p:cTn fill="hold" nodeType="with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par>
                                <p:cTn fill="hold" nodeType="with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par>
                                <p:cTn fill="hold" nodeType="with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par>
                                <p:cTn fill="hold" nodeType="with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1000"/>
                                        <p:tgtEl>
                                          <p:spTgt spid="271"/>
                                        </p:tgtEl>
                                      </p:cBhvr>
                                    </p:animEffect>
                                  </p:childTnLst>
                                </p:cTn>
                              </p:par>
                              <p:par>
                                <p:cTn fill="hold" nodeType="withEffect" presetClass="entr" presetID="10" presetSubtype="0">
                                  <p:stCondLst>
                                    <p:cond delay="0"/>
                                  </p:stCondLst>
                                  <p:childTnLst>
                                    <p:set>
                                      <p:cBhvr>
                                        <p:cTn dur="1" fill="hold">
                                          <p:stCondLst>
                                            <p:cond delay="0"/>
                                          </p:stCondLst>
                                        </p:cTn>
                                        <p:tgtEl>
                                          <p:spTgt spid="272"/>
                                        </p:tgtEl>
                                        <p:attrNameLst>
                                          <p:attrName>style.visibility</p:attrName>
                                        </p:attrNameLst>
                                      </p:cBhvr>
                                      <p:to>
                                        <p:strVal val="visible"/>
                                      </p:to>
                                    </p:set>
                                    <p:animEffect filter="fade" transition="in">
                                      <p:cBhvr>
                                        <p:cTn dur="1000"/>
                                        <p:tgtEl>
                                          <p:spTgt spid="272"/>
                                        </p:tgtEl>
                                      </p:cBhvr>
                                    </p:animEffect>
                                  </p:childTnLst>
                                </p:cTn>
                              </p:par>
                              <p:par>
                                <p:cTn fill="hold" nodeType="withEffect" presetClass="entr" presetID="10" presetSubtype="0">
                                  <p:stCondLst>
                                    <p:cond delay="0"/>
                                  </p:stCondLst>
                                  <p:childTnLst>
                                    <p:set>
                                      <p:cBhvr>
                                        <p:cTn dur="1" fill="hold">
                                          <p:stCondLst>
                                            <p:cond delay="0"/>
                                          </p:stCondLst>
                                        </p:cTn>
                                        <p:tgtEl>
                                          <p:spTgt spid="273"/>
                                        </p:tgtEl>
                                        <p:attrNameLst>
                                          <p:attrName>style.visibility</p:attrName>
                                        </p:attrNameLst>
                                      </p:cBhvr>
                                      <p:to>
                                        <p:strVal val="visible"/>
                                      </p:to>
                                    </p:set>
                                    <p:animEffect filter="fade" transition="in">
                                      <p:cBhvr>
                                        <p:cTn dur="1000"/>
                                        <p:tgtEl>
                                          <p:spTgt spid="273"/>
                                        </p:tgtEl>
                                      </p:cBhvr>
                                    </p:animEffect>
                                  </p:childTnLst>
                                </p:cTn>
                              </p:par>
                              <p:par>
                                <p:cTn fill="hold" nodeType="with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par>
                                <p:cTn fill="hold" nodeType="with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par>
                                <p:cTn fill="hold" nodeType="withEffect" presetClass="entr" presetID="10" presetSubtype="0">
                                  <p:stCondLst>
                                    <p:cond delay="0"/>
                                  </p:stCondLst>
                                  <p:childTnLst>
                                    <p:set>
                                      <p:cBhvr>
                                        <p:cTn dur="1" fill="hold">
                                          <p:stCondLst>
                                            <p:cond delay="0"/>
                                          </p:stCondLst>
                                        </p:cTn>
                                        <p:tgtEl>
                                          <p:spTgt spid="276"/>
                                        </p:tgtEl>
                                        <p:attrNameLst>
                                          <p:attrName>style.visibility</p:attrName>
                                        </p:attrNameLst>
                                      </p:cBhvr>
                                      <p:to>
                                        <p:strVal val="visible"/>
                                      </p:to>
                                    </p:set>
                                    <p:animEffect filter="fade" transition="in">
                                      <p:cBhvr>
                                        <p:cTn dur="1000"/>
                                        <p:tgtEl>
                                          <p:spTgt spid="276"/>
                                        </p:tgtEl>
                                      </p:cBhvr>
                                    </p:animEffect>
                                  </p:childTnLst>
                                </p:cTn>
                              </p:par>
                              <p:par>
                                <p:cTn fill="hold" nodeType="with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par>
                                <p:cTn fill="hold" nodeType="with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par>
                                <p:cTn fill="hold" nodeType="with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1000"/>
                                        <p:tgtEl>
                                          <p:spTgt spid="279"/>
                                        </p:tgtEl>
                                      </p:cBhvr>
                                    </p:animEffec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par>
                                <p:cTn fill="hold" nodeType="withEffect" presetClass="entr" presetID="10" presetSubtype="0">
                                  <p:stCondLst>
                                    <p:cond delay="0"/>
                                  </p:stCondLst>
                                  <p:childTnLst>
                                    <p:set>
                                      <p:cBhvr>
                                        <p:cTn dur="1" fill="hold">
                                          <p:stCondLst>
                                            <p:cond delay="0"/>
                                          </p:stCondLst>
                                        </p:cTn>
                                        <p:tgtEl>
                                          <p:spTgt spid="281"/>
                                        </p:tgtEl>
                                        <p:attrNameLst>
                                          <p:attrName>style.visibility</p:attrName>
                                        </p:attrNameLst>
                                      </p:cBhvr>
                                      <p:to>
                                        <p:strVal val="visible"/>
                                      </p:to>
                                    </p:set>
                                    <p:animEffect filter="fade" transition="in">
                                      <p:cBhvr>
                                        <p:cTn dur="1000"/>
                                        <p:tgtEl>
                                          <p:spTgt spid="281"/>
                                        </p:tgtEl>
                                      </p:cBhvr>
                                    </p:animEffect>
                                  </p:childTnLst>
                                </p:cTn>
                              </p:par>
                              <p:par>
                                <p:cTn fill="hold" nodeType="with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000"/>
                                        <p:tgtEl>
                                          <p:spTgt spid="282"/>
                                        </p:tgtEl>
                                      </p:cBhvr>
                                    </p:animEffect>
                                  </p:childTnLst>
                                </p:cTn>
                              </p:par>
                              <p:par>
                                <p:cTn fill="hold" nodeType="with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1000"/>
                                        <p:tgtEl>
                                          <p:spTgt spid="283"/>
                                        </p:tgtEl>
                                      </p:cBhvr>
                                    </p:animEffect>
                                  </p:childTnLst>
                                </p:cTn>
                              </p:par>
                              <p:par>
                                <p:cTn fill="hold" nodeType="with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par>
                                <p:cTn fill="hold" nodeType="withEffect" presetClass="entr" presetID="10" presetSubtype="0">
                                  <p:stCondLst>
                                    <p:cond delay="0"/>
                                  </p:stCondLst>
                                  <p:childTnLst>
                                    <p:set>
                                      <p:cBhvr>
                                        <p:cTn dur="1" fill="hold">
                                          <p:stCondLst>
                                            <p:cond delay="0"/>
                                          </p:stCondLst>
                                        </p:cTn>
                                        <p:tgtEl>
                                          <p:spTgt spid="285"/>
                                        </p:tgtEl>
                                        <p:attrNameLst>
                                          <p:attrName>style.visibility</p:attrName>
                                        </p:attrNameLst>
                                      </p:cBhvr>
                                      <p:to>
                                        <p:strVal val="visible"/>
                                      </p:to>
                                    </p:set>
                                    <p:animEffect filter="fade" transition="in">
                                      <p:cBhvr>
                                        <p:cTn dur="1000"/>
                                        <p:tgtEl>
                                          <p:spTgt spid="2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000"/>
                                        <p:tgtEl>
                                          <p:spTgt spid="2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Classes of Sequence-to-Sequence Problems</a:t>
            </a:r>
            <a:endParaRPr/>
          </a:p>
        </p:txBody>
      </p:sp>
      <p:sp>
        <p:nvSpPr>
          <p:cNvPr id="292" name="Google Shape;292;p28"/>
          <p:cNvSpPr txBox="1"/>
          <p:nvPr>
            <p:ph idx="1" type="body"/>
          </p:nvPr>
        </p:nvSpPr>
        <p:spPr>
          <a:xfrm>
            <a:off x="311700" y="1152475"/>
            <a:ext cx="4103700" cy="15003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Many-to-many variants:</a:t>
            </a:r>
            <a:endParaRPr/>
          </a:p>
          <a:p>
            <a:pPr indent="-368300" lvl="1" marL="914400" rtl="0" algn="l">
              <a:spcBef>
                <a:spcPts val="0"/>
              </a:spcBef>
              <a:spcAft>
                <a:spcPts val="0"/>
              </a:spcAft>
              <a:buSzPts val="2200"/>
              <a:buChar char="○"/>
            </a:pPr>
            <a:r>
              <a:rPr lang="en"/>
              <a:t>Sequential one-to-one</a:t>
            </a:r>
            <a:endParaRPr/>
          </a:p>
          <a:p>
            <a:pPr indent="-368300" lvl="2" marL="1371600" rtl="0" algn="l">
              <a:spcBef>
                <a:spcPts val="0"/>
              </a:spcBef>
              <a:spcAft>
                <a:spcPts val="0"/>
              </a:spcAft>
              <a:buSzPts val="2200"/>
              <a:buChar char="■"/>
            </a:pPr>
            <a:r>
              <a:rPr lang="en"/>
              <a:t>Robot actions</a:t>
            </a:r>
            <a:endParaRPr/>
          </a:p>
        </p:txBody>
      </p:sp>
      <p:sp>
        <p:nvSpPr>
          <p:cNvPr id="293" name="Google Shape;293;p28"/>
          <p:cNvSpPr/>
          <p:nvPr/>
        </p:nvSpPr>
        <p:spPr>
          <a:xfrm>
            <a:off x="5477225" y="3002175"/>
            <a:ext cx="1604400" cy="1230000"/>
          </a:xfrm>
          <a:prstGeom prst="rect">
            <a:avLst/>
          </a:prstGeom>
          <a:solidFill>
            <a:srgbClr val="FAEFEF"/>
          </a:solidFill>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Encoder Network</a:t>
            </a:r>
            <a:endParaRPr>
              <a:latin typeface="Helvetica Neue"/>
              <a:ea typeface="Helvetica Neue"/>
              <a:cs typeface="Helvetica Neue"/>
              <a:sym typeface="Helvetica Neue"/>
            </a:endParaRPr>
          </a:p>
        </p:txBody>
      </p:sp>
      <p:sp>
        <p:nvSpPr>
          <p:cNvPr id="294" name="Google Shape;294;p28"/>
          <p:cNvSpPr/>
          <p:nvPr/>
        </p:nvSpPr>
        <p:spPr>
          <a:xfrm>
            <a:off x="7153625" y="3413550"/>
            <a:ext cx="1604400" cy="1230000"/>
          </a:xfrm>
          <a:prstGeom prst="rect">
            <a:avLst/>
          </a:prstGeom>
          <a:solidFill>
            <a:srgbClr val="EFF5FF"/>
          </a:solidFill>
          <a:ln cap="flat" cmpd="sng" w="9525">
            <a:solidFill>
              <a:srgbClr val="0000FF"/>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a:t>Decoder</a:t>
            </a:r>
            <a:r>
              <a:rPr lang="en"/>
              <a:t> Network</a:t>
            </a:r>
            <a:endParaRPr>
              <a:latin typeface="Helvetica Neue"/>
              <a:ea typeface="Helvetica Neue"/>
              <a:cs typeface="Helvetica Neue"/>
              <a:sym typeface="Helvetica Neue"/>
            </a:endParaRPr>
          </a:p>
        </p:txBody>
      </p:sp>
      <p:grpSp>
        <p:nvGrpSpPr>
          <p:cNvPr id="295" name="Google Shape;295;p28"/>
          <p:cNvGrpSpPr/>
          <p:nvPr/>
        </p:nvGrpSpPr>
        <p:grpSpPr>
          <a:xfrm>
            <a:off x="1269050" y="2628226"/>
            <a:ext cx="2471700" cy="2376259"/>
            <a:chOff x="1269050" y="2628226"/>
            <a:chExt cx="2471700" cy="2376259"/>
          </a:xfrm>
        </p:grpSpPr>
        <p:sp>
          <p:nvSpPr>
            <p:cNvPr id="296" name="Google Shape;296;p28"/>
            <p:cNvSpPr txBox="1"/>
            <p:nvPr/>
          </p:nvSpPr>
          <p:spPr>
            <a:xfrm>
              <a:off x="1269050" y="432288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sp>
          <p:nvSpPr>
            <p:cNvPr id="297" name="Google Shape;297;p28"/>
            <p:cNvSpPr txBox="1"/>
            <p:nvPr/>
          </p:nvSpPr>
          <p:spPr>
            <a:xfrm>
              <a:off x="1269050" y="2628226"/>
              <a:ext cx="338100" cy="5427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sp>
          <p:nvSpPr>
            <p:cNvPr id="298" name="Google Shape;298;p28"/>
            <p:cNvSpPr txBox="1"/>
            <p:nvPr/>
          </p:nvSpPr>
          <p:spPr>
            <a:xfrm>
              <a:off x="1269050" y="3475556"/>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cxnSp>
          <p:nvCxnSpPr>
            <p:cNvPr id="299" name="Google Shape;299;p28"/>
            <p:cNvCxnSpPr>
              <a:stCxn id="296" idx="0"/>
              <a:endCxn id="298" idx="2"/>
            </p:cNvCxnSpPr>
            <p:nvPr/>
          </p:nvCxnSpPr>
          <p:spPr>
            <a:xfrm rot="10800000">
              <a:off x="1438100" y="4158785"/>
              <a:ext cx="0" cy="164100"/>
            </a:xfrm>
            <a:prstGeom prst="straightConnector1">
              <a:avLst/>
            </a:prstGeom>
            <a:noFill/>
            <a:ln cap="flat" cmpd="sng" w="9525">
              <a:solidFill>
                <a:schemeClr val="dk1"/>
              </a:solidFill>
              <a:prstDash val="solid"/>
              <a:round/>
              <a:headEnd len="med" w="med" type="none"/>
              <a:tailEnd len="med" w="med" type="triangle"/>
            </a:ln>
          </p:spPr>
        </p:cxnSp>
        <p:cxnSp>
          <p:nvCxnSpPr>
            <p:cNvPr id="300" name="Google Shape;300;p28"/>
            <p:cNvCxnSpPr>
              <a:stCxn id="298" idx="0"/>
              <a:endCxn id="297" idx="2"/>
            </p:cNvCxnSpPr>
            <p:nvPr/>
          </p:nvCxnSpPr>
          <p:spPr>
            <a:xfrm rot="10800000">
              <a:off x="1438100" y="3171056"/>
              <a:ext cx="0" cy="304500"/>
            </a:xfrm>
            <a:prstGeom prst="straightConnector1">
              <a:avLst/>
            </a:prstGeom>
            <a:noFill/>
            <a:ln cap="flat" cmpd="sng" w="9525">
              <a:solidFill>
                <a:schemeClr val="dk1"/>
              </a:solidFill>
              <a:prstDash val="solid"/>
              <a:round/>
              <a:headEnd len="med" w="med" type="none"/>
              <a:tailEnd len="med" w="med" type="triangle"/>
            </a:ln>
          </p:spPr>
        </p:cxnSp>
        <p:sp>
          <p:nvSpPr>
            <p:cNvPr id="301" name="Google Shape;301;p28"/>
            <p:cNvSpPr txBox="1"/>
            <p:nvPr/>
          </p:nvSpPr>
          <p:spPr>
            <a:xfrm>
              <a:off x="1802450" y="2628226"/>
              <a:ext cx="338100" cy="5427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sp>
          <p:nvSpPr>
            <p:cNvPr id="302" name="Google Shape;302;p28"/>
            <p:cNvSpPr txBox="1"/>
            <p:nvPr/>
          </p:nvSpPr>
          <p:spPr>
            <a:xfrm>
              <a:off x="2335850" y="2628226"/>
              <a:ext cx="338100" cy="5427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sp>
          <p:nvSpPr>
            <p:cNvPr id="303" name="Google Shape;303;p28"/>
            <p:cNvSpPr txBox="1"/>
            <p:nvPr/>
          </p:nvSpPr>
          <p:spPr>
            <a:xfrm>
              <a:off x="2869250" y="2628226"/>
              <a:ext cx="338100" cy="5427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4</a:t>
              </a:r>
              <a:endParaRPr baseline="-25000" sz="2800">
                <a:latin typeface="Helvetica Neue"/>
                <a:ea typeface="Helvetica Neue"/>
                <a:cs typeface="Helvetica Neue"/>
                <a:sym typeface="Helvetica Neue"/>
              </a:endParaRPr>
            </a:p>
          </p:txBody>
        </p:sp>
        <p:sp>
          <p:nvSpPr>
            <p:cNvPr id="304" name="Google Shape;304;p28"/>
            <p:cNvSpPr txBox="1"/>
            <p:nvPr/>
          </p:nvSpPr>
          <p:spPr>
            <a:xfrm>
              <a:off x="3402650" y="2628226"/>
              <a:ext cx="338100" cy="5427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5</a:t>
              </a:r>
              <a:endParaRPr baseline="-25000" sz="2800">
                <a:latin typeface="Helvetica Neue"/>
                <a:ea typeface="Helvetica Neue"/>
                <a:cs typeface="Helvetica Neue"/>
                <a:sym typeface="Helvetica Neue"/>
              </a:endParaRPr>
            </a:p>
          </p:txBody>
        </p:sp>
        <p:cxnSp>
          <p:nvCxnSpPr>
            <p:cNvPr id="305" name="Google Shape;305;p28"/>
            <p:cNvCxnSpPr/>
            <p:nvPr/>
          </p:nvCxnSpPr>
          <p:spPr>
            <a:xfrm>
              <a:off x="1607150" y="3748738"/>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306" name="Google Shape;306;p28"/>
            <p:cNvCxnSpPr/>
            <p:nvPr/>
          </p:nvCxnSpPr>
          <p:spPr>
            <a:xfrm>
              <a:off x="2140550" y="3748738"/>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307" name="Google Shape;307;p28"/>
            <p:cNvCxnSpPr/>
            <p:nvPr/>
          </p:nvCxnSpPr>
          <p:spPr>
            <a:xfrm>
              <a:off x="2673950" y="3748738"/>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308" name="Google Shape;308;p28"/>
            <p:cNvCxnSpPr/>
            <p:nvPr/>
          </p:nvCxnSpPr>
          <p:spPr>
            <a:xfrm>
              <a:off x="3207350" y="3748738"/>
              <a:ext cx="195300" cy="0"/>
            </a:xfrm>
            <a:prstGeom prst="straightConnector1">
              <a:avLst/>
            </a:prstGeom>
            <a:noFill/>
            <a:ln cap="flat" cmpd="sng" w="9525">
              <a:solidFill>
                <a:schemeClr val="dk1"/>
              </a:solidFill>
              <a:prstDash val="solid"/>
              <a:round/>
              <a:headEnd len="med" w="med" type="none"/>
              <a:tailEnd len="med" w="med" type="triangle"/>
            </a:ln>
          </p:spPr>
        </p:cxnSp>
        <p:sp>
          <p:nvSpPr>
            <p:cNvPr id="309" name="Google Shape;309;p28"/>
            <p:cNvSpPr txBox="1"/>
            <p:nvPr/>
          </p:nvSpPr>
          <p:spPr>
            <a:xfrm>
              <a:off x="1802450" y="3475556"/>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sp>
          <p:nvSpPr>
            <p:cNvPr id="310" name="Google Shape;310;p28"/>
            <p:cNvSpPr txBox="1"/>
            <p:nvPr/>
          </p:nvSpPr>
          <p:spPr>
            <a:xfrm>
              <a:off x="2335850" y="3475556"/>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sp>
          <p:nvSpPr>
            <p:cNvPr id="311" name="Google Shape;311;p28"/>
            <p:cNvSpPr txBox="1"/>
            <p:nvPr/>
          </p:nvSpPr>
          <p:spPr>
            <a:xfrm>
              <a:off x="2869250" y="3475556"/>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4</a:t>
              </a:r>
              <a:endParaRPr baseline="-25000" sz="2800">
                <a:latin typeface="Helvetica Neue"/>
                <a:ea typeface="Helvetica Neue"/>
                <a:cs typeface="Helvetica Neue"/>
                <a:sym typeface="Helvetica Neue"/>
              </a:endParaRPr>
            </a:p>
          </p:txBody>
        </p:sp>
        <p:sp>
          <p:nvSpPr>
            <p:cNvPr id="312" name="Google Shape;312;p28"/>
            <p:cNvSpPr txBox="1"/>
            <p:nvPr/>
          </p:nvSpPr>
          <p:spPr>
            <a:xfrm>
              <a:off x="3402650" y="3475556"/>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5</a:t>
              </a:r>
              <a:endParaRPr baseline="-25000" sz="2800">
                <a:latin typeface="Helvetica Neue"/>
                <a:ea typeface="Helvetica Neue"/>
                <a:cs typeface="Helvetica Neue"/>
                <a:sym typeface="Helvetica Neue"/>
              </a:endParaRPr>
            </a:p>
          </p:txBody>
        </p:sp>
        <p:cxnSp>
          <p:nvCxnSpPr>
            <p:cNvPr id="313" name="Google Shape;313;p28"/>
            <p:cNvCxnSpPr/>
            <p:nvPr/>
          </p:nvCxnSpPr>
          <p:spPr>
            <a:xfrm rot="10800000">
              <a:off x="1971500" y="3170756"/>
              <a:ext cx="0" cy="304800"/>
            </a:xfrm>
            <a:prstGeom prst="straightConnector1">
              <a:avLst/>
            </a:prstGeom>
            <a:noFill/>
            <a:ln cap="flat" cmpd="sng" w="9525">
              <a:solidFill>
                <a:schemeClr val="dk1"/>
              </a:solidFill>
              <a:prstDash val="solid"/>
              <a:round/>
              <a:headEnd len="med" w="med" type="none"/>
              <a:tailEnd len="med" w="med" type="triangle"/>
            </a:ln>
          </p:spPr>
        </p:cxnSp>
        <p:cxnSp>
          <p:nvCxnSpPr>
            <p:cNvPr id="314" name="Google Shape;314;p28"/>
            <p:cNvCxnSpPr/>
            <p:nvPr/>
          </p:nvCxnSpPr>
          <p:spPr>
            <a:xfrm rot="10800000">
              <a:off x="2504900" y="3170756"/>
              <a:ext cx="0" cy="304800"/>
            </a:xfrm>
            <a:prstGeom prst="straightConnector1">
              <a:avLst/>
            </a:prstGeom>
            <a:noFill/>
            <a:ln cap="flat" cmpd="sng" w="9525">
              <a:solidFill>
                <a:schemeClr val="dk1"/>
              </a:solidFill>
              <a:prstDash val="solid"/>
              <a:round/>
              <a:headEnd len="med" w="med" type="none"/>
              <a:tailEnd len="med" w="med" type="triangle"/>
            </a:ln>
          </p:spPr>
        </p:cxnSp>
        <p:cxnSp>
          <p:nvCxnSpPr>
            <p:cNvPr id="315" name="Google Shape;315;p28"/>
            <p:cNvCxnSpPr/>
            <p:nvPr/>
          </p:nvCxnSpPr>
          <p:spPr>
            <a:xfrm rot="10800000">
              <a:off x="3038300" y="3170756"/>
              <a:ext cx="0" cy="304800"/>
            </a:xfrm>
            <a:prstGeom prst="straightConnector1">
              <a:avLst/>
            </a:prstGeom>
            <a:noFill/>
            <a:ln cap="flat" cmpd="sng" w="9525">
              <a:solidFill>
                <a:schemeClr val="dk1"/>
              </a:solidFill>
              <a:prstDash val="solid"/>
              <a:round/>
              <a:headEnd len="med" w="med" type="none"/>
              <a:tailEnd len="med" w="med" type="triangle"/>
            </a:ln>
          </p:spPr>
        </p:cxnSp>
        <p:cxnSp>
          <p:nvCxnSpPr>
            <p:cNvPr id="316" name="Google Shape;316;p28"/>
            <p:cNvCxnSpPr/>
            <p:nvPr/>
          </p:nvCxnSpPr>
          <p:spPr>
            <a:xfrm rot="10800000">
              <a:off x="3571700" y="3170756"/>
              <a:ext cx="0" cy="304800"/>
            </a:xfrm>
            <a:prstGeom prst="straightConnector1">
              <a:avLst/>
            </a:prstGeom>
            <a:noFill/>
            <a:ln cap="flat" cmpd="sng" w="9525">
              <a:solidFill>
                <a:schemeClr val="dk1"/>
              </a:solidFill>
              <a:prstDash val="solid"/>
              <a:round/>
              <a:headEnd len="med" w="med" type="none"/>
              <a:tailEnd len="med" w="med" type="triangle"/>
            </a:ln>
          </p:spPr>
        </p:cxnSp>
        <p:sp>
          <p:nvSpPr>
            <p:cNvPr id="317" name="Google Shape;317;p28"/>
            <p:cNvSpPr txBox="1"/>
            <p:nvPr/>
          </p:nvSpPr>
          <p:spPr>
            <a:xfrm>
              <a:off x="1802450" y="432288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cxnSp>
          <p:nvCxnSpPr>
            <p:cNvPr id="318" name="Google Shape;318;p28"/>
            <p:cNvCxnSpPr>
              <a:stCxn id="317" idx="0"/>
              <a:endCxn id="309" idx="2"/>
            </p:cNvCxnSpPr>
            <p:nvPr/>
          </p:nvCxnSpPr>
          <p:spPr>
            <a:xfrm rot="10800000">
              <a:off x="1971500" y="4158785"/>
              <a:ext cx="0" cy="164100"/>
            </a:xfrm>
            <a:prstGeom prst="straightConnector1">
              <a:avLst/>
            </a:prstGeom>
            <a:noFill/>
            <a:ln cap="flat" cmpd="sng" w="9525">
              <a:solidFill>
                <a:schemeClr val="dk1"/>
              </a:solidFill>
              <a:prstDash val="solid"/>
              <a:round/>
              <a:headEnd len="med" w="med" type="none"/>
              <a:tailEnd len="med" w="med" type="triangle"/>
            </a:ln>
          </p:spPr>
        </p:cxnSp>
        <p:sp>
          <p:nvSpPr>
            <p:cNvPr id="319" name="Google Shape;319;p28"/>
            <p:cNvSpPr txBox="1"/>
            <p:nvPr/>
          </p:nvSpPr>
          <p:spPr>
            <a:xfrm>
              <a:off x="2335850" y="432288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cxnSp>
          <p:nvCxnSpPr>
            <p:cNvPr id="320" name="Google Shape;320;p28"/>
            <p:cNvCxnSpPr>
              <a:stCxn id="319" idx="0"/>
              <a:endCxn id="310" idx="2"/>
            </p:cNvCxnSpPr>
            <p:nvPr/>
          </p:nvCxnSpPr>
          <p:spPr>
            <a:xfrm rot="10800000">
              <a:off x="2504900" y="4158785"/>
              <a:ext cx="0" cy="164100"/>
            </a:xfrm>
            <a:prstGeom prst="straightConnector1">
              <a:avLst/>
            </a:prstGeom>
            <a:noFill/>
            <a:ln cap="flat" cmpd="sng" w="9525">
              <a:solidFill>
                <a:schemeClr val="dk1"/>
              </a:solidFill>
              <a:prstDash val="solid"/>
              <a:round/>
              <a:headEnd len="med" w="med" type="none"/>
              <a:tailEnd len="med" w="med" type="triangle"/>
            </a:ln>
          </p:spPr>
        </p:cxnSp>
        <p:sp>
          <p:nvSpPr>
            <p:cNvPr id="321" name="Google Shape;321;p28"/>
            <p:cNvSpPr txBox="1"/>
            <p:nvPr/>
          </p:nvSpPr>
          <p:spPr>
            <a:xfrm>
              <a:off x="2869250" y="432288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4</a:t>
              </a:r>
              <a:endParaRPr baseline="-25000" sz="2800">
                <a:latin typeface="Helvetica Neue"/>
                <a:ea typeface="Helvetica Neue"/>
                <a:cs typeface="Helvetica Neue"/>
                <a:sym typeface="Helvetica Neue"/>
              </a:endParaRPr>
            </a:p>
          </p:txBody>
        </p:sp>
        <p:cxnSp>
          <p:nvCxnSpPr>
            <p:cNvPr id="322" name="Google Shape;322;p28"/>
            <p:cNvCxnSpPr>
              <a:stCxn id="321" idx="0"/>
              <a:endCxn id="311" idx="2"/>
            </p:cNvCxnSpPr>
            <p:nvPr/>
          </p:nvCxnSpPr>
          <p:spPr>
            <a:xfrm rot="10800000">
              <a:off x="3038300" y="4158785"/>
              <a:ext cx="0" cy="164100"/>
            </a:xfrm>
            <a:prstGeom prst="straightConnector1">
              <a:avLst/>
            </a:prstGeom>
            <a:noFill/>
            <a:ln cap="flat" cmpd="sng" w="9525">
              <a:solidFill>
                <a:schemeClr val="dk1"/>
              </a:solidFill>
              <a:prstDash val="solid"/>
              <a:round/>
              <a:headEnd len="med" w="med" type="none"/>
              <a:tailEnd len="med" w="med" type="triangle"/>
            </a:ln>
          </p:spPr>
        </p:cxnSp>
        <p:sp>
          <p:nvSpPr>
            <p:cNvPr id="323" name="Google Shape;323;p28"/>
            <p:cNvSpPr txBox="1"/>
            <p:nvPr/>
          </p:nvSpPr>
          <p:spPr>
            <a:xfrm>
              <a:off x="3402650" y="432288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5</a:t>
              </a:r>
              <a:endParaRPr baseline="-25000" sz="2800">
                <a:latin typeface="Helvetica Neue"/>
                <a:ea typeface="Helvetica Neue"/>
                <a:cs typeface="Helvetica Neue"/>
                <a:sym typeface="Helvetica Neue"/>
              </a:endParaRPr>
            </a:p>
          </p:txBody>
        </p:sp>
        <p:cxnSp>
          <p:nvCxnSpPr>
            <p:cNvPr id="324" name="Google Shape;324;p28"/>
            <p:cNvCxnSpPr>
              <a:stCxn id="323" idx="0"/>
              <a:endCxn id="312" idx="2"/>
            </p:cNvCxnSpPr>
            <p:nvPr/>
          </p:nvCxnSpPr>
          <p:spPr>
            <a:xfrm rot="10800000">
              <a:off x="3571700" y="4158785"/>
              <a:ext cx="0" cy="164100"/>
            </a:xfrm>
            <a:prstGeom prst="straightConnector1">
              <a:avLst/>
            </a:prstGeom>
            <a:noFill/>
            <a:ln cap="flat" cmpd="sng" w="9525">
              <a:solidFill>
                <a:schemeClr val="dk1"/>
              </a:solidFill>
              <a:prstDash val="solid"/>
              <a:round/>
              <a:headEnd len="med" w="med" type="none"/>
              <a:tailEnd len="med" w="med" type="triangle"/>
            </a:ln>
          </p:spPr>
        </p:cxnSp>
      </p:grpSp>
      <p:sp>
        <p:nvSpPr>
          <p:cNvPr id="325" name="Google Shape;325;p28"/>
          <p:cNvSpPr txBox="1"/>
          <p:nvPr>
            <p:ph idx="1" type="body"/>
          </p:nvPr>
        </p:nvSpPr>
        <p:spPr>
          <a:xfrm>
            <a:off x="4655100" y="1152475"/>
            <a:ext cx="4103700" cy="15003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lt1"/>
              </a:buClr>
              <a:buSzPts val="2200"/>
              <a:buChar char="●"/>
            </a:pPr>
            <a:r>
              <a:t/>
            </a:r>
            <a:endParaRPr/>
          </a:p>
          <a:p>
            <a:pPr indent="-368300" lvl="1" marL="914400" rtl="0" algn="l">
              <a:spcBef>
                <a:spcPts val="0"/>
              </a:spcBef>
              <a:spcAft>
                <a:spcPts val="0"/>
              </a:spcAft>
              <a:buSzPts val="2200"/>
              <a:buChar char="○"/>
            </a:pPr>
            <a:r>
              <a:rPr lang="en"/>
              <a:t>Encoder-decoder</a:t>
            </a:r>
            <a:endParaRPr/>
          </a:p>
          <a:p>
            <a:pPr indent="-368300" lvl="2" marL="1371600" rtl="0" algn="l">
              <a:spcBef>
                <a:spcPts val="0"/>
              </a:spcBef>
              <a:spcAft>
                <a:spcPts val="0"/>
              </a:spcAft>
              <a:buSzPts val="2200"/>
              <a:buChar char="■"/>
            </a:pPr>
            <a:r>
              <a:rPr lang="en"/>
              <a:t>Machine Translation</a:t>
            </a:r>
            <a:endParaRPr/>
          </a:p>
        </p:txBody>
      </p:sp>
      <p:grpSp>
        <p:nvGrpSpPr>
          <p:cNvPr id="326" name="Google Shape;326;p28"/>
          <p:cNvGrpSpPr/>
          <p:nvPr/>
        </p:nvGrpSpPr>
        <p:grpSpPr>
          <a:xfrm>
            <a:off x="5612450" y="2628226"/>
            <a:ext cx="2471700" cy="2376259"/>
            <a:chOff x="5612450" y="2628226"/>
            <a:chExt cx="2471700" cy="2376259"/>
          </a:xfrm>
        </p:grpSpPr>
        <p:sp>
          <p:nvSpPr>
            <p:cNvPr id="327" name="Google Shape;327;p28"/>
            <p:cNvSpPr txBox="1"/>
            <p:nvPr/>
          </p:nvSpPr>
          <p:spPr>
            <a:xfrm>
              <a:off x="5612450" y="432288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sp>
          <p:nvSpPr>
            <p:cNvPr id="328" name="Google Shape;328;p28"/>
            <p:cNvSpPr txBox="1"/>
            <p:nvPr/>
          </p:nvSpPr>
          <p:spPr>
            <a:xfrm>
              <a:off x="5612450" y="3475556"/>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cxnSp>
          <p:nvCxnSpPr>
            <p:cNvPr id="329" name="Google Shape;329;p28"/>
            <p:cNvCxnSpPr>
              <a:stCxn id="327" idx="0"/>
              <a:endCxn id="328" idx="2"/>
            </p:cNvCxnSpPr>
            <p:nvPr/>
          </p:nvCxnSpPr>
          <p:spPr>
            <a:xfrm rot="10800000">
              <a:off x="5781500" y="4158785"/>
              <a:ext cx="0" cy="164100"/>
            </a:xfrm>
            <a:prstGeom prst="straightConnector1">
              <a:avLst/>
            </a:prstGeom>
            <a:noFill/>
            <a:ln cap="flat" cmpd="sng" w="9525">
              <a:solidFill>
                <a:schemeClr val="dk1"/>
              </a:solidFill>
              <a:prstDash val="solid"/>
              <a:round/>
              <a:headEnd len="med" w="med" type="none"/>
              <a:tailEnd len="med" w="med" type="triangle"/>
            </a:ln>
          </p:spPr>
        </p:cxnSp>
        <p:sp>
          <p:nvSpPr>
            <p:cNvPr id="330" name="Google Shape;330;p28"/>
            <p:cNvSpPr txBox="1"/>
            <p:nvPr/>
          </p:nvSpPr>
          <p:spPr>
            <a:xfrm>
              <a:off x="7212650" y="2628226"/>
              <a:ext cx="338100" cy="5427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sp>
          <p:nvSpPr>
            <p:cNvPr id="331" name="Google Shape;331;p28"/>
            <p:cNvSpPr txBox="1"/>
            <p:nvPr/>
          </p:nvSpPr>
          <p:spPr>
            <a:xfrm>
              <a:off x="7746050" y="2628226"/>
              <a:ext cx="338100" cy="5427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cxnSp>
          <p:nvCxnSpPr>
            <p:cNvPr id="332" name="Google Shape;332;p28"/>
            <p:cNvCxnSpPr/>
            <p:nvPr/>
          </p:nvCxnSpPr>
          <p:spPr>
            <a:xfrm>
              <a:off x="5950550" y="3748738"/>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333" name="Google Shape;333;p28"/>
            <p:cNvCxnSpPr/>
            <p:nvPr/>
          </p:nvCxnSpPr>
          <p:spPr>
            <a:xfrm>
              <a:off x="6483950" y="3748738"/>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334" name="Google Shape;334;p28"/>
            <p:cNvCxnSpPr/>
            <p:nvPr/>
          </p:nvCxnSpPr>
          <p:spPr>
            <a:xfrm>
              <a:off x="7017350" y="3748738"/>
              <a:ext cx="195300" cy="0"/>
            </a:xfrm>
            <a:prstGeom prst="straightConnector1">
              <a:avLst/>
            </a:prstGeom>
            <a:noFill/>
            <a:ln cap="flat" cmpd="sng" w="9525">
              <a:solidFill>
                <a:schemeClr val="dk1"/>
              </a:solidFill>
              <a:prstDash val="solid"/>
              <a:round/>
              <a:headEnd len="med" w="med" type="none"/>
              <a:tailEnd len="med" w="med" type="triangle"/>
            </a:ln>
          </p:spPr>
        </p:cxnSp>
        <p:cxnSp>
          <p:nvCxnSpPr>
            <p:cNvPr id="335" name="Google Shape;335;p28"/>
            <p:cNvCxnSpPr/>
            <p:nvPr/>
          </p:nvCxnSpPr>
          <p:spPr>
            <a:xfrm>
              <a:off x="7550750" y="3748738"/>
              <a:ext cx="195300" cy="0"/>
            </a:xfrm>
            <a:prstGeom prst="straightConnector1">
              <a:avLst/>
            </a:prstGeom>
            <a:noFill/>
            <a:ln cap="flat" cmpd="sng" w="9525">
              <a:solidFill>
                <a:schemeClr val="dk1"/>
              </a:solidFill>
              <a:prstDash val="solid"/>
              <a:round/>
              <a:headEnd len="med" w="med" type="none"/>
              <a:tailEnd len="med" w="med" type="triangle"/>
            </a:ln>
          </p:spPr>
        </p:cxnSp>
        <p:sp>
          <p:nvSpPr>
            <p:cNvPr id="336" name="Google Shape;336;p28"/>
            <p:cNvSpPr txBox="1"/>
            <p:nvPr/>
          </p:nvSpPr>
          <p:spPr>
            <a:xfrm>
              <a:off x="6145850" y="3475556"/>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sp>
          <p:nvSpPr>
            <p:cNvPr id="337" name="Google Shape;337;p28"/>
            <p:cNvSpPr txBox="1"/>
            <p:nvPr/>
          </p:nvSpPr>
          <p:spPr>
            <a:xfrm>
              <a:off x="6679250" y="3475556"/>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sp>
          <p:nvSpPr>
            <p:cNvPr id="338" name="Google Shape;338;p28"/>
            <p:cNvSpPr txBox="1"/>
            <p:nvPr/>
          </p:nvSpPr>
          <p:spPr>
            <a:xfrm>
              <a:off x="7212650" y="3475556"/>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4</a:t>
              </a:r>
              <a:endParaRPr baseline="-25000" sz="2800">
                <a:latin typeface="Helvetica Neue"/>
                <a:ea typeface="Helvetica Neue"/>
                <a:cs typeface="Helvetica Neue"/>
                <a:sym typeface="Helvetica Neue"/>
              </a:endParaRPr>
            </a:p>
          </p:txBody>
        </p:sp>
        <p:sp>
          <p:nvSpPr>
            <p:cNvPr id="339" name="Google Shape;339;p28"/>
            <p:cNvSpPr txBox="1"/>
            <p:nvPr/>
          </p:nvSpPr>
          <p:spPr>
            <a:xfrm>
              <a:off x="7746050" y="3475556"/>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5</a:t>
              </a:r>
              <a:endParaRPr baseline="-25000" sz="2800">
                <a:latin typeface="Helvetica Neue"/>
                <a:ea typeface="Helvetica Neue"/>
                <a:cs typeface="Helvetica Neue"/>
                <a:sym typeface="Helvetica Neue"/>
              </a:endParaRPr>
            </a:p>
          </p:txBody>
        </p:sp>
        <p:cxnSp>
          <p:nvCxnSpPr>
            <p:cNvPr id="340" name="Google Shape;340;p28"/>
            <p:cNvCxnSpPr/>
            <p:nvPr/>
          </p:nvCxnSpPr>
          <p:spPr>
            <a:xfrm rot="10800000">
              <a:off x="7381700" y="3170756"/>
              <a:ext cx="0" cy="304800"/>
            </a:xfrm>
            <a:prstGeom prst="straightConnector1">
              <a:avLst/>
            </a:prstGeom>
            <a:noFill/>
            <a:ln cap="flat" cmpd="sng" w="9525">
              <a:solidFill>
                <a:schemeClr val="dk1"/>
              </a:solidFill>
              <a:prstDash val="solid"/>
              <a:round/>
              <a:headEnd len="med" w="med" type="none"/>
              <a:tailEnd len="med" w="med" type="triangle"/>
            </a:ln>
          </p:spPr>
        </p:cxnSp>
        <p:cxnSp>
          <p:nvCxnSpPr>
            <p:cNvPr id="341" name="Google Shape;341;p28"/>
            <p:cNvCxnSpPr/>
            <p:nvPr/>
          </p:nvCxnSpPr>
          <p:spPr>
            <a:xfrm rot="10800000">
              <a:off x="7915100" y="3170756"/>
              <a:ext cx="0" cy="304800"/>
            </a:xfrm>
            <a:prstGeom prst="straightConnector1">
              <a:avLst/>
            </a:prstGeom>
            <a:noFill/>
            <a:ln cap="flat" cmpd="sng" w="9525">
              <a:solidFill>
                <a:schemeClr val="dk1"/>
              </a:solidFill>
              <a:prstDash val="solid"/>
              <a:round/>
              <a:headEnd len="med" w="med" type="none"/>
              <a:tailEnd len="med" w="med" type="triangle"/>
            </a:ln>
          </p:spPr>
        </p:cxnSp>
        <p:sp>
          <p:nvSpPr>
            <p:cNvPr id="342" name="Google Shape;342;p28"/>
            <p:cNvSpPr txBox="1"/>
            <p:nvPr/>
          </p:nvSpPr>
          <p:spPr>
            <a:xfrm>
              <a:off x="6145850" y="432288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cxnSp>
          <p:nvCxnSpPr>
            <p:cNvPr id="343" name="Google Shape;343;p28"/>
            <p:cNvCxnSpPr>
              <a:stCxn id="342" idx="0"/>
              <a:endCxn id="336" idx="2"/>
            </p:cNvCxnSpPr>
            <p:nvPr/>
          </p:nvCxnSpPr>
          <p:spPr>
            <a:xfrm rot="10800000">
              <a:off x="6314900" y="4158785"/>
              <a:ext cx="0" cy="164100"/>
            </a:xfrm>
            <a:prstGeom prst="straightConnector1">
              <a:avLst/>
            </a:prstGeom>
            <a:noFill/>
            <a:ln cap="flat" cmpd="sng" w="9525">
              <a:solidFill>
                <a:schemeClr val="dk1"/>
              </a:solidFill>
              <a:prstDash val="solid"/>
              <a:round/>
              <a:headEnd len="med" w="med" type="none"/>
              <a:tailEnd len="med" w="med" type="triangle"/>
            </a:ln>
          </p:spPr>
        </p:cxnSp>
        <p:sp>
          <p:nvSpPr>
            <p:cNvPr id="344" name="Google Shape;344;p28"/>
            <p:cNvSpPr txBox="1"/>
            <p:nvPr/>
          </p:nvSpPr>
          <p:spPr>
            <a:xfrm>
              <a:off x="6679250" y="4322885"/>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cxnSp>
          <p:nvCxnSpPr>
            <p:cNvPr id="345" name="Google Shape;345;p28"/>
            <p:cNvCxnSpPr>
              <a:stCxn id="344" idx="0"/>
              <a:endCxn id="337" idx="2"/>
            </p:cNvCxnSpPr>
            <p:nvPr/>
          </p:nvCxnSpPr>
          <p:spPr>
            <a:xfrm rot="10800000">
              <a:off x="6848300" y="4158785"/>
              <a:ext cx="0" cy="164100"/>
            </a:xfrm>
            <a:prstGeom prst="straightConnector1">
              <a:avLst/>
            </a:prstGeom>
            <a:noFill/>
            <a:ln cap="flat" cmpd="sng" w="9525">
              <a:solidFill>
                <a:schemeClr val="dk1"/>
              </a:solidFill>
              <a:prstDash val="solid"/>
              <a:round/>
              <a:headEnd len="med" w="med" type="none"/>
              <a:tailEnd len="med" w="med" type="triangl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
                                            <p:txEl>
                                              <p:pRg end="0" st="0"/>
                                            </p:txEl>
                                          </p:spTgt>
                                        </p:tgtEl>
                                        <p:attrNameLst>
                                          <p:attrName>style.visibility</p:attrName>
                                        </p:attrNameLst>
                                      </p:cBhvr>
                                      <p:to>
                                        <p:strVal val="visible"/>
                                      </p:to>
                                    </p:set>
                                    <p:animEffect filter="fade" transition="in">
                                      <p:cBhvr>
                                        <p:cTn dur="1000"/>
                                        <p:tgtEl>
                                          <p:spTgt spid="29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
                                            <p:txEl>
                                              <p:pRg end="1" st="1"/>
                                            </p:txEl>
                                          </p:spTgt>
                                        </p:tgtEl>
                                        <p:attrNameLst>
                                          <p:attrName>style.visibility</p:attrName>
                                        </p:attrNameLst>
                                      </p:cBhvr>
                                      <p:to>
                                        <p:strVal val="visible"/>
                                      </p:to>
                                    </p:set>
                                    <p:animEffect filter="fade" transition="in">
                                      <p:cBhvr>
                                        <p:cTn dur="1000"/>
                                        <p:tgtEl>
                                          <p:spTgt spid="29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
                                            <p:txEl>
                                              <p:pRg end="2" st="2"/>
                                            </p:txEl>
                                          </p:spTgt>
                                        </p:tgtEl>
                                        <p:attrNameLst>
                                          <p:attrName>style.visibility</p:attrName>
                                        </p:attrNameLst>
                                      </p:cBhvr>
                                      <p:to>
                                        <p:strVal val="visible"/>
                                      </p:to>
                                    </p:set>
                                    <p:animEffect filter="fade" transition="in">
                                      <p:cBhvr>
                                        <p:cTn dur="1000"/>
                                        <p:tgtEl>
                                          <p:spTgt spid="29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1000"/>
                                        <p:tgtEl>
                                          <p:spTgt spid="2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
                                            <p:txEl>
                                              <p:pRg end="0" st="0"/>
                                            </p:txEl>
                                          </p:spTgt>
                                        </p:tgtEl>
                                        <p:attrNameLst>
                                          <p:attrName>style.visibility</p:attrName>
                                        </p:attrNameLst>
                                      </p:cBhvr>
                                      <p:to>
                                        <p:strVal val="visible"/>
                                      </p:to>
                                    </p:set>
                                    <p:animEffect filter="fade" transition="in">
                                      <p:cBhvr>
                                        <p:cTn dur="1000"/>
                                        <p:tgtEl>
                                          <p:spTgt spid="32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
                                            <p:txEl>
                                              <p:pRg end="1" st="1"/>
                                            </p:txEl>
                                          </p:spTgt>
                                        </p:tgtEl>
                                        <p:attrNameLst>
                                          <p:attrName>style.visibility</p:attrName>
                                        </p:attrNameLst>
                                      </p:cBhvr>
                                      <p:to>
                                        <p:strVal val="visible"/>
                                      </p:to>
                                    </p:set>
                                    <p:animEffect filter="fade" transition="in">
                                      <p:cBhvr>
                                        <p:cTn dur="1000"/>
                                        <p:tgtEl>
                                          <p:spTgt spid="32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
                                            <p:txEl>
                                              <p:pRg end="2" st="2"/>
                                            </p:txEl>
                                          </p:spTgt>
                                        </p:tgtEl>
                                        <p:attrNameLst>
                                          <p:attrName>style.visibility</p:attrName>
                                        </p:attrNameLst>
                                      </p:cBhvr>
                                      <p:to>
                                        <p:strVal val="visible"/>
                                      </p:to>
                                    </p:set>
                                    <p:animEffect filter="fade" transition="in">
                                      <p:cBhvr>
                                        <p:cTn dur="1000"/>
                                        <p:tgtEl>
                                          <p:spTgt spid="32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6"/>
                                        </p:tgtEl>
                                        <p:attrNameLst>
                                          <p:attrName>style.visibility</p:attrName>
                                        </p:attrNameLst>
                                      </p:cBhvr>
                                      <p:to>
                                        <p:strVal val="visible"/>
                                      </p:to>
                                    </p:set>
                                    <p:animEffect filter="fade" transition="in">
                                      <p:cBhvr>
                                        <p:cTn dur="1000"/>
                                        <p:tgtEl>
                                          <p:spTgt spid="3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Unidirectional and Bidirectional Seq2Seq Models</a:t>
            </a:r>
            <a:endParaRPr/>
          </a:p>
        </p:txBody>
      </p:sp>
      <p:grpSp>
        <p:nvGrpSpPr>
          <p:cNvPr id="351" name="Google Shape;351;p29"/>
          <p:cNvGrpSpPr/>
          <p:nvPr/>
        </p:nvGrpSpPr>
        <p:grpSpPr>
          <a:xfrm>
            <a:off x="259725" y="1510950"/>
            <a:ext cx="3888153" cy="1538563"/>
            <a:chOff x="259725" y="1510950"/>
            <a:chExt cx="3888153" cy="1538563"/>
          </a:xfrm>
        </p:grpSpPr>
        <p:pic>
          <p:nvPicPr>
            <p:cNvPr id="352" name="Google Shape;352;p29"/>
            <p:cNvPicPr preferRelativeResize="0"/>
            <p:nvPr/>
          </p:nvPicPr>
          <p:blipFill rotWithShape="1">
            <a:blip r:embed="rId3">
              <a:alphaModFix/>
            </a:blip>
            <a:srcRect b="0" l="0" r="0" t="0"/>
            <a:stretch/>
          </p:blipFill>
          <p:spPr>
            <a:xfrm>
              <a:off x="259725" y="1913514"/>
              <a:ext cx="3888153" cy="1135999"/>
            </a:xfrm>
            <a:prstGeom prst="rect">
              <a:avLst/>
            </a:prstGeom>
            <a:noFill/>
            <a:ln>
              <a:noFill/>
            </a:ln>
          </p:spPr>
        </p:pic>
        <p:sp>
          <p:nvSpPr>
            <p:cNvPr id="353" name="Google Shape;353;p29"/>
            <p:cNvSpPr txBox="1"/>
            <p:nvPr/>
          </p:nvSpPr>
          <p:spPr>
            <a:xfrm>
              <a:off x="1308150" y="1510950"/>
              <a:ext cx="1791300" cy="370800"/>
            </a:xfrm>
            <a:prstGeom prst="rect">
              <a:avLst/>
            </a:prstGeom>
            <a:noFill/>
            <a:ln>
              <a:noFill/>
            </a:ln>
          </p:spPr>
          <p:txBody>
            <a:bodyPr anchorCtr="0" anchor="t" bIns="0" lIns="0" spcFirstLastPara="1" rIns="0" wrap="square" tIns="31750">
              <a:spAutoFit/>
            </a:bodyPr>
            <a:lstStyle/>
            <a:p>
              <a:pPr indent="0" lvl="0" marL="0" marR="5080" rtl="0" algn="ctr">
                <a:lnSpc>
                  <a:spcPct val="118437"/>
                </a:lnSpc>
                <a:spcBef>
                  <a:spcPts val="0"/>
                </a:spcBef>
                <a:spcAft>
                  <a:spcPts val="0"/>
                </a:spcAft>
                <a:buNone/>
              </a:pPr>
              <a:r>
                <a:rPr lang="en" sz="2200">
                  <a:latin typeface="Helvetica Neue"/>
                  <a:ea typeface="Helvetica Neue"/>
                  <a:cs typeface="Helvetica Neue"/>
                  <a:sym typeface="Helvetica Neue"/>
                </a:rPr>
                <a:t>Forward RNN</a:t>
              </a:r>
              <a:endParaRPr sz="2200">
                <a:latin typeface="Helvetica Neue"/>
                <a:ea typeface="Helvetica Neue"/>
                <a:cs typeface="Helvetica Neue"/>
                <a:sym typeface="Helvetica Neue"/>
              </a:endParaRPr>
            </a:p>
          </p:txBody>
        </p:sp>
      </p:grpSp>
      <p:grpSp>
        <p:nvGrpSpPr>
          <p:cNvPr id="354" name="Google Shape;354;p29"/>
          <p:cNvGrpSpPr/>
          <p:nvPr/>
        </p:nvGrpSpPr>
        <p:grpSpPr>
          <a:xfrm>
            <a:off x="4796250" y="1510950"/>
            <a:ext cx="3805376" cy="1750787"/>
            <a:chOff x="4796250" y="1510950"/>
            <a:chExt cx="3805376" cy="1750787"/>
          </a:xfrm>
        </p:grpSpPr>
        <p:pic>
          <p:nvPicPr>
            <p:cNvPr id="355" name="Google Shape;355;p29"/>
            <p:cNvPicPr preferRelativeResize="0"/>
            <p:nvPr/>
          </p:nvPicPr>
          <p:blipFill rotWithShape="1">
            <a:blip r:embed="rId4">
              <a:alphaModFix/>
            </a:blip>
            <a:srcRect b="0" l="0" r="0" t="0"/>
            <a:stretch/>
          </p:blipFill>
          <p:spPr>
            <a:xfrm>
              <a:off x="4796250" y="1881762"/>
              <a:ext cx="3805376" cy="1379975"/>
            </a:xfrm>
            <a:prstGeom prst="rect">
              <a:avLst/>
            </a:prstGeom>
            <a:noFill/>
            <a:ln>
              <a:noFill/>
            </a:ln>
          </p:spPr>
        </p:pic>
        <p:sp>
          <p:nvSpPr>
            <p:cNvPr id="356" name="Google Shape;356;p29"/>
            <p:cNvSpPr txBox="1"/>
            <p:nvPr/>
          </p:nvSpPr>
          <p:spPr>
            <a:xfrm>
              <a:off x="5430837" y="1510950"/>
              <a:ext cx="2536200" cy="370800"/>
            </a:xfrm>
            <a:prstGeom prst="rect">
              <a:avLst/>
            </a:prstGeom>
            <a:noFill/>
            <a:ln>
              <a:noFill/>
            </a:ln>
          </p:spPr>
          <p:txBody>
            <a:bodyPr anchorCtr="0" anchor="t" bIns="0" lIns="0" spcFirstLastPara="1" rIns="0" wrap="square" tIns="31750">
              <a:spAutoFit/>
            </a:bodyPr>
            <a:lstStyle/>
            <a:p>
              <a:pPr indent="0" lvl="0" marL="0" marR="5080" rtl="0" algn="ctr">
                <a:lnSpc>
                  <a:spcPct val="118437"/>
                </a:lnSpc>
                <a:spcBef>
                  <a:spcPts val="0"/>
                </a:spcBef>
                <a:spcAft>
                  <a:spcPts val="0"/>
                </a:spcAft>
                <a:buNone/>
              </a:pPr>
              <a:r>
                <a:rPr lang="en" sz="2200">
                  <a:latin typeface="Helvetica Neue"/>
                  <a:ea typeface="Helvetica Neue"/>
                  <a:cs typeface="Helvetica Neue"/>
                  <a:sym typeface="Helvetica Neue"/>
                </a:rPr>
                <a:t>Bidirectional</a:t>
              </a:r>
              <a:r>
                <a:rPr lang="en" sz="2200">
                  <a:latin typeface="Helvetica Neue"/>
                  <a:ea typeface="Helvetica Neue"/>
                  <a:cs typeface="Helvetica Neue"/>
                  <a:sym typeface="Helvetica Neue"/>
                </a:rPr>
                <a:t> RNN</a:t>
              </a:r>
              <a:endParaRPr sz="2200">
                <a:latin typeface="Helvetica Neue"/>
                <a:ea typeface="Helvetica Neue"/>
                <a:cs typeface="Helvetica Neue"/>
                <a:sym typeface="Helvetica Neue"/>
              </a:endParaRPr>
            </a:p>
          </p:txBody>
        </p:sp>
      </p:grpSp>
      <p:sp>
        <p:nvSpPr>
          <p:cNvPr id="357" name="Google Shape;357;p29"/>
          <p:cNvSpPr txBox="1"/>
          <p:nvPr>
            <p:ph idx="1" type="body"/>
          </p:nvPr>
        </p:nvSpPr>
        <p:spPr>
          <a:xfrm>
            <a:off x="311700" y="3286075"/>
            <a:ext cx="4103700" cy="15003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Output </a:t>
            </a:r>
            <a:r>
              <a:rPr i="1" lang="en"/>
              <a:t>y</a:t>
            </a:r>
            <a:r>
              <a:rPr baseline="-25000" i="1" lang="en"/>
              <a:t>t</a:t>
            </a:r>
            <a:r>
              <a:rPr lang="en"/>
              <a:t> depends only on inputs so far </a:t>
            </a:r>
            <a:r>
              <a:rPr i="1" lang="en"/>
              <a:t>x</a:t>
            </a:r>
            <a:r>
              <a:rPr baseline="-25000" i="1" lang="en"/>
              <a:t>0:t-1</a:t>
            </a:r>
            <a:endParaRPr/>
          </a:p>
          <a:p>
            <a:pPr indent="-368300" lvl="1" marL="914400" rtl="0" algn="l">
              <a:spcBef>
                <a:spcPts val="0"/>
              </a:spcBef>
              <a:spcAft>
                <a:spcPts val="0"/>
              </a:spcAft>
              <a:buSzPts val="2200"/>
              <a:buChar char="○"/>
            </a:pPr>
            <a:r>
              <a:rPr lang="en"/>
              <a:t>E.g., robot actions</a:t>
            </a:r>
            <a:endParaRPr/>
          </a:p>
        </p:txBody>
      </p:sp>
      <p:sp>
        <p:nvSpPr>
          <p:cNvPr id="358" name="Google Shape;358;p29"/>
          <p:cNvSpPr txBox="1"/>
          <p:nvPr>
            <p:ph idx="1" type="body"/>
          </p:nvPr>
        </p:nvSpPr>
        <p:spPr>
          <a:xfrm>
            <a:off x="4655100" y="3286075"/>
            <a:ext cx="4103700" cy="1500300"/>
          </a:xfrm>
          <a:prstGeom prst="rect">
            <a:avLst/>
          </a:prstGeom>
        </p:spPr>
        <p:txBody>
          <a:bodyPr anchorCtr="0" anchor="t" bIns="91425" lIns="91425" spcFirstLastPara="1" rIns="91425" wrap="square" tIns="91425">
            <a:normAutofit lnSpcReduction="20000"/>
          </a:bodyPr>
          <a:lstStyle/>
          <a:p>
            <a:pPr indent="-368300" lvl="0" marL="457200" rtl="0" algn="l">
              <a:spcBef>
                <a:spcPts val="0"/>
              </a:spcBef>
              <a:spcAft>
                <a:spcPts val="0"/>
              </a:spcAft>
              <a:buSzPts val="2200"/>
              <a:buChar char="●"/>
            </a:pPr>
            <a:r>
              <a:rPr lang="en"/>
              <a:t>Output </a:t>
            </a:r>
            <a:r>
              <a:rPr i="1" lang="en"/>
              <a:t>y</a:t>
            </a:r>
            <a:r>
              <a:rPr baseline="-25000" i="1" lang="en"/>
              <a:t>t</a:t>
            </a:r>
            <a:r>
              <a:rPr lang="en"/>
              <a:t> depends on all inputs </a:t>
            </a:r>
            <a:r>
              <a:rPr i="1" lang="en"/>
              <a:t>x</a:t>
            </a:r>
            <a:r>
              <a:rPr baseline="-25000" i="1" lang="en"/>
              <a:t>0:L</a:t>
            </a:r>
            <a:r>
              <a:rPr i="1" lang="en"/>
              <a:t> </a:t>
            </a:r>
            <a:endParaRPr i="1"/>
          </a:p>
          <a:p>
            <a:pPr indent="-368300" lvl="1" marL="914400" rtl="0" algn="l">
              <a:spcBef>
                <a:spcPts val="0"/>
              </a:spcBef>
              <a:spcAft>
                <a:spcPts val="0"/>
              </a:spcAft>
              <a:buSzPts val="2200"/>
              <a:buChar char="○"/>
            </a:pPr>
            <a:r>
              <a:rPr lang="en"/>
              <a:t>E.g., machine translation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1"/>
                                        </p:tgtEl>
                                        <p:attrNameLst>
                                          <p:attrName>style.visibility</p:attrName>
                                        </p:attrNameLst>
                                      </p:cBhvr>
                                      <p:to>
                                        <p:strVal val="visible"/>
                                      </p:to>
                                    </p:set>
                                    <p:animEffect filter="fade" transition="in">
                                      <p:cBhvr>
                                        <p:cTn dur="1000"/>
                                        <p:tgtEl>
                                          <p:spTgt spid="3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xEl>
                                              <p:pRg end="0" st="0"/>
                                            </p:txEl>
                                          </p:spTgt>
                                        </p:tgtEl>
                                        <p:attrNameLst>
                                          <p:attrName>style.visibility</p:attrName>
                                        </p:attrNameLst>
                                      </p:cBhvr>
                                      <p:to>
                                        <p:strVal val="visible"/>
                                      </p:to>
                                    </p:set>
                                    <p:animEffect filter="fade" transition="in">
                                      <p:cBhvr>
                                        <p:cTn dur="1000"/>
                                        <p:tgtEl>
                                          <p:spTgt spid="3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xEl>
                                              <p:pRg end="1" st="1"/>
                                            </p:txEl>
                                          </p:spTgt>
                                        </p:tgtEl>
                                        <p:attrNameLst>
                                          <p:attrName>style.visibility</p:attrName>
                                        </p:attrNameLst>
                                      </p:cBhvr>
                                      <p:to>
                                        <p:strVal val="visible"/>
                                      </p:to>
                                    </p:set>
                                    <p:animEffect filter="fade" transition="in">
                                      <p:cBhvr>
                                        <p:cTn dur="1000"/>
                                        <p:tgtEl>
                                          <p:spTgt spid="3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gtEl>
                                        <p:attrNameLst>
                                          <p:attrName>style.visibility</p:attrName>
                                        </p:attrNameLst>
                                      </p:cBhvr>
                                      <p:to>
                                        <p:strVal val="visible"/>
                                      </p:to>
                                    </p:set>
                                    <p:animEffect filter="fade" transition="in">
                                      <p:cBhvr>
                                        <p:cTn dur="1000"/>
                                        <p:tgtEl>
                                          <p:spTgt spid="3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xEl>
                                              <p:pRg end="0" st="0"/>
                                            </p:txEl>
                                          </p:spTgt>
                                        </p:tgtEl>
                                        <p:attrNameLst>
                                          <p:attrName>style.visibility</p:attrName>
                                        </p:attrNameLst>
                                      </p:cBhvr>
                                      <p:to>
                                        <p:strVal val="visible"/>
                                      </p:to>
                                    </p:set>
                                    <p:animEffect filter="fade" transition="in">
                                      <p:cBhvr>
                                        <p:cTn dur="1000"/>
                                        <p:tgtEl>
                                          <p:spTgt spid="35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xEl>
                                              <p:pRg end="1" st="1"/>
                                            </p:txEl>
                                          </p:spTgt>
                                        </p:tgtEl>
                                        <p:attrNameLst>
                                          <p:attrName>style.visibility</p:attrName>
                                        </p:attrNameLst>
                                      </p:cBhvr>
                                      <p:to>
                                        <p:strVal val="visible"/>
                                      </p:to>
                                    </p:set>
                                    <p:animEffect filter="fade" transition="in">
                                      <p:cBhvr>
                                        <p:cTn dur="1000"/>
                                        <p:tgtEl>
                                          <p:spTgt spid="358">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Text Classification with a Recurrent Neural Network</a:t>
            </a:r>
            <a:endParaRPr/>
          </a:p>
        </p:txBody>
      </p:sp>
      <p:sp>
        <p:nvSpPr>
          <p:cNvPr id="364" name="Google Shape;364;p30"/>
          <p:cNvSpPr/>
          <p:nvPr/>
        </p:nvSpPr>
        <p:spPr>
          <a:xfrm>
            <a:off x="2402500" y="3879475"/>
            <a:ext cx="61998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E(t)</a:t>
            </a:r>
            <a:endParaRPr i="1">
              <a:latin typeface="Helvetica Neue"/>
              <a:ea typeface="Helvetica Neue"/>
              <a:cs typeface="Helvetica Neue"/>
              <a:sym typeface="Helvetica Neue"/>
            </a:endParaRPr>
          </a:p>
        </p:txBody>
      </p:sp>
      <p:grpSp>
        <p:nvGrpSpPr>
          <p:cNvPr id="365" name="Google Shape;365;p30"/>
          <p:cNvGrpSpPr/>
          <p:nvPr/>
        </p:nvGrpSpPr>
        <p:grpSpPr>
          <a:xfrm>
            <a:off x="138600" y="4436875"/>
            <a:ext cx="8426509" cy="461700"/>
            <a:chOff x="138600" y="3979675"/>
            <a:chExt cx="8426509" cy="461700"/>
          </a:xfrm>
        </p:grpSpPr>
        <p:sp>
          <p:nvSpPr>
            <p:cNvPr id="366" name="Google Shape;366;p30"/>
            <p:cNvSpPr txBox="1"/>
            <p:nvPr/>
          </p:nvSpPr>
          <p:spPr>
            <a:xfrm>
              <a:off x="138600" y="3979675"/>
              <a:ext cx="13935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Helvetica Neue"/>
                  <a:ea typeface="Helvetica Neue"/>
                  <a:cs typeface="Helvetica Neue"/>
                  <a:sym typeface="Helvetica Neue"/>
                </a:rPr>
                <a:t>Word-level</a:t>
              </a:r>
              <a:endParaRPr sz="1800">
                <a:latin typeface="Helvetica Neue"/>
                <a:ea typeface="Helvetica Neue"/>
                <a:cs typeface="Helvetica Neue"/>
                <a:sym typeface="Helvetica Neue"/>
              </a:endParaRPr>
            </a:p>
          </p:txBody>
        </p:sp>
        <p:sp>
          <p:nvSpPr>
            <p:cNvPr id="367" name="Google Shape;367;p30"/>
            <p:cNvSpPr txBox="1"/>
            <p:nvPr/>
          </p:nvSpPr>
          <p:spPr>
            <a:xfrm>
              <a:off x="2402500"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served</a:t>
              </a:r>
              <a:endParaRPr sz="1000">
                <a:latin typeface="Helvetica Neue"/>
                <a:ea typeface="Helvetica Neue"/>
                <a:cs typeface="Helvetica Neue"/>
                <a:sym typeface="Helvetica Neue"/>
              </a:endParaRPr>
            </a:p>
          </p:txBody>
        </p:sp>
        <p:sp>
          <p:nvSpPr>
            <p:cNvPr id="368" name="Google Shape;368;p30"/>
            <p:cNvSpPr txBox="1"/>
            <p:nvPr/>
          </p:nvSpPr>
          <p:spPr>
            <a:xfrm>
              <a:off x="3184261"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cold</a:t>
              </a:r>
              <a:endParaRPr sz="1000">
                <a:latin typeface="Helvetica Neue"/>
                <a:ea typeface="Helvetica Neue"/>
                <a:cs typeface="Helvetica Neue"/>
                <a:sym typeface="Helvetica Neue"/>
              </a:endParaRPr>
            </a:p>
          </p:txBody>
        </p:sp>
        <p:sp>
          <p:nvSpPr>
            <p:cNvPr id="369" name="Google Shape;369;p30"/>
            <p:cNvSpPr txBox="1"/>
            <p:nvPr/>
          </p:nvSpPr>
          <p:spPr>
            <a:xfrm>
              <a:off x="3966023"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ice</a:t>
              </a:r>
              <a:endParaRPr sz="1000">
                <a:latin typeface="Helvetica Neue"/>
                <a:ea typeface="Helvetica Neue"/>
                <a:cs typeface="Helvetica Neue"/>
                <a:sym typeface="Helvetica Neue"/>
              </a:endParaRPr>
            </a:p>
          </p:txBody>
        </p:sp>
        <p:sp>
          <p:nvSpPr>
            <p:cNvPr id="370" name="Google Shape;370;p30"/>
            <p:cNvSpPr txBox="1"/>
            <p:nvPr/>
          </p:nvSpPr>
          <p:spPr>
            <a:xfrm>
              <a:off x="4747784"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cream</a:t>
              </a:r>
              <a:endParaRPr sz="1000">
                <a:latin typeface="Helvetica Neue"/>
                <a:ea typeface="Helvetica Neue"/>
                <a:cs typeface="Helvetica Neue"/>
                <a:sym typeface="Helvetica Neue"/>
              </a:endParaRPr>
            </a:p>
          </p:txBody>
        </p:sp>
        <p:sp>
          <p:nvSpPr>
            <p:cNvPr id="371" name="Google Shape;371;p30"/>
            <p:cNvSpPr txBox="1"/>
            <p:nvPr/>
          </p:nvSpPr>
          <p:spPr>
            <a:xfrm>
              <a:off x="5529525"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and</a:t>
              </a:r>
              <a:endParaRPr sz="1000">
                <a:latin typeface="Helvetica Neue"/>
                <a:ea typeface="Helvetica Neue"/>
                <a:cs typeface="Helvetica Neue"/>
                <a:sym typeface="Helvetica Neue"/>
              </a:endParaRPr>
            </a:p>
          </p:txBody>
        </p:sp>
        <p:sp>
          <p:nvSpPr>
            <p:cNvPr id="372" name="Google Shape;372;p30"/>
            <p:cNvSpPr txBox="1"/>
            <p:nvPr/>
          </p:nvSpPr>
          <p:spPr>
            <a:xfrm>
              <a:off x="6311286"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warm</a:t>
              </a:r>
              <a:endParaRPr sz="1000">
                <a:latin typeface="Helvetica Neue"/>
                <a:ea typeface="Helvetica Neue"/>
                <a:cs typeface="Helvetica Neue"/>
                <a:sym typeface="Helvetica Neue"/>
              </a:endParaRPr>
            </a:p>
          </p:txBody>
        </p:sp>
        <p:sp>
          <p:nvSpPr>
            <p:cNvPr id="373" name="Google Shape;373;p30"/>
            <p:cNvSpPr txBox="1"/>
            <p:nvPr/>
          </p:nvSpPr>
          <p:spPr>
            <a:xfrm>
              <a:off x="7093048"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pizza</a:t>
              </a:r>
              <a:endParaRPr sz="1000">
                <a:latin typeface="Helvetica Neue"/>
                <a:ea typeface="Helvetica Neue"/>
                <a:cs typeface="Helvetica Neue"/>
                <a:sym typeface="Helvetica Neue"/>
              </a:endParaRPr>
            </a:p>
          </p:txBody>
        </p:sp>
        <p:sp>
          <p:nvSpPr>
            <p:cNvPr id="374" name="Google Shape;374;p30"/>
            <p:cNvSpPr txBox="1"/>
            <p:nvPr/>
          </p:nvSpPr>
          <p:spPr>
            <a:xfrm>
              <a:off x="7874809"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grpSp>
        <p:nvGrpSpPr>
          <p:cNvPr id="375" name="Google Shape;375;p30"/>
          <p:cNvGrpSpPr/>
          <p:nvPr/>
        </p:nvGrpSpPr>
        <p:grpSpPr>
          <a:xfrm>
            <a:off x="1588425" y="4201975"/>
            <a:ext cx="6978168" cy="338700"/>
            <a:chOff x="1588425" y="3744775"/>
            <a:chExt cx="6978168" cy="338700"/>
          </a:xfrm>
        </p:grpSpPr>
        <p:sp>
          <p:nvSpPr>
            <p:cNvPr id="376" name="Google Shape;376;p30"/>
            <p:cNvSpPr txBox="1"/>
            <p:nvPr/>
          </p:nvSpPr>
          <p:spPr>
            <a:xfrm>
              <a:off x="1588425" y="3744775"/>
              <a:ext cx="8142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Token id </a:t>
              </a:r>
              <a:r>
                <a:rPr i="1" lang="en" sz="1000">
                  <a:latin typeface="Helvetica Neue"/>
                  <a:ea typeface="Helvetica Neue"/>
                  <a:cs typeface="Helvetica Neue"/>
                  <a:sym typeface="Helvetica Neue"/>
                </a:rPr>
                <a:t>t:</a:t>
              </a:r>
              <a:endParaRPr i="1" sz="1000">
                <a:latin typeface="Helvetica Neue"/>
                <a:ea typeface="Helvetica Neue"/>
                <a:cs typeface="Helvetica Neue"/>
                <a:sym typeface="Helvetica Neue"/>
              </a:endParaRPr>
            </a:p>
          </p:txBody>
        </p:sp>
        <p:sp>
          <p:nvSpPr>
            <p:cNvPr id="377" name="Google Shape;377;p30"/>
            <p:cNvSpPr txBox="1"/>
            <p:nvPr/>
          </p:nvSpPr>
          <p:spPr>
            <a:xfrm>
              <a:off x="240250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a:t>
              </a:r>
              <a:endParaRPr i="1" sz="1000">
                <a:latin typeface="Helvetica Neue"/>
                <a:ea typeface="Helvetica Neue"/>
                <a:cs typeface="Helvetica Neue"/>
                <a:sym typeface="Helvetica Neue"/>
              </a:endParaRPr>
            </a:p>
          </p:txBody>
        </p:sp>
        <p:sp>
          <p:nvSpPr>
            <p:cNvPr id="378" name="Google Shape;378;p30"/>
            <p:cNvSpPr txBox="1"/>
            <p:nvPr/>
          </p:nvSpPr>
          <p:spPr>
            <a:xfrm>
              <a:off x="318341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320</a:t>
              </a:r>
              <a:endParaRPr i="1" sz="1000">
                <a:latin typeface="Helvetica Neue"/>
                <a:ea typeface="Helvetica Neue"/>
                <a:cs typeface="Helvetica Neue"/>
                <a:sym typeface="Helvetica Neue"/>
              </a:endParaRPr>
            </a:p>
          </p:txBody>
        </p:sp>
        <p:sp>
          <p:nvSpPr>
            <p:cNvPr id="379" name="Google Shape;379;p30"/>
            <p:cNvSpPr txBox="1"/>
            <p:nvPr/>
          </p:nvSpPr>
          <p:spPr>
            <a:xfrm>
              <a:off x="396432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253</a:t>
              </a:r>
              <a:endParaRPr i="1" sz="1000">
                <a:latin typeface="Helvetica Neue"/>
                <a:ea typeface="Helvetica Neue"/>
                <a:cs typeface="Helvetica Neue"/>
                <a:sym typeface="Helvetica Neue"/>
              </a:endParaRPr>
            </a:p>
          </p:txBody>
        </p:sp>
        <p:sp>
          <p:nvSpPr>
            <p:cNvPr id="380" name="Google Shape;380;p30"/>
            <p:cNvSpPr txBox="1"/>
            <p:nvPr/>
          </p:nvSpPr>
          <p:spPr>
            <a:xfrm>
              <a:off x="47520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281</a:t>
              </a:r>
              <a:endParaRPr i="1" sz="1000">
                <a:latin typeface="Helvetica Neue"/>
                <a:ea typeface="Helvetica Neue"/>
                <a:cs typeface="Helvetica Neue"/>
                <a:sym typeface="Helvetica Neue"/>
              </a:endParaRPr>
            </a:p>
          </p:txBody>
        </p:sp>
        <p:sp>
          <p:nvSpPr>
            <p:cNvPr id="381" name="Google Shape;381;p30"/>
            <p:cNvSpPr txBox="1"/>
            <p:nvPr/>
          </p:nvSpPr>
          <p:spPr>
            <a:xfrm>
              <a:off x="553300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6</a:t>
              </a:r>
              <a:endParaRPr i="1" sz="1000">
                <a:latin typeface="Helvetica Neue"/>
                <a:ea typeface="Helvetica Neue"/>
                <a:cs typeface="Helvetica Neue"/>
                <a:sym typeface="Helvetica Neue"/>
              </a:endParaRPr>
            </a:p>
          </p:txBody>
        </p:sp>
        <p:sp>
          <p:nvSpPr>
            <p:cNvPr id="382" name="Google Shape;382;p30"/>
            <p:cNvSpPr txBox="1"/>
            <p:nvPr/>
          </p:nvSpPr>
          <p:spPr>
            <a:xfrm>
              <a:off x="631391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0</a:t>
              </a:r>
              <a:endParaRPr i="1" sz="1000">
                <a:latin typeface="Helvetica Neue"/>
                <a:ea typeface="Helvetica Neue"/>
                <a:cs typeface="Helvetica Neue"/>
                <a:sym typeface="Helvetica Neue"/>
              </a:endParaRPr>
            </a:p>
          </p:txBody>
        </p:sp>
        <p:sp>
          <p:nvSpPr>
            <p:cNvPr id="383" name="Google Shape;383;p30"/>
            <p:cNvSpPr txBox="1"/>
            <p:nvPr/>
          </p:nvSpPr>
          <p:spPr>
            <a:xfrm>
              <a:off x="709538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287</a:t>
              </a:r>
              <a:endParaRPr i="1" sz="1000">
                <a:latin typeface="Helvetica Neue"/>
                <a:ea typeface="Helvetica Neue"/>
                <a:cs typeface="Helvetica Neue"/>
                <a:sym typeface="Helvetica Neue"/>
              </a:endParaRPr>
            </a:p>
          </p:txBody>
        </p:sp>
        <p:sp>
          <p:nvSpPr>
            <p:cNvPr id="384" name="Google Shape;384;p30"/>
            <p:cNvSpPr txBox="1"/>
            <p:nvPr/>
          </p:nvSpPr>
          <p:spPr>
            <a:xfrm>
              <a:off x="78762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a:t>
              </a:r>
              <a:endParaRPr i="1" sz="1000">
                <a:latin typeface="Helvetica Neue"/>
                <a:ea typeface="Helvetica Neue"/>
                <a:cs typeface="Helvetica Neue"/>
                <a:sym typeface="Helvetica Neue"/>
              </a:endParaRPr>
            </a:p>
          </p:txBody>
        </p:sp>
      </p:grpSp>
      <p:grpSp>
        <p:nvGrpSpPr>
          <p:cNvPr id="385" name="Google Shape;385;p30"/>
          <p:cNvGrpSpPr/>
          <p:nvPr/>
        </p:nvGrpSpPr>
        <p:grpSpPr>
          <a:xfrm>
            <a:off x="1272300" y="3560850"/>
            <a:ext cx="7150523" cy="338700"/>
            <a:chOff x="1272300" y="3103650"/>
            <a:chExt cx="7150523" cy="338700"/>
          </a:xfrm>
        </p:grpSpPr>
        <p:grpSp>
          <p:nvGrpSpPr>
            <p:cNvPr id="386" name="Google Shape;386;p30"/>
            <p:cNvGrpSpPr/>
            <p:nvPr/>
          </p:nvGrpSpPr>
          <p:grpSpPr>
            <a:xfrm>
              <a:off x="2524203" y="3189051"/>
              <a:ext cx="450600" cy="145800"/>
              <a:chOff x="705975" y="2364450"/>
              <a:chExt cx="450600" cy="145800"/>
            </a:xfrm>
          </p:grpSpPr>
          <p:sp>
            <p:nvSpPr>
              <p:cNvPr id="387" name="Google Shape;387;p3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 name="Google Shape;390;p30"/>
            <p:cNvGrpSpPr/>
            <p:nvPr/>
          </p:nvGrpSpPr>
          <p:grpSpPr>
            <a:xfrm>
              <a:off x="3286203" y="3189051"/>
              <a:ext cx="450600" cy="145800"/>
              <a:chOff x="705975" y="2364450"/>
              <a:chExt cx="450600" cy="145800"/>
            </a:xfrm>
          </p:grpSpPr>
          <p:sp>
            <p:nvSpPr>
              <p:cNvPr id="391" name="Google Shape;391;p3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 name="Google Shape;394;p30"/>
            <p:cNvGrpSpPr/>
            <p:nvPr/>
          </p:nvGrpSpPr>
          <p:grpSpPr>
            <a:xfrm>
              <a:off x="4073417" y="3189051"/>
              <a:ext cx="450600" cy="145800"/>
              <a:chOff x="705975" y="2364450"/>
              <a:chExt cx="450600" cy="145800"/>
            </a:xfrm>
          </p:grpSpPr>
          <p:sp>
            <p:nvSpPr>
              <p:cNvPr id="395" name="Google Shape;395;p3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30"/>
            <p:cNvGrpSpPr/>
            <p:nvPr/>
          </p:nvGrpSpPr>
          <p:grpSpPr>
            <a:xfrm>
              <a:off x="4848023" y="3189051"/>
              <a:ext cx="450600" cy="145800"/>
              <a:chOff x="705975" y="2364450"/>
              <a:chExt cx="450600" cy="145800"/>
            </a:xfrm>
          </p:grpSpPr>
          <p:sp>
            <p:nvSpPr>
              <p:cNvPr id="399" name="Google Shape;399;p3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30"/>
            <p:cNvGrpSpPr/>
            <p:nvPr/>
          </p:nvGrpSpPr>
          <p:grpSpPr>
            <a:xfrm>
              <a:off x="5686223" y="3189051"/>
              <a:ext cx="450600" cy="145800"/>
              <a:chOff x="705975" y="2364450"/>
              <a:chExt cx="450600" cy="145800"/>
            </a:xfrm>
          </p:grpSpPr>
          <p:sp>
            <p:nvSpPr>
              <p:cNvPr id="403" name="Google Shape;403;p3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 name="Google Shape;406;p30"/>
            <p:cNvGrpSpPr/>
            <p:nvPr/>
          </p:nvGrpSpPr>
          <p:grpSpPr>
            <a:xfrm>
              <a:off x="6448223" y="3189051"/>
              <a:ext cx="450600" cy="145800"/>
              <a:chOff x="705975" y="2364450"/>
              <a:chExt cx="450600" cy="145800"/>
            </a:xfrm>
          </p:grpSpPr>
          <p:sp>
            <p:nvSpPr>
              <p:cNvPr id="407" name="Google Shape;407;p3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 name="Google Shape;410;p30"/>
            <p:cNvGrpSpPr/>
            <p:nvPr/>
          </p:nvGrpSpPr>
          <p:grpSpPr>
            <a:xfrm>
              <a:off x="7210223" y="3189051"/>
              <a:ext cx="450600" cy="145800"/>
              <a:chOff x="705975" y="2364450"/>
              <a:chExt cx="450600" cy="145800"/>
            </a:xfrm>
          </p:grpSpPr>
          <p:sp>
            <p:nvSpPr>
              <p:cNvPr id="411" name="Google Shape;411;p3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30"/>
            <p:cNvGrpSpPr/>
            <p:nvPr/>
          </p:nvGrpSpPr>
          <p:grpSpPr>
            <a:xfrm>
              <a:off x="7972223" y="3189051"/>
              <a:ext cx="450600" cy="145800"/>
              <a:chOff x="705975" y="2364450"/>
              <a:chExt cx="450600" cy="145800"/>
            </a:xfrm>
          </p:grpSpPr>
          <p:sp>
            <p:nvSpPr>
              <p:cNvPr id="415" name="Google Shape;415;p3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30"/>
            <p:cNvSpPr txBox="1"/>
            <p:nvPr/>
          </p:nvSpPr>
          <p:spPr>
            <a:xfrm>
              <a:off x="1272300" y="3103650"/>
              <a:ext cx="113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Embeddings E(t)</a:t>
              </a:r>
              <a:endParaRPr i="1" sz="1000">
                <a:latin typeface="Helvetica Neue"/>
                <a:ea typeface="Helvetica Neue"/>
                <a:cs typeface="Helvetica Neue"/>
                <a:sym typeface="Helvetica Neue"/>
              </a:endParaRPr>
            </a:p>
          </p:txBody>
        </p:sp>
      </p:grpSp>
      <p:sp>
        <p:nvSpPr>
          <p:cNvPr id="419" name="Google Shape;419;p30"/>
          <p:cNvSpPr txBox="1"/>
          <p:nvPr/>
        </p:nvSpPr>
        <p:spPr>
          <a:xfrm>
            <a:off x="1272300" y="2563851"/>
            <a:ext cx="1130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RNN hidden state </a:t>
            </a:r>
            <a:r>
              <a:rPr i="1" lang="en" sz="1000">
                <a:latin typeface="Helvetica Neue"/>
                <a:ea typeface="Helvetica Neue"/>
                <a:cs typeface="Helvetica Neue"/>
                <a:sym typeface="Helvetica Neue"/>
              </a:rPr>
              <a:t>h</a:t>
            </a:r>
            <a:endParaRPr sz="1000">
              <a:latin typeface="Helvetica Neue"/>
              <a:ea typeface="Helvetica Neue"/>
              <a:cs typeface="Helvetica Neue"/>
              <a:sym typeface="Helvetica Neue"/>
            </a:endParaRPr>
          </a:p>
        </p:txBody>
      </p:sp>
      <p:grpSp>
        <p:nvGrpSpPr>
          <p:cNvPr id="420" name="Google Shape;420;p30"/>
          <p:cNvGrpSpPr/>
          <p:nvPr/>
        </p:nvGrpSpPr>
        <p:grpSpPr>
          <a:xfrm>
            <a:off x="2524203" y="2738619"/>
            <a:ext cx="450600" cy="145800"/>
            <a:chOff x="705975" y="2212050"/>
            <a:chExt cx="450600" cy="145800"/>
          </a:xfrm>
        </p:grpSpPr>
        <p:sp>
          <p:nvSpPr>
            <p:cNvPr id="421" name="Google Shape;421;p3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 name="Google Shape;424;p30"/>
          <p:cNvGrpSpPr/>
          <p:nvPr/>
        </p:nvGrpSpPr>
        <p:grpSpPr>
          <a:xfrm>
            <a:off x="2381850" y="2879113"/>
            <a:ext cx="735300" cy="767139"/>
            <a:chOff x="2381850" y="2879113"/>
            <a:chExt cx="735300" cy="767139"/>
          </a:xfrm>
        </p:grpSpPr>
        <p:sp>
          <p:nvSpPr>
            <p:cNvPr id="425" name="Google Shape;425;p30"/>
            <p:cNvSpPr/>
            <p:nvPr/>
          </p:nvSpPr>
          <p:spPr>
            <a:xfrm>
              <a:off x="2381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426" name="Google Shape;426;p30"/>
            <p:cNvCxnSpPr>
              <a:stCxn id="388" idx="0"/>
            </p:cNvCxnSpPr>
            <p:nvPr/>
          </p:nvCxnSpPr>
          <p:spPr>
            <a:xfrm rot="10800000">
              <a:off x="2749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427" name="Google Shape;427;p30"/>
            <p:cNvCxnSpPr/>
            <p:nvPr/>
          </p:nvCxnSpPr>
          <p:spPr>
            <a:xfrm rot="10800000">
              <a:off x="2749503" y="28791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428" name="Google Shape;428;p30"/>
          <p:cNvGrpSpPr/>
          <p:nvPr/>
        </p:nvGrpSpPr>
        <p:grpSpPr>
          <a:xfrm>
            <a:off x="3286203" y="2738619"/>
            <a:ext cx="450600" cy="145800"/>
            <a:chOff x="705975" y="2212050"/>
            <a:chExt cx="450600" cy="145800"/>
          </a:xfrm>
        </p:grpSpPr>
        <p:sp>
          <p:nvSpPr>
            <p:cNvPr id="429" name="Google Shape;429;p3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 name="Google Shape;432;p30"/>
          <p:cNvGrpSpPr/>
          <p:nvPr/>
        </p:nvGrpSpPr>
        <p:grpSpPr>
          <a:xfrm>
            <a:off x="2974950" y="2811510"/>
            <a:ext cx="904200" cy="834742"/>
            <a:chOff x="2974950" y="2811510"/>
            <a:chExt cx="904200" cy="834742"/>
          </a:xfrm>
        </p:grpSpPr>
        <p:sp>
          <p:nvSpPr>
            <p:cNvPr id="433" name="Google Shape;433;p30"/>
            <p:cNvSpPr/>
            <p:nvPr/>
          </p:nvSpPr>
          <p:spPr>
            <a:xfrm>
              <a:off x="3143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434" name="Google Shape;434;p30"/>
            <p:cNvCxnSpPr/>
            <p:nvPr/>
          </p:nvCxnSpPr>
          <p:spPr>
            <a:xfrm rot="10800000">
              <a:off x="3511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435" name="Google Shape;435;p30"/>
            <p:cNvCxnSpPr/>
            <p:nvPr/>
          </p:nvCxnSpPr>
          <p:spPr>
            <a:xfrm rot="10800000">
              <a:off x="3511503"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436" name="Google Shape;436;p30"/>
            <p:cNvCxnSpPr>
              <a:endCxn id="433" idx="1"/>
            </p:cNvCxnSpPr>
            <p:nvPr/>
          </p:nvCxnSpPr>
          <p:spPr>
            <a:xfrm flipH="1" rot="-5400000">
              <a:off x="2835300" y="2951160"/>
              <a:ext cx="448200" cy="168900"/>
            </a:xfrm>
            <a:prstGeom prst="bentConnector2">
              <a:avLst/>
            </a:prstGeom>
            <a:noFill/>
            <a:ln cap="flat" cmpd="sng" w="9525">
              <a:solidFill>
                <a:schemeClr val="dk2"/>
              </a:solidFill>
              <a:prstDash val="solid"/>
              <a:round/>
              <a:headEnd len="med" w="med" type="none"/>
              <a:tailEnd len="med" w="med" type="triangle"/>
            </a:ln>
          </p:spPr>
        </p:cxnSp>
      </p:grpSp>
      <p:grpSp>
        <p:nvGrpSpPr>
          <p:cNvPr id="437" name="Google Shape;437;p30"/>
          <p:cNvGrpSpPr/>
          <p:nvPr/>
        </p:nvGrpSpPr>
        <p:grpSpPr>
          <a:xfrm>
            <a:off x="3736950" y="2811510"/>
            <a:ext cx="935933" cy="623215"/>
            <a:chOff x="3736950" y="2811510"/>
            <a:chExt cx="935933" cy="623215"/>
          </a:xfrm>
        </p:grpSpPr>
        <p:cxnSp>
          <p:nvCxnSpPr>
            <p:cNvPr id="438" name="Google Shape;438;p30"/>
            <p:cNvCxnSpPr/>
            <p:nvPr/>
          </p:nvCxnSpPr>
          <p:spPr>
            <a:xfrm flipH="1" rot="-5400000">
              <a:off x="3597300" y="2951160"/>
              <a:ext cx="448200" cy="168900"/>
            </a:xfrm>
            <a:prstGeom prst="bentConnector2">
              <a:avLst/>
            </a:prstGeom>
            <a:noFill/>
            <a:ln cap="flat" cmpd="sng" w="9525">
              <a:solidFill>
                <a:schemeClr val="dk2"/>
              </a:solidFill>
              <a:prstDash val="solid"/>
              <a:round/>
              <a:headEnd len="med" w="med" type="none"/>
              <a:tailEnd len="med" w="med" type="triangle"/>
            </a:ln>
          </p:spPr>
        </p:cxnSp>
        <p:sp>
          <p:nvSpPr>
            <p:cNvPr id="439" name="Google Shape;439;p30"/>
            <p:cNvSpPr txBox="1"/>
            <p:nvPr/>
          </p:nvSpPr>
          <p:spPr>
            <a:xfrm>
              <a:off x="3982583" y="309602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i="1" sz="1000">
                <a:latin typeface="Helvetica Neue"/>
                <a:ea typeface="Helvetica Neue"/>
                <a:cs typeface="Helvetica Neue"/>
                <a:sym typeface="Helvetica Neue"/>
              </a:endParaRPr>
            </a:p>
          </p:txBody>
        </p:sp>
      </p:grpSp>
      <p:grpSp>
        <p:nvGrpSpPr>
          <p:cNvPr id="440" name="Google Shape;440;p30"/>
          <p:cNvGrpSpPr/>
          <p:nvPr/>
        </p:nvGrpSpPr>
        <p:grpSpPr>
          <a:xfrm>
            <a:off x="7210319" y="2738619"/>
            <a:ext cx="1355315" cy="907632"/>
            <a:chOff x="7210319" y="2738619"/>
            <a:chExt cx="1355315" cy="907632"/>
          </a:xfrm>
        </p:grpSpPr>
        <p:grpSp>
          <p:nvGrpSpPr>
            <p:cNvPr id="441" name="Google Shape;441;p30"/>
            <p:cNvGrpSpPr/>
            <p:nvPr/>
          </p:nvGrpSpPr>
          <p:grpSpPr>
            <a:xfrm>
              <a:off x="7972688" y="2738619"/>
              <a:ext cx="450600" cy="145800"/>
              <a:chOff x="705975" y="2212050"/>
              <a:chExt cx="450600" cy="145800"/>
            </a:xfrm>
          </p:grpSpPr>
          <p:sp>
            <p:nvSpPr>
              <p:cNvPr id="442" name="Google Shape;442;p3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30"/>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446" name="Google Shape;446;p30"/>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447" name="Google Shape;447;p30"/>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448" name="Google Shape;448;p30"/>
            <p:cNvCxnSpPr>
              <a:endCxn id="445" idx="1"/>
            </p:cNvCxnSpPr>
            <p:nvPr/>
          </p:nvCxnSpPr>
          <p:spPr>
            <a:xfrm flipH="1" rot="-5400000">
              <a:off x="7521784" y="2951160"/>
              <a:ext cx="448200" cy="168900"/>
            </a:xfrm>
            <a:prstGeom prst="bentConnector2">
              <a:avLst/>
            </a:prstGeom>
            <a:noFill/>
            <a:ln cap="flat" cmpd="sng" w="9525">
              <a:solidFill>
                <a:schemeClr val="dk2"/>
              </a:solidFill>
              <a:prstDash val="solid"/>
              <a:round/>
              <a:headEnd len="med" w="med" type="none"/>
              <a:tailEnd len="med" w="med" type="triangle"/>
            </a:ln>
          </p:spPr>
        </p:cxnSp>
        <p:grpSp>
          <p:nvGrpSpPr>
            <p:cNvPr id="449" name="Google Shape;449;p30"/>
            <p:cNvGrpSpPr/>
            <p:nvPr/>
          </p:nvGrpSpPr>
          <p:grpSpPr>
            <a:xfrm>
              <a:off x="7210319" y="2738619"/>
              <a:ext cx="450600" cy="145800"/>
              <a:chOff x="705975" y="2212050"/>
              <a:chExt cx="450600" cy="145800"/>
            </a:xfrm>
          </p:grpSpPr>
          <p:sp>
            <p:nvSpPr>
              <p:cNvPr id="450" name="Google Shape;450;p3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 name="Google Shape;453;p30"/>
          <p:cNvGrpSpPr/>
          <p:nvPr/>
        </p:nvGrpSpPr>
        <p:grpSpPr>
          <a:xfrm>
            <a:off x="1272300" y="1490843"/>
            <a:ext cx="6925688" cy="1247776"/>
            <a:chOff x="1272300" y="1490843"/>
            <a:chExt cx="6925688" cy="1247776"/>
          </a:xfrm>
        </p:grpSpPr>
        <p:sp>
          <p:nvSpPr>
            <p:cNvPr id="454" name="Google Shape;454;p30"/>
            <p:cNvSpPr/>
            <p:nvPr/>
          </p:nvSpPr>
          <p:spPr>
            <a:xfrm>
              <a:off x="2402625" y="2006275"/>
              <a:ext cx="38502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Helvetica Neue"/>
                  <a:ea typeface="Helvetica Neue"/>
                  <a:cs typeface="Helvetica Neue"/>
                  <a:sym typeface="Helvetica Neue"/>
                </a:rPr>
                <a:t>Fully Connected Layer F(h</a:t>
              </a:r>
              <a:r>
                <a:rPr baseline="-25000" lang="en">
                  <a:solidFill>
                    <a:schemeClr val="dk1"/>
                  </a:solidFill>
                  <a:latin typeface="Helvetica Neue"/>
                  <a:ea typeface="Helvetica Neue"/>
                  <a:cs typeface="Helvetica Neue"/>
                  <a:sym typeface="Helvetica Neue"/>
                </a:rPr>
                <a:t>n</a:t>
              </a:r>
              <a:r>
                <a:rPr lang="en">
                  <a:solidFill>
                    <a:schemeClr val="dk1"/>
                  </a:solidFill>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nvGrpSpPr>
            <p:cNvPr id="455" name="Google Shape;455;p30"/>
            <p:cNvGrpSpPr/>
            <p:nvPr/>
          </p:nvGrpSpPr>
          <p:grpSpPr>
            <a:xfrm>
              <a:off x="1272300" y="1490843"/>
              <a:ext cx="1700648" cy="646500"/>
              <a:chOff x="1272300" y="1338443"/>
              <a:chExt cx="1700648" cy="646500"/>
            </a:xfrm>
          </p:grpSpPr>
          <p:grpSp>
            <p:nvGrpSpPr>
              <p:cNvPr id="456" name="Google Shape;456;p30"/>
              <p:cNvGrpSpPr/>
              <p:nvPr/>
            </p:nvGrpSpPr>
            <p:grpSpPr>
              <a:xfrm>
                <a:off x="2522348" y="1576526"/>
                <a:ext cx="450600" cy="145800"/>
                <a:chOff x="705975" y="2364450"/>
                <a:chExt cx="450600" cy="145800"/>
              </a:xfrm>
            </p:grpSpPr>
            <p:sp>
              <p:nvSpPr>
                <p:cNvPr id="457" name="Google Shape;457;p30"/>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0"/>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0"/>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 name="Google Shape;460;p30"/>
              <p:cNvSpPr txBox="1"/>
              <p:nvPr/>
            </p:nvSpPr>
            <p:spPr>
              <a:xfrm>
                <a:off x="1272300" y="1338443"/>
                <a:ext cx="11301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“Logits” for each of the |C| class labels</a:t>
                </a:r>
                <a:endParaRPr sz="1000">
                  <a:latin typeface="Helvetica Neue"/>
                  <a:ea typeface="Helvetica Neue"/>
                  <a:cs typeface="Helvetica Neue"/>
                  <a:sym typeface="Helvetica Neue"/>
                </a:endParaRPr>
              </a:p>
            </p:txBody>
          </p:sp>
        </p:grpSp>
        <p:cxnSp>
          <p:nvCxnSpPr>
            <p:cNvPr id="461" name="Google Shape;461;p30"/>
            <p:cNvCxnSpPr>
              <a:stCxn id="443" idx="0"/>
              <a:endCxn id="454" idx="2"/>
            </p:cNvCxnSpPr>
            <p:nvPr/>
          </p:nvCxnSpPr>
          <p:spPr>
            <a:xfrm flipH="1" rot="5400000">
              <a:off x="6057938" y="598569"/>
              <a:ext cx="409800" cy="3870300"/>
            </a:xfrm>
            <a:prstGeom prst="bentConnector3">
              <a:avLst>
                <a:gd fmla="val 50005" name="adj1"/>
              </a:avLst>
            </a:prstGeom>
            <a:noFill/>
            <a:ln cap="flat" cmpd="sng" w="9525">
              <a:solidFill>
                <a:schemeClr val="dk2"/>
              </a:solidFill>
              <a:prstDash val="solid"/>
              <a:round/>
              <a:headEnd len="med" w="med" type="none"/>
              <a:tailEnd len="med" w="med" type="triangle"/>
            </a:ln>
          </p:spPr>
        </p:cxnSp>
      </p:grpSp>
      <p:grpSp>
        <p:nvGrpSpPr>
          <p:cNvPr id="462" name="Google Shape;462;p30"/>
          <p:cNvGrpSpPr/>
          <p:nvPr/>
        </p:nvGrpSpPr>
        <p:grpSpPr>
          <a:xfrm>
            <a:off x="1709498" y="3189789"/>
            <a:ext cx="672300" cy="145800"/>
            <a:chOff x="1709498" y="3189789"/>
            <a:chExt cx="672300" cy="145800"/>
          </a:xfrm>
        </p:grpSpPr>
        <p:grpSp>
          <p:nvGrpSpPr>
            <p:cNvPr id="463" name="Google Shape;463;p30"/>
            <p:cNvGrpSpPr/>
            <p:nvPr/>
          </p:nvGrpSpPr>
          <p:grpSpPr>
            <a:xfrm>
              <a:off x="1709498" y="3189789"/>
              <a:ext cx="450600" cy="145800"/>
              <a:chOff x="705975" y="2364450"/>
              <a:chExt cx="450600" cy="145800"/>
            </a:xfrm>
          </p:grpSpPr>
          <p:sp>
            <p:nvSpPr>
              <p:cNvPr id="464" name="Google Shape;464;p30"/>
              <p:cNvSpPr/>
              <p:nvPr/>
            </p:nvSpPr>
            <p:spPr>
              <a:xfrm>
                <a:off x="7059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0"/>
              <p:cNvSpPr/>
              <p:nvPr/>
            </p:nvSpPr>
            <p:spPr>
              <a:xfrm>
                <a:off x="8583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0"/>
              <p:cNvSpPr/>
              <p:nvPr/>
            </p:nvSpPr>
            <p:spPr>
              <a:xfrm>
                <a:off x="10107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67" name="Google Shape;467;p30"/>
            <p:cNvCxnSpPr>
              <a:stCxn id="466" idx="3"/>
              <a:endCxn id="425" idx="1"/>
            </p:cNvCxnSpPr>
            <p:nvPr/>
          </p:nvCxnSpPr>
          <p:spPr>
            <a:xfrm flipH="1" rot="10800000">
              <a:off x="2160098" y="3259689"/>
              <a:ext cx="221700" cy="3000"/>
            </a:xfrm>
            <a:prstGeom prst="straightConnector1">
              <a:avLst/>
            </a:prstGeom>
            <a:noFill/>
            <a:ln cap="flat" cmpd="sng" w="9525">
              <a:solidFill>
                <a:schemeClr val="dk2"/>
              </a:solidFill>
              <a:prstDash val="solid"/>
              <a:round/>
              <a:headEnd len="med" w="med" type="none"/>
              <a:tailEnd len="med" w="med" type="triangle"/>
            </a:ln>
          </p:spPr>
        </p:cxnSp>
      </p:grpSp>
      <p:pic>
        <p:nvPicPr>
          <p:cNvPr id="468" name="Google Shape;468;p30"/>
          <p:cNvPicPr preferRelativeResize="0"/>
          <p:nvPr/>
        </p:nvPicPr>
        <p:blipFill>
          <a:blip r:embed="rId3">
            <a:alphaModFix/>
          </a:blip>
          <a:stretch>
            <a:fillRect/>
          </a:stretch>
        </p:blipFill>
        <p:spPr>
          <a:xfrm>
            <a:off x="3803100" y="1322953"/>
            <a:ext cx="4902950" cy="623225"/>
          </a:xfrm>
          <a:prstGeom prst="rect">
            <a:avLst/>
          </a:prstGeom>
          <a:noFill/>
          <a:ln cap="flat" cmpd="sng" w="19050">
            <a:solidFill>
              <a:srgbClr val="0000FF"/>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4"/>
                                        </p:tgtEl>
                                        <p:attrNameLst>
                                          <p:attrName>style.visibility</p:attrName>
                                        </p:attrNameLst>
                                      </p:cBhvr>
                                      <p:to>
                                        <p:strVal val="visible"/>
                                      </p:to>
                                    </p:set>
                                    <p:animEffect filter="fade" transition="in">
                                      <p:cBhvr>
                                        <p:cTn dur="1000"/>
                                        <p:tgtEl>
                                          <p:spTgt spid="4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0"/>
                                        </p:tgtEl>
                                        <p:attrNameLst>
                                          <p:attrName>style.visibility</p:attrName>
                                        </p:attrNameLst>
                                      </p:cBhvr>
                                      <p:to>
                                        <p:strVal val="visible"/>
                                      </p:to>
                                    </p:set>
                                    <p:animEffect filter="fade" transition="in">
                                      <p:cBhvr>
                                        <p:cTn dur="1000"/>
                                        <p:tgtEl>
                                          <p:spTgt spid="420"/>
                                        </p:tgtEl>
                                      </p:cBhvr>
                                    </p:animEffect>
                                  </p:childTnLst>
                                </p:cTn>
                              </p:par>
                              <p:par>
                                <p:cTn fill="hold" nodeType="withEffect" presetClass="entr" presetID="10" presetSubtype="0">
                                  <p:stCondLst>
                                    <p:cond delay="0"/>
                                  </p:stCondLst>
                                  <p:childTnLst>
                                    <p:set>
                                      <p:cBhvr>
                                        <p:cTn dur="1" fill="hold">
                                          <p:stCondLst>
                                            <p:cond delay="0"/>
                                          </p:stCondLst>
                                        </p:cTn>
                                        <p:tgtEl>
                                          <p:spTgt spid="419"/>
                                        </p:tgtEl>
                                        <p:attrNameLst>
                                          <p:attrName>style.visibility</p:attrName>
                                        </p:attrNameLst>
                                      </p:cBhvr>
                                      <p:to>
                                        <p:strVal val="visible"/>
                                      </p:to>
                                    </p:set>
                                    <p:animEffect filter="fade" transition="in">
                                      <p:cBhvr>
                                        <p:cTn dur="1000"/>
                                        <p:tgtEl>
                                          <p:spTgt spid="419"/>
                                        </p:tgtEl>
                                      </p:cBhvr>
                                    </p:animEffect>
                                  </p:childTnLst>
                                </p:cTn>
                              </p:par>
                              <p:par>
                                <p:cTn fill="hold" nodeType="withEffect" presetClass="entr" presetID="10" presetSubtype="0">
                                  <p:stCondLst>
                                    <p:cond delay="0"/>
                                  </p:stCondLst>
                                  <p:childTnLst>
                                    <p:set>
                                      <p:cBhvr>
                                        <p:cTn dur="1" fill="hold">
                                          <p:stCondLst>
                                            <p:cond delay="0"/>
                                          </p:stCondLst>
                                        </p:cTn>
                                        <p:tgtEl>
                                          <p:spTgt spid="462"/>
                                        </p:tgtEl>
                                        <p:attrNameLst>
                                          <p:attrName>style.visibility</p:attrName>
                                        </p:attrNameLst>
                                      </p:cBhvr>
                                      <p:to>
                                        <p:strVal val="visible"/>
                                      </p:to>
                                    </p:set>
                                    <p:animEffect filter="fade" transition="in">
                                      <p:cBhvr>
                                        <p:cTn dur="1000"/>
                                        <p:tgtEl>
                                          <p:spTgt spid="4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1000"/>
                                        <p:tgtEl>
                                          <p:spTgt spid="432"/>
                                        </p:tgtEl>
                                      </p:cBhvr>
                                    </p:animEffect>
                                  </p:childTnLst>
                                </p:cTn>
                              </p:par>
                              <p:par>
                                <p:cTn fill="hold" nodeType="withEffect" presetClass="exit" presetID="10" presetSubtype="0">
                                  <p:stCondLst>
                                    <p:cond delay="0"/>
                                  </p:stCondLst>
                                  <p:childTnLst>
                                    <p:animEffect filter="fade" transition="out">
                                      <p:cBhvr>
                                        <p:cTn dur="1000"/>
                                        <p:tgtEl>
                                          <p:spTgt spid="424"/>
                                        </p:tgtEl>
                                      </p:cBhvr>
                                    </p:animEffect>
                                    <p:set>
                                      <p:cBhvr>
                                        <p:cTn dur="1" fill="hold">
                                          <p:stCondLst>
                                            <p:cond delay="1000"/>
                                          </p:stCondLst>
                                        </p:cTn>
                                        <p:tgtEl>
                                          <p:spTgt spid="42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8"/>
                                        </p:tgtEl>
                                        <p:attrNameLst>
                                          <p:attrName>style.visibility</p:attrName>
                                        </p:attrNameLst>
                                      </p:cBhvr>
                                      <p:to>
                                        <p:strVal val="visible"/>
                                      </p:to>
                                    </p:set>
                                    <p:animEffect filter="fade" transition="in">
                                      <p:cBhvr>
                                        <p:cTn dur="1000"/>
                                        <p:tgtEl>
                                          <p:spTgt spid="4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1000"/>
                                        <p:tgtEl>
                                          <p:spTgt spid="437"/>
                                        </p:tgtEl>
                                      </p:cBhvr>
                                    </p:animEffect>
                                  </p:childTnLst>
                                </p:cTn>
                              </p:par>
                              <p:par>
                                <p:cTn fill="hold" nodeType="withEffect" presetClass="exit" presetID="10" presetSubtype="0">
                                  <p:stCondLst>
                                    <p:cond delay="0"/>
                                  </p:stCondLst>
                                  <p:childTnLst>
                                    <p:animEffect filter="fade" transition="out">
                                      <p:cBhvr>
                                        <p:cTn dur="1000"/>
                                        <p:tgtEl>
                                          <p:spTgt spid="432"/>
                                        </p:tgtEl>
                                      </p:cBhvr>
                                    </p:animEffect>
                                    <p:set>
                                      <p:cBhvr>
                                        <p:cTn dur="1" fill="hold">
                                          <p:stCondLst>
                                            <p:cond delay="1000"/>
                                          </p:stCondLst>
                                        </p:cTn>
                                        <p:tgtEl>
                                          <p:spTgt spid="43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0"/>
                                        </p:tgtEl>
                                        <p:attrNameLst>
                                          <p:attrName>style.visibility</p:attrName>
                                        </p:attrNameLst>
                                      </p:cBhvr>
                                      <p:to>
                                        <p:strVal val="visible"/>
                                      </p:to>
                                    </p:set>
                                    <p:animEffect filter="fade" transition="in">
                                      <p:cBhvr>
                                        <p:cTn dur="1000"/>
                                        <p:tgtEl>
                                          <p:spTgt spid="4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3"/>
                                        </p:tgtEl>
                                        <p:attrNameLst>
                                          <p:attrName>style.visibility</p:attrName>
                                        </p:attrNameLst>
                                      </p:cBhvr>
                                      <p:to>
                                        <p:strVal val="visible"/>
                                      </p:to>
                                    </p:set>
                                    <p:animEffect filter="fade" transition="in">
                                      <p:cBhvr>
                                        <p:cTn dur="1000"/>
                                        <p:tgtEl>
                                          <p:spTgt spid="4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8"/>
                                        </p:tgtEl>
                                        <p:attrNameLst>
                                          <p:attrName>style.visibility</p:attrName>
                                        </p:attrNameLst>
                                      </p:cBhvr>
                                      <p:to>
                                        <p:strVal val="visible"/>
                                      </p:to>
                                    </p:set>
                                    <p:animEffect filter="fade" transition="in">
                                      <p:cBhvr>
                                        <p:cTn dur="1000"/>
                                        <p:tgtEl>
                                          <p:spTgt spid="4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Backpropagation for RNN</a:t>
            </a:r>
            <a:endParaRPr/>
          </a:p>
        </p:txBody>
      </p:sp>
      <p:sp>
        <p:nvSpPr>
          <p:cNvPr id="474" name="Google Shape;474;p31"/>
          <p:cNvSpPr txBox="1"/>
          <p:nvPr/>
        </p:nvSpPr>
        <p:spPr>
          <a:xfrm>
            <a:off x="3094975" y="3908100"/>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sp>
        <p:nvSpPr>
          <p:cNvPr id="475" name="Google Shape;475;p31"/>
          <p:cNvSpPr txBox="1"/>
          <p:nvPr/>
        </p:nvSpPr>
        <p:spPr>
          <a:xfrm>
            <a:off x="3094975" y="1779250"/>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sp>
        <p:nvSpPr>
          <p:cNvPr id="476" name="Google Shape;476;p31"/>
          <p:cNvSpPr txBox="1"/>
          <p:nvPr/>
        </p:nvSpPr>
        <p:spPr>
          <a:xfrm>
            <a:off x="3094975" y="2843675"/>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1</a:t>
            </a:r>
            <a:endParaRPr baseline="-25000" sz="2800">
              <a:latin typeface="Helvetica Neue"/>
              <a:ea typeface="Helvetica Neue"/>
              <a:cs typeface="Helvetica Neue"/>
              <a:sym typeface="Helvetica Neue"/>
            </a:endParaRPr>
          </a:p>
        </p:txBody>
      </p:sp>
      <p:cxnSp>
        <p:nvCxnSpPr>
          <p:cNvPr id="477" name="Google Shape;477;p31"/>
          <p:cNvCxnSpPr>
            <a:stCxn id="474" idx="0"/>
            <a:endCxn id="476" idx="2"/>
          </p:cNvCxnSpPr>
          <p:nvPr/>
        </p:nvCxnSpPr>
        <p:spPr>
          <a:xfrm rot="10800000">
            <a:off x="3264025" y="3526800"/>
            <a:ext cx="0" cy="381300"/>
          </a:xfrm>
          <a:prstGeom prst="straightConnector1">
            <a:avLst/>
          </a:prstGeom>
          <a:noFill/>
          <a:ln cap="flat" cmpd="sng" w="9525">
            <a:solidFill>
              <a:schemeClr val="dk1"/>
            </a:solidFill>
            <a:prstDash val="solid"/>
            <a:round/>
            <a:headEnd len="med" w="med" type="none"/>
            <a:tailEnd len="med" w="med" type="triangle"/>
          </a:ln>
        </p:spPr>
      </p:cxnSp>
      <p:cxnSp>
        <p:nvCxnSpPr>
          <p:cNvPr id="478" name="Google Shape;478;p31"/>
          <p:cNvCxnSpPr>
            <a:stCxn id="476" idx="0"/>
            <a:endCxn id="475" idx="2"/>
          </p:cNvCxnSpPr>
          <p:nvPr/>
        </p:nvCxnSpPr>
        <p:spPr>
          <a:xfrm rot="10800000">
            <a:off x="3264025" y="2460875"/>
            <a:ext cx="0" cy="382800"/>
          </a:xfrm>
          <a:prstGeom prst="straightConnector1">
            <a:avLst/>
          </a:prstGeom>
          <a:noFill/>
          <a:ln cap="flat" cmpd="sng" w="9525">
            <a:solidFill>
              <a:schemeClr val="dk1"/>
            </a:solidFill>
            <a:prstDash val="solid"/>
            <a:round/>
            <a:headEnd len="med" w="med" type="none"/>
            <a:tailEnd len="med" w="med" type="triangle"/>
          </a:ln>
        </p:spPr>
      </p:cxnSp>
      <p:sp>
        <p:nvSpPr>
          <p:cNvPr id="479" name="Google Shape;479;p31"/>
          <p:cNvSpPr txBox="1"/>
          <p:nvPr/>
        </p:nvSpPr>
        <p:spPr>
          <a:xfrm>
            <a:off x="5152375" y="1779250"/>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sp>
        <p:nvSpPr>
          <p:cNvPr id="480" name="Google Shape;480;p31"/>
          <p:cNvSpPr txBox="1"/>
          <p:nvPr/>
        </p:nvSpPr>
        <p:spPr>
          <a:xfrm>
            <a:off x="7209775" y="1780000"/>
            <a:ext cx="338100" cy="681600"/>
          </a:xfrm>
          <a:prstGeom prst="rect">
            <a:avLst/>
          </a:prstGeom>
          <a:solidFill>
            <a:srgbClr val="51A8F9"/>
          </a:solidFill>
          <a:ln cap="flat" cmpd="sng" w="12700">
            <a:solidFill>
              <a:srgbClr val="000000"/>
            </a:solidFill>
            <a:prstDash val="solid"/>
            <a:round/>
            <a:headEnd len="sm" w="sm" type="none"/>
            <a:tailEnd len="sm" w="sm" type="none"/>
          </a:ln>
        </p:spPr>
        <p:txBody>
          <a:bodyPr anchorCtr="0" anchor="t" bIns="0" lIns="0" spcFirstLastPara="1" rIns="0" wrap="square" tIns="248275">
            <a:no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y</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cxnSp>
        <p:nvCxnSpPr>
          <p:cNvPr id="481" name="Google Shape;481;p31"/>
          <p:cNvCxnSpPr>
            <a:stCxn id="476" idx="3"/>
            <a:endCxn id="482" idx="1"/>
          </p:cNvCxnSpPr>
          <p:nvPr/>
        </p:nvCxnSpPr>
        <p:spPr>
          <a:xfrm>
            <a:off x="3433075" y="3185225"/>
            <a:ext cx="1719300" cy="0"/>
          </a:xfrm>
          <a:prstGeom prst="straightConnector1">
            <a:avLst/>
          </a:prstGeom>
          <a:noFill/>
          <a:ln cap="flat" cmpd="sng" w="9525">
            <a:solidFill>
              <a:schemeClr val="dk1"/>
            </a:solidFill>
            <a:prstDash val="solid"/>
            <a:round/>
            <a:headEnd len="med" w="med" type="none"/>
            <a:tailEnd len="med" w="med" type="triangle"/>
          </a:ln>
        </p:spPr>
      </p:cxnSp>
      <p:cxnSp>
        <p:nvCxnSpPr>
          <p:cNvPr id="483" name="Google Shape;483;p31"/>
          <p:cNvCxnSpPr>
            <a:stCxn id="482" idx="3"/>
            <a:endCxn id="484" idx="1"/>
          </p:cNvCxnSpPr>
          <p:nvPr/>
        </p:nvCxnSpPr>
        <p:spPr>
          <a:xfrm>
            <a:off x="5490475" y="3185225"/>
            <a:ext cx="1719300" cy="900"/>
          </a:xfrm>
          <a:prstGeom prst="straightConnector1">
            <a:avLst/>
          </a:prstGeom>
          <a:noFill/>
          <a:ln cap="flat" cmpd="sng" w="9525">
            <a:solidFill>
              <a:schemeClr val="dk1"/>
            </a:solidFill>
            <a:prstDash val="solid"/>
            <a:round/>
            <a:headEnd len="med" w="med" type="none"/>
            <a:tailEnd len="med" w="med" type="triangle"/>
          </a:ln>
        </p:spPr>
      </p:cxnSp>
      <p:sp>
        <p:nvSpPr>
          <p:cNvPr id="482" name="Google Shape;482;p31"/>
          <p:cNvSpPr txBox="1"/>
          <p:nvPr/>
        </p:nvSpPr>
        <p:spPr>
          <a:xfrm>
            <a:off x="5152375" y="2843675"/>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sp>
        <p:nvSpPr>
          <p:cNvPr id="484" name="Google Shape;484;p31"/>
          <p:cNvSpPr txBox="1"/>
          <p:nvPr/>
        </p:nvSpPr>
        <p:spPr>
          <a:xfrm>
            <a:off x="7209775" y="2844425"/>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cxnSp>
        <p:nvCxnSpPr>
          <p:cNvPr id="485" name="Google Shape;485;p31"/>
          <p:cNvCxnSpPr>
            <a:stCxn id="482" idx="0"/>
            <a:endCxn id="479" idx="2"/>
          </p:cNvCxnSpPr>
          <p:nvPr/>
        </p:nvCxnSpPr>
        <p:spPr>
          <a:xfrm rot="10800000">
            <a:off x="5321425" y="2460875"/>
            <a:ext cx="0" cy="382800"/>
          </a:xfrm>
          <a:prstGeom prst="straightConnector1">
            <a:avLst/>
          </a:prstGeom>
          <a:noFill/>
          <a:ln cap="flat" cmpd="sng" w="9525">
            <a:solidFill>
              <a:schemeClr val="dk1"/>
            </a:solidFill>
            <a:prstDash val="solid"/>
            <a:round/>
            <a:headEnd len="med" w="med" type="none"/>
            <a:tailEnd len="med" w="med" type="triangle"/>
          </a:ln>
        </p:spPr>
      </p:cxnSp>
      <p:cxnSp>
        <p:nvCxnSpPr>
          <p:cNvPr id="486" name="Google Shape;486;p31"/>
          <p:cNvCxnSpPr>
            <a:stCxn id="484" idx="0"/>
            <a:endCxn id="480" idx="2"/>
          </p:cNvCxnSpPr>
          <p:nvPr/>
        </p:nvCxnSpPr>
        <p:spPr>
          <a:xfrm rot="10800000">
            <a:off x="7378825" y="2461625"/>
            <a:ext cx="0" cy="382800"/>
          </a:xfrm>
          <a:prstGeom prst="straightConnector1">
            <a:avLst/>
          </a:prstGeom>
          <a:noFill/>
          <a:ln cap="flat" cmpd="sng" w="9525">
            <a:solidFill>
              <a:schemeClr val="dk1"/>
            </a:solidFill>
            <a:prstDash val="solid"/>
            <a:round/>
            <a:headEnd len="med" w="med" type="none"/>
            <a:tailEnd len="med" w="med" type="triangle"/>
          </a:ln>
        </p:spPr>
      </p:cxnSp>
      <p:sp>
        <p:nvSpPr>
          <p:cNvPr id="487" name="Google Shape;487;p31"/>
          <p:cNvSpPr txBox="1"/>
          <p:nvPr/>
        </p:nvSpPr>
        <p:spPr>
          <a:xfrm>
            <a:off x="5152375" y="3908100"/>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2</a:t>
            </a:r>
            <a:endParaRPr baseline="-25000" sz="2800">
              <a:latin typeface="Helvetica Neue"/>
              <a:ea typeface="Helvetica Neue"/>
              <a:cs typeface="Helvetica Neue"/>
              <a:sym typeface="Helvetica Neue"/>
            </a:endParaRPr>
          </a:p>
        </p:txBody>
      </p:sp>
      <p:cxnSp>
        <p:nvCxnSpPr>
          <p:cNvPr id="488" name="Google Shape;488;p31"/>
          <p:cNvCxnSpPr>
            <a:stCxn id="487" idx="0"/>
            <a:endCxn id="482" idx="2"/>
          </p:cNvCxnSpPr>
          <p:nvPr/>
        </p:nvCxnSpPr>
        <p:spPr>
          <a:xfrm rot="10800000">
            <a:off x="5321425" y="3526800"/>
            <a:ext cx="0" cy="381300"/>
          </a:xfrm>
          <a:prstGeom prst="straightConnector1">
            <a:avLst/>
          </a:prstGeom>
          <a:noFill/>
          <a:ln cap="flat" cmpd="sng" w="9525">
            <a:solidFill>
              <a:schemeClr val="dk1"/>
            </a:solidFill>
            <a:prstDash val="solid"/>
            <a:round/>
            <a:headEnd len="med" w="med" type="none"/>
            <a:tailEnd len="med" w="med" type="triangle"/>
          </a:ln>
        </p:spPr>
      </p:cxnSp>
      <p:sp>
        <p:nvSpPr>
          <p:cNvPr id="489" name="Google Shape;489;p31"/>
          <p:cNvSpPr txBox="1"/>
          <p:nvPr/>
        </p:nvSpPr>
        <p:spPr>
          <a:xfrm>
            <a:off x="7209775" y="3908850"/>
            <a:ext cx="338100" cy="681600"/>
          </a:xfrm>
          <a:prstGeom prst="rect">
            <a:avLst/>
          </a:prstGeom>
          <a:solidFill>
            <a:srgbClr val="EC5C57"/>
          </a:solidFill>
          <a:ln cap="flat" cmpd="sng" w="12700">
            <a:solidFill>
              <a:srgbClr val="000000"/>
            </a:solidFill>
            <a:prstDash val="solid"/>
            <a:round/>
            <a:headEnd len="sm" w="sm" type="none"/>
            <a:tailEnd len="sm" w="sm" type="none"/>
          </a:ln>
        </p:spPr>
        <p:txBody>
          <a:bodyPr anchorCtr="0" anchor="t" bIns="0" lIns="0" spcFirstLastPara="1" rIns="0" wrap="square" tIns="248275">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x</a:t>
            </a:r>
            <a:r>
              <a:rPr baseline="-25000" lang="en" sz="2800">
                <a:latin typeface="Helvetica Neue"/>
                <a:ea typeface="Helvetica Neue"/>
                <a:cs typeface="Helvetica Neue"/>
                <a:sym typeface="Helvetica Neue"/>
              </a:rPr>
              <a:t>3</a:t>
            </a:r>
            <a:endParaRPr baseline="-25000" sz="2800">
              <a:latin typeface="Helvetica Neue"/>
              <a:ea typeface="Helvetica Neue"/>
              <a:cs typeface="Helvetica Neue"/>
              <a:sym typeface="Helvetica Neue"/>
            </a:endParaRPr>
          </a:p>
        </p:txBody>
      </p:sp>
      <p:cxnSp>
        <p:nvCxnSpPr>
          <p:cNvPr id="490" name="Google Shape;490;p31"/>
          <p:cNvCxnSpPr>
            <a:stCxn id="489" idx="0"/>
            <a:endCxn id="484" idx="2"/>
          </p:cNvCxnSpPr>
          <p:nvPr/>
        </p:nvCxnSpPr>
        <p:spPr>
          <a:xfrm rot="10800000">
            <a:off x="7378825" y="3527550"/>
            <a:ext cx="0" cy="381300"/>
          </a:xfrm>
          <a:prstGeom prst="straightConnector1">
            <a:avLst/>
          </a:prstGeom>
          <a:noFill/>
          <a:ln cap="flat" cmpd="sng" w="9525">
            <a:solidFill>
              <a:schemeClr val="dk1"/>
            </a:solidFill>
            <a:prstDash val="solid"/>
            <a:round/>
            <a:headEnd len="med" w="med" type="none"/>
            <a:tailEnd len="med" w="med" type="triangle"/>
          </a:ln>
        </p:spPr>
      </p:cxnSp>
      <p:sp>
        <p:nvSpPr>
          <p:cNvPr id="491" name="Google Shape;491;p31"/>
          <p:cNvSpPr txBox="1"/>
          <p:nvPr/>
        </p:nvSpPr>
        <p:spPr>
          <a:xfrm>
            <a:off x="1037575" y="2844425"/>
            <a:ext cx="338100" cy="683100"/>
          </a:xfrm>
          <a:prstGeom prst="rect">
            <a:avLst/>
          </a:prstGeom>
          <a:solidFill>
            <a:srgbClr val="70BF41"/>
          </a:solidFill>
          <a:ln cap="flat" cmpd="sng" w="12700">
            <a:solidFill>
              <a:srgbClr val="000000"/>
            </a:solidFill>
            <a:prstDash val="solid"/>
            <a:round/>
            <a:headEnd len="sm" w="sm" type="none"/>
            <a:tailEnd len="sm" w="sm" type="none"/>
          </a:ln>
        </p:spPr>
        <p:txBody>
          <a:bodyPr anchorCtr="0" anchor="t" bIns="0" lIns="0" spcFirstLastPara="1" rIns="0" wrap="square" tIns="249550">
            <a:spAutoFit/>
          </a:bodyPr>
          <a:lstStyle/>
          <a:p>
            <a:pPr indent="0" lvl="0" marL="0" rtl="0" algn="ctr">
              <a:lnSpc>
                <a:spcPct val="100000"/>
              </a:lnSpc>
              <a:spcBef>
                <a:spcPts val="0"/>
              </a:spcBef>
              <a:spcAft>
                <a:spcPts val="0"/>
              </a:spcAft>
              <a:buNone/>
            </a:pPr>
            <a:r>
              <a:rPr lang="en" sz="2800">
                <a:latin typeface="Helvetica Neue"/>
                <a:ea typeface="Helvetica Neue"/>
                <a:cs typeface="Helvetica Neue"/>
                <a:sym typeface="Helvetica Neue"/>
              </a:rPr>
              <a:t>h</a:t>
            </a:r>
            <a:r>
              <a:rPr baseline="-25000" lang="en" sz="2800">
                <a:latin typeface="Helvetica Neue"/>
                <a:ea typeface="Helvetica Neue"/>
                <a:cs typeface="Helvetica Neue"/>
                <a:sym typeface="Helvetica Neue"/>
              </a:rPr>
              <a:t>0</a:t>
            </a:r>
            <a:endParaRPr baseline="-25000" sz="2800">
              <a:latin typeface="Helvetica Neue"/>
              <a:ea typeface="Helvetica Neue"/>
              <a:cs typeface="Helvetica Neue"/>
              <a:sym typeface="Helvetica Neue"/>
            </a:endParaRPr>
          </a:p>
        </p:txBody>
      </p:sp>
      <p:cxnSp>
        <p:nvCxnSpPr>
          <p:cNvPr id="492" name="Google Shape;492;p31"/>
          <p:cNvCxnSpPr>
            <a:stCxn id="491" idx="3"/>
            <a:endCxn id="476" idx="1"/>
          </p:cNvCxnSpPr>
          <p:nvPr/>
        </p:nvCxnSpPr>
        <p:spPr>
          <a:xfrm flipH="1" rot="10800000">
            <a:off x="1375675" y="3185375"/>
            <a:ext cx="1719300" cy="600"/>
          </a:xfrm>
          <a:prstGeom prst="straightConnector1">
            <a:avLst/>
          </a:prstGeom>
          <a:noFill/>
          <a:ln cap="flat" cmpd="sng" w="9525">
            <a:solidFill>
              <a:schemeClr val="dk1"/>
            </a:solidFill>
            <a:prstDash val="solid"/>
            <a:round/>
            <a:headEnd len="med" w="med" type="none"/>
            <a:tailEnd len="med" w="med" type="triangle"/>
          </a:ln>
        </p:spPr>
      </p:cxnSp>
      <p:sp>
        <p:nvSpPr>
          <p:cNvPr id="493" name="Google Shape;493;p31"/>
          <p:cNvSpPr txBox="1"/>
          <p:nvPr/>
        </p:nvSpPr>
        <p:spPr>
          <a:xfrm>
            <a:off x="1275350" y="3531360"/>
            <a:ext cx="1963500" cy="384900"/>
          </a:xfrm>
          <a:prstGeom prst="rect">
            <a:avLst/>
          </a:prstGeom>
          <a:noFill/>
          <a:ln cap="flat" cmpd="sng" w="9525">
            <a:solidFill>
              <a:srgbClr val="70BF4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dk1"/>
                </a:solidFill>
                <a:latin typeface="Helvetica Neue"/>
                <a:ea typeface="Helvetica Neue"/>
                <a:cs typeface="Helvetica Neue"/>
                <a:sym typeface="Helvetica Neue"/>
              </a:rPr>
              <a:t>h</a:t>
            </a:r>
            <a:r>
              <a:rPr baseline="-25000" lang="en" sz="1300">
                <a:solidFill>
                  <a:schemeClr val="dk1"/>
                </a:solidFill>
                <a:latin typeface="Helvetica Neue"/>
                <a:ea typeface="Helvetica Neue"/>
                <a:cs typeface="Helvetica Neue"/>
                <a:sym typeface="Helvetica Neue"/>
              </a:rPr>
              <a:t>1</a:t>
            </a:r>
            <a:r>
              <a:rPr lang="en" sz="1300">
                <a:solidFill>
                  <a:schemeClr val="dk1"/>
                </a:solidFill>
                <a:latin typeface="Helvetica Neue"/>
                <a:ea typeface="Helvetica Neue"/>
                <a:cs typeface="Helvetica Neue"/>
                <a:sym typeface="Helvetica Neue"/>
              </a:rPr>
              <a:t>=tanh(</a:t>
            </a:r>
            <a:r>
              <a:rPr lang="en" sz="1300">
                <a:solidFill>
                  <a:srgbClr val="0000FF"/>
                </a:solidFill>
                <a:latin typeface="Helvetica Neue"/>
                <a:ea typeface="Helvetica Neue"/>
                <a:cs typeface="Helvetica Neue"/>
                <a:sym typeface="Helvetica Neue"/>
              </a:rPr>
              <a:t>W</a:t>
            </a:r>
            <a:r>
              <a:rPr baseline="-25000" lang="en" sz="1300">
                <a:solidFill>
                  <a:srgbClr val="0000FF"/>
                </a:solidFill>
                <a:latin typeface="Helvetica Neue"/>
                <a:ea typeface="Helvetica Neue"/>
                <a:cs typeface="Helvetica Neue"/>
                <a:sym typeface="Helvetica Neue"/>
              </a:rPr>
              <a:t>h→h</a:t>
            </a:r>
            <a:r>
              <a:rPr b="1" lang="en" sz="1300">
                <a:solidFill>
                  <a:schemeClr val="dk1"/>
                </a:solidFill>
                <a:latin typeface="Helvetica Neue"/>
                <a:ea typeface="Helvetica Neue"/>
                <a:cs typeface="Helvetica Neue"/>
                <a:sym typeface="Helvetica Neue"/>
              </a:rPr>
              <a:t>h</a:t>
            </a:r>
            <a:r>
              <a:rPr baseline="-25000" lang="en" sz="1300">
                <a:solidFill>
                  <a:schemeClr val="dk1"/>
                </a:solidFill>
                <a:latin typeface="Helvetica Neue"/>
                <a:ea typeface="Helvetica Neue"/>
                <a:cs typeface="Helvetica Neue"/>
                <a:sym typeface="Helvetica Neue"/>
              </a:rPr>
              <a:t>0</a:t>
            </a:r>
            <a:r>
              <a:rPr lang="en" sz="1300">
                <a:solidFill>
                  <a:schemeClr val="dk1"/>
                </a:solidFill>
                <a:latin typeface="Helvetica Neue"/>
                <a:ea typeface="Helvetica Neue"/>
                <a:cs typeface="Helvetica Neue"/>
                <a:sym typeface="Helvetica Neue"/>
              </a:rPr>
              <a:t>+</a:t>
            </a:r>
            <a:r>
              <a:rPr lang="en" sz="1300">
                <a:solidFill>
                  <a:srgbClr val="0000FF"/>
                </a:solidFill>
                <a:latin typeface="Helvetica Neue"/>
                <a:ea typeface="Helvetica Neue"/>
                <a:cs typeface="Helvetica Neue"/>
                <a:sym typeface="Helvetica Neue"/>
              </a:rPr>
              <a:t>W</a:t>
            </a:r>
            <a:r>
              <a:rPr baseline="-25000" lang="en" sz="1300">
                <a:solidFill>
                  <a:srgbClr val="0000FF"/>
                </a:solidFill>
                <a:latin typeface="Helvetica Neue"/>
                <a:ea typeface="Helvetica Neue"/>
                <a:cs typeface="Helvetica Neue"/>
                <a:sym typeface="Helvetica Neue"/>
              </a:rPr>
              <a:t>x→h</a:t>
            </a:r>
            <a:r>
              <a:rPr b="1" lang="en" sz="1300">
                <a:solidFill>
                  <a:schemeClr val="dk1"/>
                </a:solidFill>
                <a:latin typeface="Helvetica Neue"/>
                <a:ea typeface="Helvetica Neue"/>
                <a:cs typeface="Helvetica Neue"/>
                <a:sym typeface="Helvetica Neue"/>
              </a:rPr>
              <a:t>x</a:t>
            </a:r>
            <a:r>
              <a:rPr baseline="-25000" lang="en" sz="1300">
                <a:solidFill>
                  <a:schemeClr val="dk1"/>
                </a:solidFill>
                <a:latin typeface="Helvetica Neue"/>
                <a:ea typeface="Helvetica Neue"/>
                <a:cs typeface="Helvetica Neue"/>
                <a:sym typeface="Helvetica Neue"/>
              </a:rPr>
              <a:t>1</a:t>
            </a:r>
            <a:r>
              <a:rPr lang="en" sz="1300">
                <a:solidFill>
                  <a:schemeClr val="dk1"/>
                </a:solidFill>
                <a:latin typeface="Helvetica Neue"/>
                <a:ea typeface="Helvetica Neue"/>
                <a:cs typeface="Helvetica Neue"/>
                <a:sym typeface="Helvetica Neue"/>
              </a:rPr>
              <a:t>)</a:t>
            </a:r>
            <a:endParaRPr sz="500">
              <a:solidFill>
                <a:schemeClr val="dk1"/>
              </a:solidFill>
              <a:latin typeface="Helvetica Neue"/>
              <a:ea typeface="Helvetica Neue"/>
              <a:cs typeface="Helvetica Neue"/>
              <a:sym typeface="Helvetica Neue"/>
            </a:endParaRPr>
          </a:p>
        </p:txBody>
      </p:sp>
      <p:sp>
        <p:nvSpPr>
          <p:cNvPr id="494" name="Google Shape;494;p31"/>
          <p:cNvSpPr txBox="1"/>
          <p:nvPr/>
        </p:nvSpPr>
        <p:spPr>
          <a:xfrm>
            <a:off x="3322353" y="3531350"/>
            <a:ext cx="1963500" cy="384900"/>
          </a:xfrm>
          <a:prstGeom prst="rect">
            <a:avLst/>
          </a:prstGeom>
          <a:noFill/>
          <a:ln cap="flat" cmpd="sng" w="9525">
            <a:solidFill>
              <a:srgbClr val="70BF4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dk1"/>
                </a:solidFill>
                <a:latin typeface="Helvetica Neue"/>
                <a:ea typeface="Helvetica Neue"/>
                <a:cs typeface="Helvetica Neue"/>
                <a:sym typeface="Helvetica Neue"/>
              </a:rPr>
              <a:t>h</a:t>
            </a:r>
            <a:r>
              <a:rPr baseline="-25000" lang="en" sz="1300">
                <a:solidFill>
                  <a:schemeClr val="dk1"/>
                </a:solidFill>
                <a:latin typeface="Helvetica Neue"/>
                <a:ea typeface="Helvetica Neue"/>
                <a:cs typeface="Helvetica Neue"/>
                <a:sym typeface="Helvetica Neue"/>
              </a:rPr>
              <a:t>2</a:t>
            </a:r>
            <a:r>
              <a:rPr lang="en" sz="1300">
                <a:solidFill>
                  <a:schemeClr val="dk1"/>
                </a:solidFill>
                <a:latin typeface="Helvetica Neue"/>
                <a:ea typeface="Helvetica Neue"/>
                <a:cs typeface="Helvetica Neue"/>
                <a:sym typeface="Helvetica Neue"/>
              </a:rPr>
              <a:t>=tanh(</a:t>
            </a:r>
            <a:r>
              <a:rPr lang="en" sz="1300">
                <a:solidFill>
                  <a:srgbClr val="0000FF"/>
                </a:solidFill>
                <a:latin typeface="Helvetica Neue"/>
                <a:ea typeface="Helvetica Neue"/>
                <a:cs typeface="Helvetica Neue"/>
                <a:sym typeface="Helvetica Neue"/>
              </a:rPr>
              <a:t>W</a:t>
            </a:r>
            <a:r>
              <a:rPr baseline="-25000" lang="en" sz="1300">
                <a:solidFill>
                  <a:srgbClr val="0000FF"/>
                </a:solidFill>
                <a:latin typeface="Helvetica Neue"/>
                <a:ea typeface="Helvetica Neue"/>
                <a:cs typeface="Helvetica Neue"/>
                <a:sym typeface="Helvetica Neue"/>
              </a:rPr>
              <a:t>h→h</a:t>
            </a:r>
            <a:r>
              <a:rPr b="1" lang="en" sz="1300">
                <a:solidFill>
                  <a:schemeClr val="dk1"/>
                </a:solidFill>
                <a:latin typeface="Helvetica Neue"/>
                <a:ea typeface="Helvetica Neue"/>
                <a:cs typeface="Helvetica Neue"/>
                <a:sym typeface="Helvetica Neue"/>
              </a:rPr>
              <a:t>h</a:t>
            </a:r>
            <a:r>
              <a:rPr baseline="-25000" lang="en" sz="1300">
                <a:solidFill>
                  <a:schemeClr val="dk1"/>
                </a:solidFill>
                <a:latin typeface="Helvetica Neue"/>
                <a:ea typeface="Helvetica Neue"/>
                <a:cs typeface="Helvetica Neue"/>
                <a:sym typeface="Helvetica Neue"/>
              </a:rPr>
              <a:t>1</a:t>
            </a:r>
            <a:r>
              <a:rPr lang="en" sz="1300">
                <a:solidFill>
                  <a:schemeClr val="dk1"/>
                </a:solidFill>
                <a:latin typeface="Helvetica Neue"/>
                <a:ea typeface="Helvetica Neue"/>
                <a:cs typeface="Helvetica Neue"/>
                <a:sym typeface="Helvetica Neue"/>
              </a:rPr>
              <a:t>+</a:t>
            </a:r>
            <a:r>
              <a:rPr lang="en" sz="1300">
                <a:solidFill>
                  <a:srgbClr val="0000FF"/>
                </a:solidFill>
                <a:latin typeface="Helvetica Neue"/>
                <a:ea typeface="Helvetica Neue"/>
                <a:cs typeface="Helvetica Neue"/>
                <a:sym typeface="Helvetica Neue"/>
              </a:rPr>
              <a:t>W</a:t>
            </a:r>
            <a:r>
              <a:rPr baseline="-25000" lang="en" sz="1300">
                <a:solidFill>
                  <a:srgbClr val="0000FF"/>
                </a:solidFill>
                <a:latin typeface="Helvetica Neue"/>
                <a:ea typeface="Helvetica Neue"/>
                <a:cs typeface="Helvetica Neue"/>
                <a:sym typeface="Helvetica Neue"/>
              </a:rPr>
              <a:t>x→h</a:t>
            </a:r>
            <a:r>
              <a:rPr b="1" lang="en" sz="1300">
                <a:solidFill>
                  <a:schemeClr val="dk1"/>
                </a:solidFill>
                <a:latin typeface="Helvetica Neue"/>
                <a:ea typeface="Helvetica Neue"/>
                <a:cs typeface="Helvetica Neue"/>
                <a:sym typeface="Helvetica Neue"/>
              </a:rPr>
              <a:t>x</a:t>
            </a:r>
            <a:r>
              <a:rPr baseline="-25000" lang="en" sz="1300">
                <a:solidFill>
                  <a:schemeClr val="dk1"/>
                </a:solidFill>
                <a:latin typeface="Helvetica Neue"/>
                <a:ea typeface="Helvetica Neue"/>
                <a:cs typeface="Helvetica Neue"/>
                <a:sym typeface="Helvetica Neue"/>
              </a:rPr>
              <a:t>2</a:t>
            </a:r>
            <a:r>
              <a:rPr lang="en" sz="1300">
                <a:solidFill>
                  <a:schemeClr val="dk1"/>
                </a:solidFill>
                <a:latin typeface="Helvetica Neue"/>
                <a:ea typeface="Helvetica Neue"/>
                <a:cs typeface="Helvetica Neue"/>
                <a:sym typeface="Helvetica Neue"/>
              </a:rPr>
              <a:t>)</a:t>
            </a:r>
            <a:endParaRPr sz="500">
              <a:solidFill>
                <a:schemeClr val="dk1"/>
              </a:solidFill>
              <a:latin typeface="Helvetica Neue"/>
              <a:ea typeface="Helvetica Neue"/>
              <a:cs typeface="Helvetica Neue"/>
              <a:sym typeface="Helvetica Neue"/>
            </a:endParaRPr>
          </a:p>
        </p:txBody>
      </p:sp>
      <p:sp>
        <p:nvSpPr>
          <p:cNvPr id="495" name="Google Shape;495;p31"/>
          <p:cNvSpPr txBox="1"/>
          <p:nvPr/>
        </p:nvSpPr>
        <p:spPr>
          <a:xfrm>
            <a:off x="5379753" y="3531350"/>
            <a:ext cx="1963500" cy="384900"/>
          </a:xfrm>
          <a:prstGeom prst="rect">
            <a:avLst/>
          </a:prstGeom>
          <a:noFill/>
          <a:ln cap="flat" cmpd="sng" w="9525">
            <a:solidFill>
              <a:srgbClr val="70BF4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dk1"/>
                </a:solidFill>
                <a:latin typeface="Helvetica Neue"/>
                <a:ea typeface="Helvetica Neue"/>
                <a:cs typeface="Helvetica Neue"/>
                <a:sym typeface="Helvetica Neue"/>
              </a:rPr>
              <a:t>h</a:t>
            </a:r>
            <a:r>
              <a:rPr baseline="-25000" lang="en" sz="1300">
                <a:solidFill>
                  <a:schemeClr val="dk1"/>
                </a:solidFill>
                <a:latin typeface="Helvetica Neue"/>
                <a:ea typeface="Helvetica Neue"/>
                <a:cs typeface="Helvetica Neue"/>
                <a:sym typeface="Helvetica Neue"/>
              </a:rPr>
              <a:t>3</a:t>
            </a:r>
            <a:r>
              <a:rPr lang="en" sz="1300">
                <a:solidFill>
                  <a:schemeClr val="dk1"/>
                </a:solidFill>
                <a:latin typeface="Helvetica Neue"/>
                <a:ea typeface="Helvetica Neue"/>
                <a:cs typeface="Helvetica Neue"/>
                <a:sym typeface="Helvetica Neue"/>
              </a:rPr>
              <a:t>=tanh(</a:t>
            </a:r>
            <a:r>
              <a:rPr lang="en" sz="1300">
                <a:solidFill>
                  <a:srgbClr val="0000FF"/>
                </a:solidFill>
                <a:latin typeface="Helvetica Neue"/>
                <a:ea typeface="Helvetica Neue"/>
                <a:cs typeface="Helvetica Neue"/>
                <a:sym typeface="Helvetica Neue"/>
              </a:rPr>
              <a:t>W</a:t>
            </a:r>
            <a:r>
              <a:rPr baseline="-25000" lang="en" sz="1300">
                <a:solidFill>
                  <a:srgbClr val="0000FF"/>
                </a:solidFill>
                <a:latin typeface="Helvetica Neue"/>
                <a:ea typeface="Helvetica Neue"/>
                <a:cs typeface="Helvetica Neue"/>
                <a:sym typeface="Helvetica Neue"/>
              </a:rPr>
              <a:t>h→h</a:t>
            </a:r>
            <a:r>
              <a:rPr b="1" lang="en" sz="1300">
                <a:solidFill>
                  <a:schemeClr val="dk1"/>
                </a:solidFill>
                <a:latin typeface="Helvetica Neue"/>
                <a:ea typeface="Helvetica Neue"/>
                <a:cs typeface="Helvetica Neue"/>
                <a:sym typeface="Helvetica Neue"/>
              </a:rPr>
              <a:t>h</a:t>
            </a:r>
            <a:r>
              <a:rPr baseline="-25000" lang="en" sz="1300">
                <a:solidFill>
                  <a:schemeClr val="dk1"/>
                </a:solidFill>
                <a:latin typeface="Helvetica Neue"/>
                <a:ea typeface="Helvetica Neue"/>
                <a:cs typeface="Helvetica Neue"/>
                <a:sym typeface="Helvetica Neue"/>
              </a:rPr>
              <a:t>2</a:t>
            </a:r>
            <a:r>
              <a:rPr lang="en" sz="1300">
                <a:solidFill>
                  <a:schemeClr val="dk1"/>
                </a:solidFill>
                <a:latin typeface="Helvetica Neue"/>
                <a:ea typeface="Helvetica Neue"/>
                <a:cs typeface="Helvetica Neue"/>
                <a:sym typeface="Helvetica Neue"/>
              </a:rPr>
              <a:t>+</a:t>
            </a:r>
            <a:r>
              <a:rPr lang="en" sz="1300">
                <a:solidFill>
                  <a:srgbClr val="0000FF"/>
                </a:solidFill>
                <a:latin typeface="Helvetica Neue"/>
                <a:ea typeface="Helvetica Neue"/>
                <a:cs typeface="Helvetica Neue"/>
                <a:sym typeface="Helvetica Neue"/>
              </a:rPr>
              <a:t>W</a:t>
            </a:r>
            <a:r>
              <a:rPr baseline="-25000" lang="en" sz="1300">
                <a:solidFill>
                  <a:srgbClr val="0000FF"/>
                </a:solidFill>
                <a:latin typeface="Helvetica Neue"/>
                <a:ea typeface="Helvetica Neue"/>
                <a:cs typeface="Helvetica Neue"/>
                <a:sym typeface="Helvetica Neue"/>
              </a:rPr>
              <a:t>x→h</a:t>
            </a:r>
            <a:r>
              <a:rPr b="1" lang="en" sz="1300">
                <a:solidFill>
                  <a:schemeClr val="dk1"/>
                </a:solidFill>
                <a:latin typeface="Helvetica Neue"/>
                <a:ea typeface="Helvetica Neue"/>
                <a:cs typeface="Helvetica Neue"/>
                <a:sym typeface="Helvetica Neue"/>
              </a:rPr>
              <a:t>x</a:t>
            </a:r>
            <a:r>
              <a:rPr baseline="-25000" lang="en" sz="1300">
                <a:solidFill>
                  <a:schemeClr val="dk1"/>
                </a:solidFill>
                <a:latin typeface="Helvetica Neue"/>
                <a:ea typeface="Helvetica Neue"/>
                <a:cs typeface="Helvetica Neue"/>
                <a:sym typeface="Helvetica Neue"/>
              </a:rPr>
              <a:t>3</a:t>
            </a:r>
            <a:r>
              <a:rPr lang="en" sz="1300">
                <a:solidFill>
                  <a:schemeClr val="dk1"/>
                </a:solidFill>
                <a:latin typeface="Helvetica Neue"/>
                <a:ea typeface="Helvetica Neue"/>
                <a:cs typeface="Helvetica Neue"/>
                <a:sym typeface="Helvetica Neue"/>
              </a:rPr>
              <a:t>)</a:t>
            </a:r>
            <a:endParaRPr sz="500">
              <a:solidFill>
                <a:schemeClr val="dk1"/>
              </a:solidFill>
              <a:latin typeface="Helvetica Neue"/>
              <a:ea typeface="Helvetica Neue"/>
              <a:cs typeface="Helvetica Neue"/>
              <a:sym typeface="Helvetica Neue"/>
            </a:endParaRPr>
          </a:p>
        </p:txBody>
      </p:sp>
      <p:sp>
        <p:nvSpPr>
          <p:cNvPr id="496" name="Google Shape;496;p31"/>
          <p:cNvSpPr txBox="1"/>
          <p:nvPr/>
        </p:nvSpPr>
        <p:spPr>
          <a:xfrm>
            <a:off x="2047475" y="2464550"/>
            <a:ext cx="1166400" cy="384900"/>
          </a:xfrm>
          <a:prstGeom prst="rect">
            <a:avLst/>
          </a:prstGeom>
          <a:noFill/>
          <a:ln cap="flat" cmpd="sng" w="9525">
            <a:solidFill>
              <a:srgbClr val="51A8F9"/>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dk1"/>
                </a:solidFill>
                <a:latin typeface="Helvetica Neue"/>
                <a:ea typeface="Helvetica Neue"/>
                <a:cs typeface="Helvetica Neue"/>
                <a:sym typeface="Helvetica Neue"/>
              </a:rPr>
              <a:t>y</a:t>
            </a:r>
            <a:r>
              <a:rPr baseline="-25000" lang="en" sz="1300">
                <a:solidFill>
                  <a:schemeClr val="dk1"/>
                </a:solidFill>
                <a:latin typeface="Helvetica Neue"/>
                <a:ea typeface="Helvetica Neue"/>
                <a:cs typeface="Helvetica Neue"/>
                <a:sym typeface="Helvetica Neue"/>
              </a:rPr>
              <a:t>1</a:t>
            </a:r>
            <a:r>
              <a:rPr lang="en" sz="1300">
                <a:solidFill>
                  <a:schemeClr val="dk1"/>
                </a:solidFill>
                <a:latin typeface="Helvetica Neue"/>
                <a:ea typeface="Helvetica Neue"/>
                <a:cs typeface="Helvetica Neue"/>
                <a:sym typeface="Helvetica Neue"/>
              </a:rPr>
              <a:t>=𝝈(</a:t>
            </a:r>
            <a:r>
              <a:rPr lang="en" sz="1300">
                <a:solidFill>
                  <a:srgbClr val="0000FF"/>
                </a:solidFill>
                <a:latin typeface="Helvetica Neue"/>
                <a:ea typeface="Helvetica Neue"/>
                <a:cs typeface="Helvetica Neue"/>
                <a:sym typeface="Helvetica Neue"/>
              </a:rPr>
              <a:t>W</a:t>
            </a:r>
            <a:r>
              <a:rPr baseline="-25000" lang="en" sz="1300">
                <a:solidFill>
                  <a:srgbClr val="0000FF"/>
                </a:solidFill>
                <a:latin typeface="Helvetica Neue"/>
                <a:ea typeface="Helvetica Neue"/>
                <a:cs typeface="Helvetica Neue"/>
                <a:sym typeface="Helvetica Neue"/>
              </a:rPr>
              <a:t>h→y</a:t>
            </a:r>
            <a:r>
              <a:rPr b="1" lang="en" sz="1300">
                <a:solidFill>
                  <a:schemeClr val="dk1"/>
                </a:solidFill>
                <a:latin typeface="Helvetica Neue"/>
                <a:ea typeface="Helvetica Neue"/>
                <a:cs typeface="Helvetica Neue"/>
                <a:sym typeface="Helvetica Neue"/>
              </a:rPr>
              <a:t>h</a:t>
            </a:r>
            <a:r>
              <a:rPr baseline="-25000" lang="en" sz="1300">
                <a:solidFill>
                  <a:schemeClr val="dk1"/>
                </a:solidFill>
                <a:latin typeface="Helvetica Neue"/>
                <a:ea typeface="Helvetica Neue"/>
                <a:cs typeface="Helvetica Neue"/>
                <a:sym typeface="Helvetica Neue"/>
              </a:rPr>
              <a:t>1</a:t>
            </a:r>
            <a:r>
              <a:rPr lang="en" sz="1300">
                <a:solidFill>
                  <a:schemeClr val="dk1"/>
                </a:solidFill>
                <a:latin typeface="Helvetica Neue"/>
                <a:ea typeface="Helvetica Neue"/>
                <a:cs typeface="Helvetica Neue"/>
                <a:sym typeface="Helvetica Neue"/>
              </a:rPr>
              <a:t>)</a:t>
            </a:r>
            <a:endParaRPr sz="500">
              <a:solidFill>
                <a:schemeClr val="dk1"/>
              </a:solidFill>
              <a:latin typeface="Helvetica Neue"/>
              <a:ea typeface="Helvetica Neue"/>
              <a:cs typeface="Helvetica Neue"/>
              <a:sym typeface="Helvetica Neue"/>
            </a:endParaRPr>
          </a:p>
        </p:txBody>
      </p:sp>
      <p:sp>
        <p:nvSpPr>
          <p:cNvPr id="497" name="Google Shape;497;p31"/>
          <p:cNvSpPr txBox="1"/>
          <p:nvPr/>
        </p:nvSpPr>
        <p:spPr>
          <a:xfrm>
            <a:off x="4104873" y="2464550"/>
            <a:ext cx="1166400" cy="384900"/>
          </a:xfrm>
          <a:prstGeom prst="rect">
            <a:avLst/>
          </a:prstGeom>
          <a:noFill/>
          <a:ln cap="flat" cmpd="sng" w="9525">
            <a:solidFill>
              <a:srgbClr val="51A8F9"/>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dk1"/>
                </a:solidFill>
                <a:latin typeface="Helvetica Neue"/>
                <a:ea typeface="Helvetica Neue"/>
                <a:cs typeface="Helvetica Neue"/>
                <a:sym typeface="Helvetica Neue"/>
              </a:rPr>
              <a:t>y</a:t>
            </a:r>
            <a:r>
              <a:rPr baseline="-25000" lang="en" sz="1300">
                <a:solidFill>
                  <a:schemeClr val="dk1"/>
                </a:solidFill>
                <a:latin typeface="Helvetica Neue"/>
                <a:ea typeface="Helvetica Neue"/>
                <a:cs typeface="Helvetica Neue"/>
                <a:sym typeface="Helvetica Neue"/>
              </a:rPr>
              <a:t>2</a:t>
            </a:r>
            <a:r>
              <a:rPr lang="en" sz="1300">
                <a:solidFill>
                  <a:schemeClr val="dk1"/>
                </a:solidFill>
                <a:latin typeface="Helvetica Neue"/>
                <a:ea typeface="Helvetica Neue"/>
                <a:cs typeface="Helvetica Neue"/>
                <a:sym typeface="Helvetica Neue"/>
              </a:rPr>
              <a:t>=𝝈(</a:t>
            </a:r>
            <a:r>
              <a:rPr lang="en" sz="1300">
                <a:solidFill>
                  <a:srgbClr val="0000FF"/>
                </a:solidFill>
                <a:latin typeface="Helvetica Neue"/>
                <a:ea typeface="Helvetica Neue"/>
                <a:cs typeface="Helvetica Neue"/>
                <a:sym typeface="Helvetica Neue"/>
              </a:rPr>
              <a:t>W</a:t>
            </a:r>
            <a:r>
              <a:rPr baseline="-25000" lang="en" sz="1300">
                <a:solidFill>
                  <a:srgbClr val="0000FF"/>
                </a:solidFill>
                <a:latin typeface="Helvetica Neue"/>
                <a:ea typeface="Helvetica Neue"/>
                <a:cs typeface="Helvetica Neue"/>
                <a:sym typeface="Helvetica Neue"/>
              </a:rPr>
              <a:t>h→y</a:t>
            </a:r>
            <a:r>
              <a:rPr b="1" lang="en" sz="1300">
                <a:solidFill>
                  <a:schemeClr val="dk1"/>
                </a:solidFill>
                <a:latin typeface="Helvetica Neue"/>
                <a:ea typeface="Helvetica Neue"/>
                <a:cs typeface="Helvetica Neue"/>
                <a:sym typeface="Helvetica Neue"/>
              </a:rPr>
              <a:t>h</a:t>
            </a:r>
            <a:r>
              <a:rPr baseline="-25000" lang="en" sz="1300">
                <a:solidFill>
                  <a:schemeClr val="dk1"/>
                </a:solidFill>
                <a:latin typeface="Helvetica Neue"/>
                <a:ea typeface="Helvetica Neue"/>
                <a:cs typeface="Helvetica Neue"/>
                <a:sym typeface="Helvetica Neue"/>
              </a:rPr>
              <a:t>2</a:t>
            </a:r>
            <a:r>
              <a:rPr lang="en" sz="1300">
                <a:solidFill>
                  <a:schemeClr val="dk1"/>
                </a:solidFill>
                <a:latin typeface="Helvetica Neue"/>
                <a:ea typeface="Helvetica Neue"/>
                <a:cs typeface="Helvetica Neue"/>
                <a:sym typeface="Helvetica Neue"/>
              </a:rPr>
              <a:t>)</a:t>
            </a:r>
            <a:endParaRPr sz="500">
              <a:solidFill>
                <a:schemeClr val="dk1"/>
              </a:solidFill>
              <a:latin typeface="Helvetica Neue"/>
              <a:ea typeface="Helvetica Neue"/>
              <a:cs typeface="Helvetica Neue"/>
              <a:sym typeface="Helvetica Neue"/>
            </a:endParaRPr>
          </a:p>
        </p:txBody>
      </p:sp>
      <p:sp>
        <p:nvSpPr>
          <p:cNvPr id="498" name="Google Shape;498;p31"/>
          <p:cNvSpPr txBox="1"/>
          <p:nvPr/>
        </p:nvSpPr>
        <p:spPr>
          <a:xfrm>
            <a:off x="6162273" y="2464550"/>
            <a:ext cx="1166400" cy="384900"/>
          </a:xfrm>
          <a:prstGeom prst="rect">
            <a:avLst/>
          </a:prstGeom>
          <a:noFill/>
          <a:ln cap="flat" cmpd="sng" w="9525">
            <a:solidFill>
              <a:srgbClr val="51A8F9"/>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1300">
                <a:solidFill>
                  <a:schemeClr val="dk1"/>
                </a:solidFill>
                <a:latin typeface="Helvetica Neue"/>
                <a:ea typeface="Helvetica Neue"/>
                <a:cs typeface="Helvetica Neue"/>
                <a:sym typeface="Helvetica Neue"/>
              </a:rPr>
              <a:t>y</a:t>
            </a:r>
            <a:r>
              <a:rPr baseline="-25000" lang="en" sz="1300">
                <a:solidFill>
                  <a:schemeClr val="dk1"/>
                </a:solidFill>
                <a:latin typeface="Helvetica Neue"/>
                <a:ea typeface="Helvetica Neue"/>
                <a:cs typeface="Helvetica Neue"/>
                <a:sym typeface="Helvetica Neue"/>
              </a:rPr>
              <a:t>3</a:t>
            </a:r>
            <a:r>
              <a:rPr lang="en" sz="1300">
                <a:solidFill>
                  <a:schemeClr val="dk1"/>
                </a:solidFill>
                <a:latin typeface="Helvetica Neue"/>
                <a:ea typeface="Helvetica Neue"/>
                <a:cs typeface="Helvetica Neue"/>
                <a:sym typeface="Helvetica Neue"/>
              </a:rPr>
              <a:t>=𝝈(</a:t>
            </a:r>
            <a:r>
              <a:rPr lang="en" sz="1300">
                <a:solidFill>
                  <a:srgbClr val="0000FF"/>
                </a:solidFill>
                <a:latin typeface="Helvetica Neue"/>
                <a:ea typeface="Helvetica Neue"/>
                <a:cs typeface="Helvetica Neue"/>
                <a:sym typeface="Helvetica Neue"/>
              </a:rPr>
              <a:t>W</a:t>
            </a:r>
            <a:r>
              <a:rPr baseline="-25000" lang="en" sz="1300">
                <a:solidFill>
                  <a:srgbClr val="0000FF"/>
                </a:solidFill>
                <a:latin typeface="Helvetica Neue"/>
                <a:ea typeface="Helvetica Neue"/>
                <a:cs typeface="Helvetica Neue"/>
                <a:sym typeface="Helvetica Neue"/>
              </a:rPr>
              <a:t>h→y</a:t>
            </a:r>
            <a:r>
              <a:rPr b="1" lang="en" sz="1300">
                <a:solidFill>
                  <a:schemeClr val="dk1"/>
                </a:solidFill>
                <a:latin typeface="Helvetica Neue"/>
                <a:ea typeface="Helvetica Neue"/>
                <a:cs typeface="Helvetica Neue"/>
                <a:sym typeface="Helvetica Neue"/>
              </a:rPr>
              <a:t>h</a:t>
            </a:r>
            <a:r>
              <a:rPr baseline="-25000" lang="en" sz="1300">
                <a:solidFill>
                  <a:schemeClr val="dk1"/>
                </a:solidFill>
                <a:latin typeface="Helvetica Neue"/>
                <a:ea typeface="Helvetica Neue"/>
                <a:cs typeface="Helvetica Neue"/>
                <a:sym typeface="Helvetica Neue"/>
              </a:rPr>
              <a:t>3</a:t>
            </a:r>
            <a:r>
              <a:rPr lang="en" sz="1300">
                <a:solidFill>
                  <a:schemeClr val="dk1"/>
                </a:solidFill>
                <a:latin typeface="Helvetica Neue"/>
                <a:ea typeface="Helvetica Neue"/>
                <a:cs typeface="Helvetica Neue"/>
                <a:sym typeface="Helvetica Neue"/>
              </a:rPr>
              <a:t>)</a:t>
            </a:r>
            <a:endParaRPr sz="500">
              <a:solidFill>
                <a:schemeClr val="dk1"/>
              </a:solidFill>
              <a:latin typeface="Helvetica Neue"/>
              <a:ea typeface="Helvetica Neue"/>
              <a:cs typeface="Helvetica Neue"/>
              <a:sym typeface="Helvetica Neue"/>
            </a:endParaRPr>
          </a:p>
        </p:txBody>
      </p:sp>
      <p:sp>
        <p:nvSpPr>
          <p:cNvPr id="499" name="Google Shape;499;p31"/>
          <p:cNvSpPr txBox="1"/>
          <p:nvPr/>
        </p:nvSpPr>
        <p:spPr>
          <a:xfrm>
            <a:off x="2733275" y="1321550"/>
            <a:ext cx="1047600" cy="384900"/>
          </a:xfrm>
          <a:prstGeom prst="rect">
            <a:avLst/>
          </a:prstGeom>
          <a:noFill/>
          <a:ln cap="flat" cmpd="sng" w="9525">
            <a:solidFill>
              <a:srgbClr val="F5D328"/>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300">
                <a:solidFill>
                  <a:schemeClr val="dk1"/>
                </a:solidFill>
                <a:latin typeface="Helvetica Neue"/>
                <a:ea typeface="Helvetica Neue"/>
                <a:cs typeface="Helvetica Neue"/>
                <a:sym typeface="Helvetica Neue"/>
              </a:rPr>
              <a:t>l</a:t>
            </a:r>
            <a:r>
              <a:rPr baseline="-25000" lang="en" sz="1300">
                <a:solidFill>
                  <a:schemeClr val="dk1"/>
                </a:solidFill>
                <a:latin typeface="Helvetica Neue"/>
                <a:ea typeface="Helvetica Neue"/>
                <a:cs typeface="Helvetica Neue"/>
                <a:sym typeface="Helvetica Neue"/>
              </a:rPr>
              <a:t>1</a:t>
            </a:r>
            <a:r>
              <a:rPr lang="en" sz="1300">
                <a:solidFill>
                  <a:schemeClr val="dk1"/>
                </a:solidFill>
                <a:latin typeface="Helvetica Neue"/>
                <a:ea typeface="Helvetica Neue"/>
                <a:cs typeface="Helvetica Neue"/>
                <a:sym typeface="Helvetica Neue"/>
              </a:rPr>
              <a:t>=L(y</a:t>
            </a:r>
            <a:r>
              <a:rPr baseline="-25000" lang="en" sz="1300">
                <a:solidFill>
                  <a:schemeClr val="dk1"/>
                </a:solidFill>
                <a:latin typeface="Helvetica Neue"/>
                <a:ea typeface="Helvetica Neue"/>
                <a:cs typeface="Helvetica Neue"/>
                <a:sym typeface="Helvetica Neue"/>
              </a:rPr>
              <a:t>1</a:t>
            </a:r>
            <a:r>
              <a:rPr lang="en" sz="1300">
                <a:solidFill>
                  <a:schemeClr val="dk1"/>
                </a:solidFill>
                <a:latin typeface="Helvetica Neue"/>
                <a:ea typeface="Helvetica Neue"/>
                <a:cs typeface="Helvetica Neue"/>
                <a:sym typeface="Helvetica Neue"/>
              </a:rPr>
              <a:t>, *y</a:t>
            </a:r>
            <a:r>
              <a:rPr baseline="-25000" lang="en" sz="1300">
                <a:solidFill>
                  <a:schemeClr val="dk1"/>
                </a:solidFill>
                <a:latin typeface="Helvetica Neue"/>
                <a:ea typeface="Helvetica Neue"/>
                <a:cs typeface="Helvetica Neue"/>
                <a:sym typeface="Helvetica Neue"/>
              </a:rPr>
              <a:t>1</a:t>
            </a:r>
            <a:r>
              <a:rPr lang="en" sz="1300">
                <a:solidFill>
                  <a:schemeClr val="dk1"/>
                </a:solidFill>
                <a:latin typeface="Helvetica Neue"/>
                <a:ea typeface="Helvetica Neue"/>
                <a:cs typeface="Helvetica Neue"/>
                <a:sym typeface="Helvetica Neue"/>
              </a:rPr>
              <a:t>)</a:t>
            </a:r>
            <a:endParaRPr sz="500">
              <a:solidFill>
                <a:schemeClr val="dk1"/>
              </a:solidFill>
              <a:latin typeface="Helvetica Neue"/>
              <a:ea typeface="Helvetica Neue"/>
              <a:cs typeface="Helvetica Neue"/>
              <a:sym typeface="Helvetica Neue"/>
            </a:endParaRPr>
          </a:p>
        </p:txBody>
      </p:sp>
      <p:sp>
        <p:nvSpPr>
          <p:cNvPr id="500" name="Google Shape;500;p31"/>
          <p:cNvSpPr txBox="1"/>
          <p:nvPr/>
        </p:nvSpPr>
        <p:spPr>
          <a:xfrm>
            <a:off x="4790675" y="1321550"/>
            <a:ext cx="1047600" cy="384900"/>
          </a:xfrm>
          <a:prstGeom prst="rect">
            <a:avLst/>
          </a:prstGeom>
          <a:noFill/>
          <a:ln cap="flat" cmpd="sng" w="9525">
            <a:solidFill>
              <a:srgbClr val="F5D328"/>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300">
                <a:solidFill>
                  <a:schemeClr val="dk1"/>
                </a:solidFill>
                <a:latin typeface="Helvetica Neue"/>
                <a:ea typeface="Helvetica Neue"/>
                <a:cs typeface="Helvetica Neue"/>
                <a:sym typeface="Helvetica Neue"/>
              </a:rPr>
              <a:t>l</a:t>
            </a:r>
            <a:r>
              <a:rPr baseline="-25000" lang="en" sz="1300">
                <a:solidFill>
                  <a:schemeClr val="dk1"/>
                </a:solidFill>
                <a:latin typeface="Helvetica Neue"/>
                <a:ea typeface="Helvetica Neue"/>
                <a:cs typeface="Helvetica Neue"/>
                <a:sym typeface="Helvetica Neue"/>
              </a:rPr>
              <a:t>2</a:t>
            </a:r>
            <a:r>
              <a:rPr lang="en" sz="1300">
                <a:solidFill>
                  <a:schemeClr val="dk1"/>
                </a:solidFill>
                <a:latin typeface="Helvetica Neue"/>
                <a:ea typeface="Helvetica Neue"/>
                <a:cs typeface="Helvetica Neue"/>
                <a:sym typeface="Helvetica Neue"/>
              </a:rPr>
              <a:t>=L(y</a:t>
            </a:r>
            <a:r>
              <a:rPr baseline="-25000" lang="en" sz="1300">
                <a:solidFill>
                  <a:schemeClr val="dk1"/>
                </a:solidFill>
                <a:latin typeface="Helvetica Neue"/>
                <a:ea typeface="Helvetica Neue"/>
                <a:cs typeface="Helvetica Neue"/>
                <a:sym typeface="Helvetica Neue"/>
              </a:rPr>
              <a:t>2</a:t>
            </a:r>
            <a:r>
              <a:rPr lang="en" sz="1300">
                <a:solidFill>
                  <a:schemeClr val="dk1"/>
                </a:solidFill>
                <a:latin typeface="Helvetica Neue"/>
                <a:ea typeface="Helvetica Neue"/>
                <a:cs typeface="Helvetica Neue"/>
                <a:sym typeface="Helvetica Neue"/>
              </a:rPr>
              <a:t>, *y</a:t>
            </a:r>
            <a:r>
              <a:rPr baseline="-25000" lang="en" sz="1300">
                <a:solidFill>
                  <a:schemeClr val="dk1"/>
                </a:solidFill>
                <a:latin typeface="Helvetica Neue"/>
                <a:ea typeface="Helvetica Neue"/>
                <a:cs typeface="Helvetica Neue"/>
                <a:sym typeface="Helvetica Neue"/>
              </a:rPr>
              <a:t>2</a:t>
            </a:r>
            <a:r>
              <a:rPr lang="en" sz="1300">
                <a:solidFill>
                  <a:schemeClr val="dk1"/>
                </a:solidFill>
                <a:latin typeface="Helvetica Neue"/>
                <a:ea typeface="Helvetica Neue"/>
                <a:cs typeface="Helvetica Neue"/>
                <a:sym typeface="Helvetica Neue"/>
              </a:rPr>
              <a:t>)</a:t>
            </a:r>
            <a:endParaRPr sz="500">
              <a:solidFill>
                <a:schemeClr val="dk1"/>
              </a:solidFill>
              <a:latin typeface="Helvetica Neue"/>
              <a:ea typeface="Helvetica Neue"/>
              <a:cs typeface="Helvetica Neue"/>
              <a:sym typeface="Helvetica Neue"/>
            </a:endParaRPr>
          </a:p>
        </p:txBody>
      </p:sp>
      <p:sp>
        <p:nvSpPr>
          <p:cNvPr id="501" name="Google Shape;501;p31"/>
          <p:cNvSpPr txBox="1"/>
          <p:nvPr/>
        </p:nvSpPr>
        <p:spPr>
          <a:xfrm>
            <a:off x="6848075" y="1321550"/>
            <a:ext cx="1047600" cy="384900"/>
          </a:xfrm>
          <a:prstGeom prst="rect">
            <a:avLst/>
          </a:prstGeom>
          <a:noFill/>
          <a:ln cap="flat" cmpd="sng" w="9525">
            <a:solidFill>
              <a:srgbClr val="F5D328"/>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300">
                <a:solidFill>
                  <a:schemeClr val="dk1"/>
                </a:solidFill>
                <a:latin typeface="Helvetica Neue"/>
                <a:ea typeface="Helvetica Neue"/>
                <a:cs typeface="Helvetica Neue"/>
                <a:sym typeface="Helvetica Neue"/>
              </a:rPr>
              <a:t>l</a:t>
            </a:r>
            <a:r>
              <a:rPr baseline="-25000" lang="en" sz="1300">
                <a:solidFill>
                  <a:schemeClr val="dk1"/>
                </a:solidFill>
                <a:latin typeface="Helvetica Neue"/>
                <a:ea typeface="Helvetica Neue"/>
                <a:cs typeface="Helvetica Neue"/>
                <a:sym typeface="Helvetica Neue"/>
              </a:rPr>
              <a:t>3</a:t>
            </a:r>
            <a:r>
              <a:rPr lang="en" sz="1300">
                <a:solidFill>
                  <a:schemeClr val="dk1"/>
                </a:solidFill>
                <a:latin typeface="Helvetica Neue"/>
                <a:ea typeface="Helvetica Neue"/>
                <a:cs typeface="Helvetica Neue"/>
                <a:sym typeface="Helvetica Neue"/>
              </a:rPr>
              <a:t>=L(y</a:t>
            </a:r>
            <a:r>
              <a:rPr baseline="-25000" lang="en" sz="1300">
                <a:solidFill>
                  <a:schemeClr val="dk1"/>
                </a:solidFill>
                <a:latin typeface="Helvetica Neue"/>
                <a:ea typeface="Helvetica Neue"/>
                <a:cs typeface="Helvetica Neue"/>
                <a:sym typeface="Helvetica Neue"/>
              </a:rPr>
              <a:t>3</a:t>
            </a:r>
            <a:r>
              <a:rPr lang="en" sz="1300">
                <a:solidFill>
                  <a:schemeClr val="dk1"/>
                </a:solidFill>
                <a:latin typeface="Helvetica Neue"/>
                <a:ea typeface="Helvetica Neue"/>
                <a:cs typeface="Helvetica Neue"/>
                <a:sym typeface="Helvetica Neue"/>
              </a:rPr>
              <a:t>, *y</a:t>
            </a:r>
            <a:r>
              <a:rPr baseline="-25000" lang="en" sz="1300">
                <a:solidFill>
                  <a:schemeClr val="dk1"/>
                </a:solidFill>
                <a:latin typeface="Helvetica Neue"/>
                <a:ea typeface="Helvetica Neue"/>
                <a:cs typeface="Helvetica Neue"/>
                <a:sym typeface="Helvetica Neue"/>
              </a:rPr>
              <a:t>3</a:t>
            </a:r>
            <a:r>
              <a:rPr lang="en" sz="1300">
                <a:solidFill>
                  <a:schemeClr val="dk1"/>
                </a:solidFill>
                <a:latin typeface="Helvetica Neue"/>
                <a:ea typeface="Helvetica Neue"/>
                <a:cs typeface="Helvetica Neue"/>
                <a:sym typeface="Helvetica Neue"/>
              </a:rPr>
              <a:t>)</a:t>
            </a:r>
            <a:endParaRPr sz="500">
              <a:solidFill>
                <a:schemeClr val="dk1"/>
              </a:solidFill>
              <a:latin typeface="Helvetica Neue"/>
              <a:ea typeface="Helvetica Neue"/>
              <a:cs typeface="Helvetica Neue"/>
              <a:sym typeface="Helvetica Neue"/>
            </a:endParaRPr>
          </a:p>
        </p:txBody>
      </p:sp>
      <p:cxnSp>
        <p:nvCxnSpPr>
          <p:cNvPr id="502" name="Google Shape;502;p31"/>
          <p:cNvCxnSpPr>
            <a:stCxn id="501" idx="2"/>
            <a:endCxn id="493" idx="1"/>
          </p:cNvCxnSpPr>
          <p:nvPr/>
        </p:nvCxnSpPr>
        <p:spPr>
          <a:xfrm rot="5400000">
            <a:off x="3314825" y="-333100"/>
            <a:ext cx="2017500" cy="6096600"/>
          </a:xfrm>
          <a:prstGeom prst="curvedConnector4">
            <a:avLst>
              <a:gd fmla="val 90351" name="adj1"/>
              <a:gd fmla="val 22682" name="adj2"/>
            </a:avLst>
          </a:prstGeom>
          <a:noFill/>
          <a:ln cap="flat" cmpd="sng" w="38100">
            <a:solidFill>
              <a:srgbClr val="F5D328"/>
            </a:solidFill>
            <a:prstDash val="solid"/>
            <a:round/>
            <a:headEnd len="med" w="med" type="none"/>
            <a:tailEnd len="med" w="med" type="triangle"/>
          </a:ln>
        </p:spPr>
      </p:cxnSp>
      <p:cxnSp>
        <p:nvCxnSpPr>
          <p:cNvPr id="503" name="Google Shape;503;p31"/>
          <p:cNvCxnSpPr>
            <a:stCxn id="500" idx="2"/>
            <a:endCxn id="493" idx="1"/>
          </p:cNvCxnSpPr>
          <p:nvPr/>
        </p:nvCxnSpPr>
        <p:spPr>
          <a:xfrm rot="5400000">
            <a:off x="2286125" y="695600"/>
            <a:ext cx="2017500" cy="4039200"/>
          </a:xfrm>
          <a:prstGeom prst="curvedConnector4">
            <a:avLst>
              <a:gd fmla="val 93758" name="adj1"/>
              <a:gd fmla="val 37767" name="adj2"/>
            </a:avLst>
          </a:prstGeom>
          <a:noFill/>
          <a:ln cap="flat" cmpd="sng" w="38100">
            <a:solidFill>
              <a:srgbClr val="F5D328"/>
            </a:solidFill>
            <a:prstDash val="solid"/>
            <a:round/>
            <a:headEnd len="med" w="med" type="none"/>
            <a:tailEnd len="med" w="med" type="triangle"/>
          </a:ln>
        </p:spPr>
      </p:cxnSp>
      <p:cxnSp>
        <p:nvCxnSpPr>
          <p:cNvPr id="504" name="Google Shape;504;p31"/>
          <p:cNvCxnSpPr>
            <a:stCxn id="499" idx="2"/>
            <a:endCxn id="493" idx="1"/>
          </p:cNvCxnSpPr>
          <p:nvPr/>
        </p:nvCxnSpPr>
        <p:spPr>
          <a:xfrm rot="5400000">
            <a:off x="1257425" y="1724300"/>
            <a:ext cx="2017500" cy="1981800"/>
          </a:xfrm>
          <a:prstGeom prst="curvedConnector4">
            <a:avLst>
              <a:gd fmla="val 24845" name="adj1"/>
              <a:gd fmla="val 13634" name="adj2"/>
            </a:avLst>
          </a:prstGeom>
          <a:noFill/>
          <a:ln cap="flat" cmpd="sng" w="38100">
            <a:solidFill>
              <a:srgbClr val="F5D328"/>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CSCI 566 Roadmap</a:t>
            </a:r>
            <a:endParaRPr/>
          </a:p>
        </p:txBody>
      </p:sp>
      <p:grpSp>
        <p:nvGrpSpPr>
          <p:cNvPr id="62" name="Google Shape;62;p14"/>
          <p:cNvGrpSpPr/>
          <p:nvPr/>
        </p:nvGrpSpPr>
        <p:grpSpPr>
          <a:xfrm>
            <a:off x="133825" y="1056700"/>
            <a:ext cx="8698474" cy="2041823"/>
            <a:chOff x="133825" y="1056700"/>
            <a:chExt cx="8698474" cy="2041823"/>
          </a:xfrm>
        </p:grpSpPr>
        <p:pic>
          <p:nvPicPr>
            <p:cNvPr id="63" name="Google Shape;63;p14"/>
            <p:cNvPicPr preferRelativeResize="0"/>
            <p:nvPr/>
          </p:nvPicPr>
          <p:blipFill rotWithShape="1">
            <a:blip r:embed="rId3">
              <a:alphaModFix/>
            </a:blip>
            <a:srcRect b="2865" l="0" r="0" t="2874"/>
            <a:stretch/>
          </p:blipFill>
          <p:spPr>
            <a:xfrm>
              <a:off x="3023750" y="1056702"/>
              <a:ext cx="2803555" cy="2041821"/>
            </a:xfrm>
            <a:prstGeom prst="rect">
              <a:avLst/>
            </a:prstGeom>
            <a:noFill/>
            <a:ln>
              <a:noFill/>
            </a:ln>
          </p:spPr>
        </p:pic>
        <p:pic>
          <p:nvPicPr>
            <p:cNvPr id="64" name="Google Shape;64;p14"/>
            <p:cNvPicPr preferRelativeResize="0"/>
            <p:nvPr/>
          </p:nvPicPr>
          <p:blipFill rotWithShape="1">
            <a:blip r:embed="rId4">
              <a:alphaModFix/>
            </a:blip>
            <a:srcRect b="2865" l="0" r="0" t="2874"/>
            <a:stretch/>
          </p:blipFill>
          <p:spPr>
            <a:xfrm>
              <a:off x="6028744" y="1056700"/>
              <a:ext cx="2803555" cy="2041821"/>
            </a:xfrm>
            <a:prstGeom prst="rect">
              <a:avLst/>
            </a:prstGeom>
            <a:noFill/>
            <a:ln>
              <a:noFill/>
            </a:ln>
          </p:spPr>
        </p:pic>
        <p:sp>
          <p:nvSpPr>
            <p:cNvPr id="65" name="Google Shape;65;p14"/>
            <p:cNvSpPr/>
            <p:nvPr/>
          </p:nvSpPr>
          <p:spPr>
            <a:xfrm>
              <a:off x="4969559" y="1816690"/>
              <a:ext cx="402600" cy="621900"/>
            </a:xfrm>
            <a:prstGeom prst="roundRect">
              <a:avLst>
                <a:gd fmla="val 16667" name="adj"/>
              </a:avLst>
            </a:prstGeom>
            <a:solidFill>
              <a:srgbClr val="D9EAD3">
                <a:alpha val="5833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4"/>
            <p:cNvSpPr/>
            <p:nvPr/>
          </p:nvSpPr>
          <p:spPr>
            <a:xfrm>
              <a:off x="7975655" y="1554552"/>
              <a:ext cx="402600" cy="1172700"/>
            </a:xfrm>
            <a:prstGeom prst="roundRect">
              <a:avLst>
                <a:gd fmla="val 16667" name="adj"/>
              </a:avLst>
            </a:prstGeom>
            <a:solidFill>
              <a:srgbClr val="D9EAD3">
                <a:alpha val="5833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p:nvPr/>
          </p:nvSpPr>
          <p:spPr>
            <a:xfrm>
              <a:off x="133825" y="1783150"/>
              <a:ext cx="579300" cy="572700"/>
            </a:xfrm>
            <a:prstGeom prst="roundRect">
              <a:avLst>
                <a:gd fmla="val 16667" name="adj"/>
              </a:avLst>
            </a:prstGeom>
            <a:solidFill>
              <a:srgbClr val="D9EAD3">
                <a:alpha val="5833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txBox="1"/>
            <p:nvPr/>
          </p:nvSpPr>
          <p:spPr>
            <a:xfrm>
              <a:off x="133825" y="2050925"/>
              <a:ext cx="2205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           Module 1: </a:t>
              </a:r>
              <a:br>
                <a:rPr b="1" lang="en">
                  <a:solidFill>
                    <a:schemeClr val="dk1"/>
                  </a:solidFill>
                  <a:latin typeface="Helvetica Neue"/>
                  <a:ea typeface="Helvetica Neue"/>
                  <a:cs typeface="Helvetica Neue"/>
                  <a:sym typeface="Helvetica Neue"/>
                </a:rPr>
              </a:br>
              <a:r>
                <a:rPr lang="en">
                  <a:solidFill>
                    <a:schemeClr val="dk1"/>
                  </a:solidFill>
                  <a:latin typeface="Helvetica Neue"/>
                  <a:ea typeface="Helvetica Neue"/>
                  <a:cs typeface="Helvetica Neue"/>
                  <a:sym typeface="Helvetica Neue"/>
                </a:rPr>
                <a:t>Neural Network Basics</a:t>
              </a:r>
              <a:endParaRPr>
                <a:solidFill>
                  <a:schemeClr val="dk1"/>
                </a:solidFill>
                <a:latin typeface="Helvetica Neue"/>
                <a:ea typeface="Helvetica Neue"/>
                <a:cs typeface="Helvetica Neue"/>
                <a:sym typeface="Helvetica Neue"/>
              </a:endParaRPr>
            </a:p>
          </p:txBody>
        </p:sp>
      </p:grpSp>
      <p:pic>
        <p:nvPicPr>
          <p:cNvPr id="69" name="Google Shape;69;p14"/>
          <p:cNvPicPr preferRelativeResize="0"/>
          <p:nvPr/>
        </p:nvPicPr>
        <p:blipFill rotWithShape="1">
          <a:blip r:embed="rId5">
            <a:alphaModFix/>
          </a:blip>
          <a:srcRect b="6933" l="0" r="0" t="0"/>
          <a:stretch/>
        </p:blipFill>
        <p:spPr>
          <a:xfrm>
            <a:off x="3023750" y="3002774"/>
            <a:ext cx="2803550" cy="2013575"/>
          </a:xfrm>
          <a:prstGeom prst="rect">
            <a:avLst/>
          </a:prstGeom>
          <a:noFill/>
          <a:ln>
            <a:noFill/>
          </a:ln>
        </p:spPr>
      </p:pic>
      <p:pic>
        <p:nvPicPr>
          <p:cNvPr id="70" name="Google Shape;70;p14"/>
          <p:cNvPicPr preferRelativeResize="0"/>
          <p:nvPr/>
        </p:nvPicPr>
        <p:blipFill rotWithShape="1">
          <a:blip r:embed="rId6">
            <a:alphaModFix/>
          </a:blip>
          <a:srcRect b="6942" l="0" r="0" t="0"/>
          <a:stretch/>
        </p:blipFill>
        <p:spPr>
          <a:xfrm>
            <a:off x="6028750" y="3002774"/>
            <a:ext cx="2803550" cy="2013575"/>
          </a:xfrm>
          <a:prstGeom prst="rect">
            <a:avLst/>
          </a:prstGeom>
          <a:noFill/>
          <a:ln>
            <a:noFill/>
          </a:ln>
        </p:spPr>
      </p:pic>
      <p:grpSp>
        <p:nvGrpSpPr>
          <p:cNvPr id="71" name="Google Shape;71;p14"/>
          <p:cNvGrpSpPr/>
          <p:nvPr/>
        </p:nvGrpSpPr>
        <p:grpSpPr>
          <a:xfrm>
            <a:off x="133825" y="2849950"/>
            <a:ext cx="5238325" cy="1886575"/>
            <a:chOff x="133825" y="2849950"/>
            <a:chExt cx="5238325" cy="1886575"/>
          </a:xfrm>
        </p:grpSpPr>
        <p:sp>
          <p:nvSpPr>
            <p:cNvPr id="72" name="Google Shape;72;p14"/>
            <p:cNvSpPr/>
            <p:nvPr/>
          </p:nvSpPr>
          <p:spPr>
            <a:xfrm>
              <a:off x="133825" y="2849950"/>
              <a:ext cx="579300" cy="572700"/>
            </a:xfrm>
            <a:prstGeom prst="roundRect">
              <a:avLst>
                <a:gd fmla="val 16667" name="adj"/>
              </a:avLst>
            </a:prstGeom>
            <a:solidFill>
              <a:srgbClr val="F81111">
                <a:alpha val="1964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txBox="1"/>
            <p:nvPr/>
          </p:nvSpPr>
          <p:spPr>
            <a:xfrm>
              <a:off x="133825" y="3117725"/>
              <a:ext cx="2403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           Module 2: </a:t>
              </a:r>
              <a:br>
                <a:rPr b="1" lang="en">
                  <a:solidFill>
                    <a:schemeClr val="dk1"/>
                  </a:solidFill>
                  <a:latin typeface="Helvetica Neue"/>
                  <a:ea typeface="Helvetica Neue"/>
                  <a:cs typeface="Helvetica Neue"/>
                  <a:sym typeface="Helvetica Neue"/>
                </a:rPr>
              </a:br>
              <a:r>
                <a:rPr lang="en">
                  <a:solidFill>
                    <a:schemeClr val="dk1"/>
                  </a:solidFill>
                  <a:latin typeface="Helvetica Neue"/>
                  <a:ea typeface="Helvetica Neue"/>
                  <a:cs typeface="Helvetica Neue"/>
                  <a:sym typeface="Helvetica Neue"/>
                </a:rPr>
                <a:t>Deep Learning Applications</a:t>
              </a:r>
              <a:endParaRPr>
                <a:solidFill>
                  <a:schemeClr val="dk1"/>
                </a:solidFill>
                <a:latin typeface="Helvetica Neue"/>
                <a:ea typeface="Helvetica Neue"/>
                <a:cs typeface="Helvetica Neue"/>
                <a:sym typeface="Helvetica Neue"/>
              </a:endParaRPr>
            </a:p>
          </p:txBody>
        </p:sp>
        <p:sp>
          <p:nvSpPr>
            <p:cNvPr id="74" name="Google Shape;74;p14"/>
            <p:cNvSpPr/>
            <p:nvPr/>
          </p:nvSpPr>
          <p:spPr>
            <a:xfrm>
              <a:off x="4969550" y="3562624"/>
              <a:ext cx="402600" cy="615600"/>
            </a:xfrm>
            <a:prstGeom prst="roundRect">
              <a:avLst>
                <a:gd fmla="val 16667" name="adj"/>
              </a:avLst>
            </a:prstGeom>
            <a:solidFill>
              <a:srgbClr val="F81111">
                <a:alpha val="1964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4969550" y="4400825"/>
              <a:ext cx="402600" cy="335700"/>
            </a:xfrm>
            <a:prstGeom prst="roundRect">
              <a:avLst>
                <a:gd fmla="val 16667" name="adj"/>
              </a:avLst>
            </a:prstGeom>
            <a:solidFill>
              <a:srgbClr val="F81111">
                <a:alpha val="1964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4"/>
          <p:cNvSpPr/>
          <p:nvPr/>
        </p:nvSpPr>
        <p:spPr>
          <a:xfrm>
            <a:off x="4997450" y="3514151"/>
            <a:ext cx="402600" cy="402600"/>
          </a:xfrm>
          <a:prstGeom prst="mathMultiply">
            <a:avLst>
              <a:gd fmla="val 23520" name="adj1"/>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 name="Google Shape;77;p14"/>
          <p:cNvGrpSpPr/>
          <p:nvPr/>
        </p:nvGrpSpPr>
        <p:grpSpPr>
          <a:xfrm>
            <a:off x="133825" y="3789275"/>
            <a:ext cx="8244425" cy="1226618"/>
            <a:chOff x="133825" y="3789275"/>
            <a:chExt cx="8244425" cy="1226618"/>
          </a:xfrm>
        </p:grpSpPr>
        <p:sp>
          <p:nvSpPr>
            <p:cNvPr id="78" name="Google Shape;78;p14"/>
            <p:cNvSpPr/>
            <p:nvPr/>
          </p:nvSpPr>
          <p:spPr>
            <a:xfrm>
              <a:off x="133825" y="3916750"/>
              <a:ext cx="579300" cy="572700"/>
            </a:xfrm>
            <a:prstGeom prst="roundRect">
              <a:avLst>
                <a:gd fmla="val 16667" name="adj"/>
              </a:avLst>
            </a:prstGeom>
            <a:solidFill>
              <a:srgbClr val="2E00FF">
                <a:alpha val="536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txBox="1"/>
            <p:nvPr/>
          </p:nvSpPr>
          <p:spPr>
            <a:xfrm>
              <a:off x="133825" y="4184525"/>
              <a:ext cx="2962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           Module 3: </a:t>
              </a:r>
              <a:br>
                <a:rPr b="1" lang="en">
                  <a:solidFill>
                    <a:schemeClr val="dk1"/>
                  </a:solidFill>
                  <a:latin typeface="Helvetica Neue"/>
                  <a:ea typeface="Helvetica Neue"/>
                  <a:cs typeface="Helvetica Neue"/>
                  <a:sym typeface="Helvetica Neue"/>
                </a:rPr>
              </a:br>
              <a:r>
                <a:rPr lang="en">
                  <a:solidFill>
                    <a:schemeClr val="dk1"/>
                  </a:solidFill>
                  <a:latin typeface="Helvetica Neue"/>
                  <a:ea typeface="Helvetica Neue"/>
                  <a:cs typeface="Helvetica Neue"/>
                  <a:sym typeface="Helvetica Neue"/>
                </a:rPr>
                <a:t>Advanced Topics in Deep Learning</a:t>
              </a:r>
              <a:endParaRPr>
                <a:solidFill>
                  <a:schemeClr val="dk1"/>
                </a:solidFill>
                <a:latin typeface="Helvetica Neue"/>
                <a:ea typeface="Helvetica Neue"/>
                <a:cs typeface="Helvetica Neue"/>
                <a:sym typeface="Helvetica Neue"/>
              </a:endParaRPr>
            </a:p>
          </p:txBody>
        </p:sp>
        <p:sp>
          <p:nvSpPr>
            <p:cNvPr id="80" name="Google Shape;80;p14"/>
            <p:cNvSpPr/>
            <p:nvPr/>
          </p:nvSpPr>
          <p:spPr>
            <a:xfrm>
              <a:off x="7975650" y="3789275"/>
              <a:ext cx="402600" cy="995400"/>
            </a:xfrm>
            <a:prstGeom prst="roundRect">
              <a:avLst>
                <a:gd fmla="val 16667" name="adj"/>
              </a:avLst>
            </a:prstGeom>
            <a:solidFill>
              <a:srgbClr val="2E00FF">
                <a:alpha val="536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a:off x="4969550" y="4680193"/>
              <a:ext cx="402600" cy="335700"/>
            </a:xfrm>
            <a:prstGeom prst="roundRect">
              <a:avLst>
                <a:gd fmla="val 16667" name="adj"/>
              </a:avLst>
            </a:prstGeom>
            <a:solidFill>
              <a:srgbClr val="2E00FF">
                <a:alpha val="536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14"/>
          <p:cNvGrpSpPr/>
          <p:nvPr/>
        </p:nvGrpSpPr>
        <p:grpSpPr>
          <a:xfrm>
            <a:off x="8102311" y="4251658"/>
            <a:ext cx="244150" cy="479108"/>
            <a:chOff x="8102311" y="4251658"/>
            <a:chExt cx="244150" cy="479108"/>
          </a:xfrm>
        </p:grpSpPr>
        <p:pic>
          <p:nvPicPr>
            <p:cNvPr id="83" name="Google Shape;83;p14"/>
            <p:cNvPicPr preferRelativeResize="0"/>
            <p:nvPr/>
          </p:nvPicPr>
          <p:blipFill>
            <a:blip r:embed="rId7">
              <a:alphaModFix/>
            </a:blip>
            <a:stretch>
              <a:fillRect/>
            </a:stretch>
          </p:blipFill>
          <p:spPr>
            <a:xfrm>
              <a:off x="8102311" y="4251658"/>
              <a:ext cx="244150" cy="244150"/>
            </a:xfrm>
            <a:prstGeom prst="rect">
              <a:avLst/>
            </a:prstGeom>
            <a:noFill/>
            <a:ln>
              <a:noFill/>
            </a:ln>
          </p:spPr>
        </p:pic>
        <p:pic>
          <p:nvPicPr>
            <p:cNvPr id="84" name="Google Shape;84;p14"/>
            <p:cNvPicPr preferRelativeResize="0"/>
            <p:nvPr/>
          </p:nvPicPr>
          <p:blipFill>
            <a:blip r:embed="rId7">
              <a:alphaModFix/>
            </a:blip>
            <a:stretch>
              <a:fillRect/>
            </a:stretch>
          </p:blipFill>
          <p:spPr>
            <a:xfrm>
              <a:off x="8102311" y="4486616"/>
              <a:ext cx="244150" cy="244150"/>
            </a:xfrm>
            <a:prstGeom prst="rect">
              <a:avLst/>
            </a:prstGeom>
            <a:noFill/>
            <a:ln>
              <a:noFill/>
            </a:ln>
          </p:spPr>
        </p:pic>
      </p:grpSp>
      <p:pic>
        <p:nvPicPr>
          <p:cNvPr id="85" name="Google Shape;85;p14"/>
          <p:cNvPicPr preferRelativeResize="0"/>
          <p:nvPr/>
        </p:nvPicPr>
        <p:blipFill>
          <a:blip r:embed="rId8">
            <a:alphaModFix/>
          </a:blip>
          <a:stretch>
            <a:fillRect/>
          </a:stretch>
        </p:blipFill>
        <p:spPr>
          <a:xfrm>
            <a:off x="5076675" y="4730775"/>
            <a:ext cx="244150" cy="244150"/>
          </a:xfrm>
          <a:prstGeom prst="rect">
            <a:avLst/>
          </a:prstGeom>
          <a:noFill/>
          <a:ln>
            <a:noFill/>
          </a:ln>
        </p:spPr>
      </p:pic>
      <p:pic>
        <p:nvPicPr>
          <p:cNvPr id="86" name="Google Shape;86;p14"/>
          <p:cNvPicPr preferRelativeResize="0"/>
          <p:nvPr/>
        </p:nvPicPr>
        <p:blipFill>
          <a:blip r:embed="rId8">
            <a:alphaModFix/>
          </a:blip>
          <a:stretch>
            <a:fillRect/>
          </a:stretch>
        </p:blipFill>
        <p:spPr>
          <a:xfrm>
            <a:off x="7308450" y="4737133"/>
            <a:ext cx="244150" cy="244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1000"/>
                                        <p:tgtEl>
                                          <p:spTgt spid="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
                                        </p:tgtEl>
                                        <p:attrNameLst>
                                          <p:attrName>style.visibility</p:attrName>
                                        </p:attrNameLst>
                                      </p:cBhvr>
                                      <p:to>
                                        <p:strVal val="visible"/>
                                      </p:to>
                                    </p:set>
                                    <p:animEffect filter="fade" transition="in">
                                      <p:cBhvr>
                                        <p:cTn dur="1000"/>
                                        <p:tgtEl>
                                          <p:spTgt spid="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000"/>
                                        <p:tgtEl>
                                          <p:spTgt spid="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000"/>
                                        <p:tgtEl>
                                          <p:spTgt spid="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
                                        </p:tgtEl>
                                        <p:attrNameLst>
                                          <p:attrName>style.visibility</p:attrName>
                                        </p:attrNameLst>
                                      </p:cBhvr>
                                      <p:to>
                                        <p:strVal val="visible"/>
                                      </p:to>
                                    </p:set>
                                    <p:animEffect filter="fade" transition="in">
                                      <p:cBhvr>
                                        <p:cTn dur="1000"/>
                                        <p:tgtEl>
                                          <p:spTgt spid="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
                                        </p:tgtEl>
                                        <p:attrNameLst>
                                          <p:attrName>style.visibility</p:attrName>
                                        </p:attrNameLst>
                                      </p:cBhvr>
                                      <p:to>
                                        <p:strVal val="visible"/>
                                      </p:to>
                                    </p:set>
                                    <p:animEffect filter="fade" transition="in">
                                      <p:cBhvr>
                                        <p:cTn dur="1000"/>
                                        <p:tgtEl>
                                          <p:spTgt spid="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1000"/>
                                        <p:tgtEl>
                                          <p:spTgt spid="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gtEl>
                                        <p:attrNameLst>
                                          <p:attrName>style.visibility</p:attrName>
                                        </p:attrNameLst>
                                      </p:cBhvr>
                                      <p:to>
                                        <p:strVal val="visible"/>
                                      </p:to>
                                    </p:set>
                                    <p:animEffect filter="fade" transition="in">
                                      <p:cBhvr>
                                        <p:cTn dur="1000"/>
                                        <p:tgtEl>
                                          <p:spTgt spid="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Long short-term memory</a:t>
            </a:r>
            <a:endParaRPr/>
          </a:p>
        </p:txBody>
      </p:sp>
      <p:pic>
        <p:nvPicPr>
          <p:cNvPr id="510" name="Google Shape;510;p32"/>
          <p:cNvPicPr preferRelativeResize="0"/>
          <p:nvPr/>
        </p:nvPicPr>
        <p:blipFill rotWithShape="1">
          <a:blip r:embed="rId3">
            <a:alphaModFix/>
          </a:blip>
          <a:srcRect b="0" l="0" r="0" t="0"/>
          <a:stretch/>
        </p:blipFill>
        <p:spPr>
          <a:xfrm>
            <a:off x="52825" y="1362525"/>
            <a:ext cx="8961297" cy="2300967"/>
          </a:xfrm>
          <a:prstGeom prst="rect">
            <a:avLst/>
          </a:prstGeom>
          <a:noFill/>
          <a:ln>
            <a:noFill/>
          </a:ln>
        </p:spPr>
      </p:pic>
      <p:pic>
        <p:nvPicPr>
          <p:cNvPr id="511" name="Google Shape;511;p32"/>
          <p:cNvPicPr preferRelativeResize="0"/>
          <p:nvPr/>
        </p:nvPicPr>
        <p:blipFill rotWithShape="1">
          <a:blip r:embed="rId4">
            <a:alphaModFix/>
          </a:blip>
          <a:srcRect b="2593" l="57432" r="1387" t="70757"/>
          <a:stretch/>
        </p:blipFill>
        <p:spPr>
          <a:xfrm>
            <a:off x="3005650" y="3743150"/>
            <a:ext cx="3055650" cy="746000"/>
          </a:xfrm>
          <a:prstGeom prst="rect">
            <a:avLst/>
          </a:prstGeom>
          <a:noFill/>
          <a:ln>
            <a:noFill/>
          </a:ln>
        </p:spPr>
      </p:pic>
      <p:sp>
        <p:nvSpPr>
          <p:cNvPr id="512" name="Google Shape;512;p32"/>
          <p:cNvSpPr/>
          <p:nvPr/>
        </p:nvSpPr>
        <p:spPr>
          <a:xfrm>
            <a:off x="229175" y="1245175"/>
            <a:ext cx="8700900" cy="702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1"/>
                                        </p:tgtEl>
                                        <p:attrNameLst>
                                          <p:attrName>style.visibility</p:attrName>
                                        </p:attrNameLst>
                                      </p:cBhvr>
                                      <p:to>
                                        <p:strVal val="visible"/>
                                      </p:to>
                                    </p:set>
                                    <p:animEffect filter="fade" transition="in">
                                      <p:cBhvr>
                                        <p:cTn dur="1000"/>
                                        <p:tgtEl>
                                          <p:spTgt spid="5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512"/>
                                        </p:tgtEl>
                                      </p:cBhvr>
                                    </p:animEffect>
                                    <p:set>
                                      <p:cBhvr>
                                        <p:cTn dur="1" fill="hold">
                                          <p:stCondLst>
                                            <p:cond delay="1000"/>
                                          </p:stCondLst>
                                        </p:cTn>
                                        <p:tgtEl>
                                          <p:spTgt spid="51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Machine Translation and The Case for Contextual Info</a:t>
            </a:r>
            <a:endParaRPr/>
          </a:p>
        </p:txBody>
      </p:sp>
      <p:grpSp>
        <p:nvGrpSpPr>
          <p:cNvPr id="518" name="Google Shape;518;p33"/>
          <p:cNvGrpSpPr/>
          <p:nvPr/>
        </p:nvGrpSpPr>
        <p:grpSpPr>
          <a:xfrm>
            <a:off x="1603203" y="2967219"/>
            <a:ext cx="904347" cy="907632"/>
            <a:chOff x="1603203" y="2967219"/>
            <a:chExt cx="904347" cy="907632"/>
          </a:xfrm>
        </p:grpSpPr>
        <p:grpSp>
          <p:nvGrpSpPr>
            <p:cNvPr id="519" name="Google Shape;519;p33"/>
            <p:cNvGrpSpPr/>
            <p:nvPr/>
          </p:nvGrpSpPr>
          <p:grpSpPr>
            <a:xfrm>
              <a:off x="1914603" y="2967219"/>
              <a:ext cx="450600" cy="145800"/>
              <a:chOff x="705975" y="2212050"/>
              <a:chExt cx="450600" cy="145800"/>
            </a:xfrm>
          </p:grpSpPr>
          <p:sp>
            <p:nvSpPr>
              <p:cNvPr id="520" name="Google Shape;520;p33"/>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3"/>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3"/>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33"/>
            <p:cNvGrpSpPr/>
            <p:nvPr/>
          </p:nvGrpSpPr>
          <p:grpSpPr>
            <a:xfrm>
              <a:off x="1603203" y="3040119"/>
              <a:ext cx="904347" cy="834732"/>
              <a:chOff x="2974803" y="2811519"/>
              <a:chExt cx="904347" cy="834732"/>
            </a:xfrm>
          </p:grpSpPr>
          <p:sp>
            <p:nvSpPr>
              <p:cNvPr id="524" name="Google Shape;524;p33"/>
              <p:cNvSpPr/>
              <p:nvPr/>
            </p:nvSpPr>
            <p:spPr>
              <a:xfrm>
                <a:off x="3143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525" name="Google Shape;525;p33"/>
              <p:cNvCxnSpPr/>
              <p:nvPr/>
            </p:nvCxnSpPr>
            <p:spPr>
              <a:xfrm rot="10800000">
                <a:off x="3511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526" name="Google Shape;526;p33"/>
              <p:cNvCxnSpPr/>
              <p:nvPr/>
            </p:nvCxnSpPr>
            <p:spPr>
              <a:xfrm rot="10800000">
                <a:off x="3511503"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527" name="Google Shape;527;p33"/>
              <p:cNvCxnSpPr>
                <a:stCxn id="528" idx="3"/>
                <a:endCxn id="524" idx="1"/>
              </p:cNvCxnSpPr>
              <p:nvPr/>
            </p:nvCxnSpPr>
            <p:spPr>
              <a:xfrm>
                <a:off x="2974803" y="2811519"/>
                <a:ext cx="168900" cy="448200"/>
              </a:xfrm>
              <a:prstGeom prst="bentConnector3">
                <a:avLst>
                  <a:gd fmla="val 50043" name="adj1"/>
                </a:avLst>
              </a:prstGeom>
              <a:noFill/>
              <a:ln cap="flat" cmpd="sng" w="9525">
                <a:solidFill>
                  <a:schemeClr val="dk2"/>
                </a:solidFill>
                <a:prstDash val="solid"/>
                <a:round/>
                <a:headEnd len="med" w="med" type="none"/>
                <a:tailEnd len="med" w="med" type="triangle"/>
              </a:ln>
            </p:spPr>
          </p:cxnSp>
        </p:grpSp>
      </p:grpSp>
      <p:grpSp>
        <p:nvGrpSpPr>
          <p:cNvPr id="529" name="Google Shape;529;p33"/>
          <p:cNvGrpSpPr/>
          <p:nvPr/>
        </p:nvGrpSpPr>
        <p:grpSpPr>
          <a:xfrm>
            <a:off x="414098" y="2967219"/>
            <a:ext cx="1331452" cy="907632"/>
            <a:chOff x="414098" y="2967219"/>
            <a:chExt cx="1331452" cy="907632"/>
          </a:xfrm>
        </p:grpSpPr>
        <p:grpSp>
          <p:nvGrpSpPr>
            <p:cNvPr id="530" name="Google Shape;530;p33"/>
            <p:cNvGrpSpPr/>
            <p:nvPr/>
          </p:nvGrpSpPr>
          <p:grpSpPr>
            <a:xfrm>
              <a:off x="1152603" y="2967219"/>
              <a:ext cx="450600" cy="145800"/>
              <a:chOff x="705975" y="2212050"/>
              <a:chExt cx="450600" cy="145800"/>
            </a:xfrm>
          </p:grpSpPr>
          <p:sp>
            <p:nvSpPr>
              <p:cNvPr id="531" name="Google Shape;531;p33"/>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3"/>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3"/>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33"/>
            <p:cNvGrpSpPr/>
            <p:nvPr/>
          </p:nvGrpSpPr>
          <p:grpSpPr>
            <a:xfrm>
              <a:off x="1010250" y="3107713"/>
              <a:ext cx="735300" cy="767139"/>
              <a:chOff x="2381850" y="2879113"/>
              <a:chExt cx="735300" cy="767139"/>
            </a:xfrm>
          </p:grpSpPr>
          <p:sp>
            <p:nvSpPr>
              <p:cNvPr id="534" name="Google Shape;534;p33"/>
              <p:cNvSpPr/>
              <p:nvPr/>
            </p:nvSpPr>
            <p:spPr>
              <a:xfrm>
                <a:off x="2381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535" name="Google Shape;535;p33"/>
              <p:cNvCxnSpPr/>
              <p:nvPr/>
            </p:nvCxnSpPr>
            <p:spPr>
              <a:xfrm rot="10800000">
                <a:off x="2749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536" name="Google Shape;536;p33"/>
              <p:cNvCxnSpPr/>
              <p:nvPr/>
            </p:nvCxnSpPr>
            <p:spPr>
              <a:xfrm rot="10800000">
                <a:off x="2749503" y="28791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537" name="Google Shape;537;p33"/>
            <p:cNvGrpSpPr/>
            <p:nvPr/>
          </p:nvGrpSpPr>
          <p:grpSpPr>
            <a:xfrm>
              <a:off x="414098" y="3411719"/>
              <a:ext cx="596100" cy="145800"/>
              <a:chOff x="1709498" y="3189789"/>
              <a:chExt cx="596100" cy="145800"/>
            </a:xfrm>
          </p:grpSpPr>
          <p:grpSp>
            <p:nvGrpSpPr>
              <p:cNvPr id="538" name="Google Shape;538;p33"/>
              <p:cNvGrpSpPr/>
              <p:nvPr/>
            </p:nvGrpSpPr>
            <p:grpSpPr>
              <a:xfrm>
                <a:off x="1709498" y="3189789"/>
                <a:ext cx="450600" cy="145800"/>
                <a:chOff x="705975" y="2364450"/>
                <a:chExt cx="450600" cy="145800"/>
              </a:xfrm>
            </p:grpSpPr>
            <p:sp>
              <p:nvSpPr>
                <p:cNvPr id="539" name="Google Shape;539;p33"/>
                <p:cNvSpPr/>
                <p:nvPr/>
              </p:nvSpPr>
              <p:spPr>
                <a:xfrm>
                  <a:off x="7059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3"/>
                <p:cNvSpPr/>
                <p:nvPr/>
              </p:nvSpPr>
              <p:spPr>
                <a:xfrm>
                  <a:off x="8583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3"/>
                <p:cNvSpPr/>
                <p:nvPr/>
              </p:nvSpPr>
              <p:spPr>
                <a:xfrm>
                  <a:off x="10107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42" name="Google Shape;542;p33"/>
              <p:cNvCxnSpPr>
                <a:stCxn id="541" idx="3"/>
                <a:endCxn id="534" idx="1"/>
              </p:cNvCxnSpPr>
              <p:nvPr/>
            </p:nvCxnSpPr>
            <p:spPr>
              <a:xfrm>
                <a:off x="2160098" y="3262689"/>
                <a:ext cx="145500" cy="3600"/>
              </a:xfrm>
              <a:prstGeom prst="straightConnector1">
                <a:avLst/>
              </a:prstGeom>
              <a:noFill/>
              <a:ln cap="flat" cmpd="sng" w="9525">
                <a:solidFill>
                  <a:schemeClr val="dk2"/>
                </a:solidFill>
                <a:prstDash val="solid"/>
                <a:round/>
                <a:headEnd len="med" w="med" type="none"/>
                <a:tailEnd len="med" w="med" type="triangle"/>
              </a:ln>
            </p:spPr>
          </p:cxnSp>
        </p:grpSp>
      </p:grpSp>
      <p:grpSp>
        <p:nvGrpSpPr>
          <p:cNvPr id="543" name="Google Shape;543;p33"/>
          <p:cNvGrpSpPr/>
          <p:nvPr/>
        </p:nvGrpSpPr>
        <p:grpSpPr>
          <a:xfrm>
            <a:off x="5340000" y="896496"/>
            <a:ext cx="735300" cy="1523742"/>
            <a:chOff x="5340000" y="896496"/>
            <a:chExt cx="735300" cy="1523742"/>
          </a:xfrm>
        </p:grpSpPr>
        <p:grpSp>
          <p:nvGrpSpPr>
            <p:cNvPr id="544" name="Google Shape;544;p33"/>
            <p:cNvGrpSpPr/>
            <p:nvPr/>
          </p:nvGrpSpPr>
          <p:grpSpPr>
            <a:xfrm>
              <a:off x="5479990" y="2058644"/>
              <a:ext cx="450600" cy="145800"/>
              <a:chOff x="705975" y="2212050"/>
              <a:chExt cx="450600" cy="145800"/>
            </a:xfrm>
          </p:grpSpPr>
          <p:sp>
            <p:nvSpPr>
              <p:cNvPr id="545" name="Google Shape;545;p33"/>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3"/>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3"/>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48" name="Google Shape;548;p33"/>
            <p:cNvCxnSpPr/>
            <p:nvPr/>
          </p:nvCxnSpPr>
          <p:spPr>
            <a:xfrm rot="10800000">
              <a:off x="5705290" y="2199138"/>
              <a:ext cx="0" cy="221100"/>
            </a:xfrm>
            <a:prstGeom prst="straightConnector1">
              <a:avLst/>
            </a:prstGeom>
            <a:noFill/>
            <a:ln cap="flat" cmpd="sng" w="9525">
              <a:solidFill>
                <a:schemeClr val="dk2"/>
              </a:solidFill>
              <a:prstDash val="solid"/>
              <a:round/>
              <a:headEnd len="med" w="med" type="none"/>
              <a:tailEnd len="med" w="med" type="triangle"/>
            </a:ln>
          </p:spPr>
        </p:cxnSp>
        <p:grpSp>
          <p:nvGrpSpPr>
            <p:cNvPr id="549" name="Google Shape;549;p33"/>
            <p:cNvGrpSpPr/>
            <p:nvPr/>
          </p:nvGrpSpPr>
          <p:grpSpPr>
            <a:xfrm>
              <a:off x="5340000" y="896496"/>
              <a:ext cx="735300" cy="1102179"/>
              <a:chOff x="4707100" y="814471"/>
              <a:chExt cx="735300" cy="1102179"/>
            </a:xfrm>
          </p:grpSpPr>
          <p:sp>
            <p:nvSpPr>
              <p:cNvPr id="550" name="Google Shape;550;p33"/>
              <p:cNvSpPr txBox="1"/>
              <p:nvPr/>
            </p:nvSpPr>
            <p:spPr>
              <a:xfrm>
                <a:off x="4741652" y="111087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000">
                    <a:solidFill>
                      <a:schemeClr val="dk1"/>
                    </a:solidFill>
                    <a:latin typeface="Helvetica Neue"/>
                    <a:ea typeface="Helvetica Neue"/>
                    <a:cs typeface="Helvetica Neue"/>
                    <a:sym typeface="Helvetica Neue"/>
                  </a:rPr>
                  <a:t>شجرتان</a:t>
                </a:r>
                <a:endParaRPr sz="1000">
                  <a:solidFill>
                    <a:schemeClr val="dk1"/>
                  </a:solidFill>
                  <a:latin typeface="Helvetica Neue"/>
                  <a:ea typeface="Helvetica Neue"/>
                  <a:cs typeface="Helvetica Neue"/>
                  <a:sym typeface="Helvetica Neue"/>
                </a:endParaRPr>
              </a:p>
              <a:p>
                <a:pPr indent="0" lvl="0" marL="0" rtl="0" algn="ctr">
                  <a:spcBef>
                    <a:spcPts val="0"/>
                  </a:spcBef>
                  <a:spcAft>
                    <a:spcPts val="0"/>
                  </a:spcAft>
                  <a:buClr>
                    <a:schemeClr val="dk1"/>
                  </a:buClr>
                  <a:buSzPts val="1100"/>
                  <a:buFont typeface="Arial"/>
                  <a:buNone/>
                </a:pPr>
                <a:r>
                  <a:rPr lang="en" sz="600">
                    <a:solidFill>
                      <a:schemeClr val="dk1"/>
                    </a:solidFill>
                    <a:latin typeface="Helvetica Neue"/>
                    <a:ea typeface="Helvetica Neue"/>
                    <a:cs typeface="Helvetica Neue"/>
                    <a:sym typeface="Helvetica Neue"/>
                  </a:rPr>
                  <a:t>shajaratan</a:t>
                </a:r>
                <a:endParaRPr sz="600">
                  <a:latin typeface="Helvetica Neue"/>
                  <a:ea typeface="Helvetica Neue"/>
                  <a:cs typeface="Helvetica Neue"/>
                  <a:sym typeface="Helvetica Neue"/>
                </a:endParaRPr>
              </a:p>
            </p:txBody>
          </p:sp>
          <p:sp>
            <p:nvSpPr>
              <p:cNvPr id="551" name="Google Shape;551;p33"/>
              <p:cNvSpPr txBox="1"/>
              <p:nvPr/>
            </p:nvSpPr>
            <p:spPr>
              <a:xfrm>
                <a:off x="4744279" y="81447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893</a:t>
                </a:r>
                <a:endParaRPr i="1" sz="1000">
                  <a:latin typeface="Helvetica Neue"/>
                  <a:ea typeface="Helvetica Neue"/>
                  <a:cs typeface="Helvetica Neue"/>
                  <a:sym typeface="Helvetica Neue"/>
                </a:endParaRPr>
              </a:p>
            </p:txBody>
          </p:sp>
          <p:sp>
            <p:nvSpPr>
              <p:cNvPr id="552" name="Google Shape;552;p33"/>
              <p:cNvSpPr/>
              <p:nvPr/>
            </p:nvSpPr>
            <p:spPr>
              <a:xfrm>
                <a:off x="4707100" y="1594150"/>
                <a:ext cx="7353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s(h</a:t>
                </a:r>
                <a:r>
                  <a:rPr baseline="-25000" lang="en">
                    <a:latin typeface="Helvetica Neue"/>
                    <a:ea typeface="Helvetica Neue"/>
                    <a:cs typeface="Helvetica Neue"/>
                    <a:sym typeface="Helvetica Neue"/>
                  </a:rPr>
                  <a:t>d</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grpSp>
      <p:cxnSp>
        <p:nvCxnSpPr>
          <p:cNvPr id="553" name="Google Shape;553;p33"/>
          <p:cNvCxnSpPr/>
          <p:nvPr/>
        </p:nvCxnSpPr>
        <p:spPr>
          <a:xfrm rot="10800000">
            <a:off x="6925888" y="3113538"/>
            <a:ext cx="0" cy="221100"/>
          </a:xfrm>
          <a:prstGeom prst="straightConnector1">
            <a:avLst/>
          </a:prstGeom>
          <a:noFill/>
          <a:ln cap="flat" cmpd="sng" w="9525">
            <a:solidFill>
              <a:schemeClr val="dk2"/>
            </a:solidFill>
            <a:prstDash val="solid"/>
            <a:round/>
            <a:headEnd len="med" w="med" type="none"/>
            <a:tailEnd len="med" w="med" type="triangle"/>
          </a:ln>
        </p:spPr>
      </p:cxnSp>
      <p:grpSp>
        <p:nvGrpSpPr>
          <p:cNvPr id="554" name="Google Shape;554;p33"/>
          <p:cNvGrpSpPr/>
          <p:nvPr/>
        </p:nvGrpSpPr>
        <p:grpSpPr>
          <a:xfrm>
            <a:off x="6559200" y="896496"/>
            <a:ext cx="735300" cy="1102179"/>
            <a:chOff x="6254400" y="896496"/>
            <a:chExt cx="735300" cy="1102179"/>
          </a:xfrm>
        </p:grpSpPr>
        <p:sp>
          <p:nvSpPr>
            <p:cNvPr id="555" name="Google Shape;555;p33"/>
            <p:cNvSpPr txBox="1"/>
            <p:nvPr/>
          </p:nvSpPr>
          <p:spPr>
            <a:xfrm>
              <a:off x="6289057" y="1192896"/>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Helvetica Neue"/>
                  <a:ea typeface="Helvetica Neue"/>
                  <a:cs typeface="Helvetica Neue"/>
                  <a:sym typeface="Helvetica Neue"/>
                </a:rPr>
                <a:t>تتمايلان</a:t>
              </a:r>
              <a:endParaRPr sz="1000">
                <a:solidFill>
                  <a:schemeClr val="dk1"/>
                </a:solidFill>
                <a:latin typeface="Helvetica Neue"/>
                <a:ea typeface="Helvetica Neue"/>
                <a:cs typeface="Helvetica Neue"/>
                <a:sym typeface="Helvetica Neue"/>
              </a:endParaRPr>
            </a:p>
            <a:p>
              <a:pPr indent="0" lvl="0" marL="0" rtl="0" algn="ctr">
                <a:spcBef>
                  <a:spcPts val="0"/>
                </a:spcBef>
                <a:spcAft>
                  <a:spcPts val="0"/>
                </a:spcAft>
                <a:buNone/>
              </a:pPr>
              <a:r>
                <a:rPr lang="en" sz="600">
                  <a:solidFill>
                    <a:schemeClr val="dk1"/>
                  </a:solidFill>
                  <a:latin typeface="Helvetica Neue"/>
                  <a:ea typeface="Helvetica Neue"/>
                  <a:cs typeface="Helvetica Neue"/>
                  <a:sym typeface="Helvetica Neue"/>
                </a:rPr>
                <a:t>tatamayalan</a:t>
              </a:r>
              <a:endParaRPr sz="600">
                <a:latin typeface="Helvetica Neue"/>
                <a:ea typeface="Helvetica Neue"/>
                <a:cs typeface="Helvetica Neue"/>
                <a:sym typeface="Helvetica Neue"/>
              </a:endParaRPr>
            </a:p>
          </p:txBody>
        </p:sp>
        <p:sp>
          <p:nvSpPr>
            <p:cNvPr id="556" name="Google Shape;556;p33"/>
            <p:cNvSpPr txBox="1"/>
            <p:nvPr/>
          </p:nvSpPr>
          <p:spPr>
            <a:xfrm>
              <a:off x="6291392" y="896496"/>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489</a:t>
              </a:r>
              <a:endParaRPr i="1" sz="1000">
                <a:latin typeface="Helvetica Neue"/>
                <a:ea typeface="Helvetica Neue"/>
                <a:cs typeface="Helvetica Neue"/>
                <a:sym typeface="Helvetica Neue"/>
              </a:endParaRPr>
            </a:p>
          </p:txBody>
        </p:sp>
        <p:sp>
          <p:nvSpPr>
            <p:cNvPr id="557" name="Google Shape;557;p33"/>
            <p:cNvSpPr/>
            <p:nvPr/>
          </p:nvSpPr>
          <p:spPr>
            <a:xfrm>
              <a:off x="6254400" y="1676175"/>
              <a:ext cx="7353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s(h</a:t>
              </a:r>
              <a:r>
                <a:rPr baseline="-25000" lang="en">
                  <a:latin typeface="Helvetica Neue"/>
                  <a:ea typeface="Helvetica Neue"/>
                  <a:cs typeface="Helvetica Neue"/>
                  <a:sym typeface="Helvetica Neue"/>
                </a:rPr>
                <a:t>d</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grpSp>
        <p:nvGrpSpPr>
          <p:cNvPr id="558" name="Google Shape;558;p33"/>
          <p:cNvGrpSpPr/>
          <p:nvPr/>
        </p:nvGrpSpPr>
        <p:grpSpPr>
          <a:xfrm>
            <a:off x="5930590" y="1408446"/>
            <a:ext cx="1364990" cy="2948586"/>
            <a:chOff x="5625790" y="1408446"/>
            <a:chExt cx="1364990" cy="2948586"/>
          </a:xfrm>
        </p:grpSpPr>
        <p:grpSp>
          <p:nvGrpSpPr>
            <p:cNvPr id="559" name="Google Shape;559;p33"/>
            <p:cNvGrpSpPr/>
            <p:nvPr/>
          </p:nvGrpSpPr>
          <p:grpSpPr>
            <a:xfrm>
              <a:off x="5625790" y="2062017"/>
              <a:ext cx="1364990" cy="1058832"/>
              <a:chOff x="6743444" y="1824219"/>
              <a:chExt cx="1364990" cy="1058832"/>
            </a:xfrm>
          </p:grpSpPr>
          <p:grpSp>
            <p:nvGrpSpPr>
              <p:cNvPr id="560" name="Google Shape;560;p33"/>
              <p:cNvGrpSpPr/>
              <p:nvPr/>
            </p:nvGrpSpPr>
            <p:grpSpPr>
              <a:xfrm>
                <a:off x="6743444" y="1824219"/>
                <a:ext cx="1364990" cy="907632"/>
                <a:chOff x="7200644" y="2738619"/>
                <a:chExt cx="1364990" cy="907632"/>
              </a:xfrm>
            </p:grpSpPr>
            <p:grpSp>
              <p:nvGrpSpPr>
                <p:cNvPr id="561" name="Google Shape;561;p33"/>
                <p:cNvGrpSpPr/>
                <p:nvPr/>
              </p:nvGrpSpPr>
              <p:grpSpPr>
                <a:xfrm>
                  <a:off x="7972688" y="2738619"/>
                  <a:ext cx="450600" cy="145800"/>
                  <a:chOff x="705975" y="2212050"/>
                  <a:chExt cx="450600" cy="145800"/>
                </a:xfrm>
              </p:grpSpPr>
              <p:sp>
                <p:nvSpPr>
                  <p:cNvPr id="562" name="Google Shape;562;p33"/>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3"/>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3"/>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 name="Google Shape;565;p33"/>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566" name="Google Shape;566;p33"/>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567" name="Google Shape;567;p33"/>
                <p:cNvCxnSpPr>
                  <a:stCxn id="547" idx="3"/>
                  <a:endCxn id="565" idx="1"/>
                </p:cNvCxnSpPr>
                <p:nvPr/>
              </p:nvCxnSpPr>
              <p:spPr>
                <a:xfrm>
                  <a:off x="7200644" y="2808146"/>
                  <a:ext cx="629700" cy="451500"/>
                </a:xfrm>
                <a:prstGeom prst="bentConnector3">
                  <a:avLst>
                    <a:gd fmla="val 49999" name="adj1"/>
                  </a:avLst>
                </a:prstGeom>
                <a:noFill/>
                <a:ln cap="flat" cmpd="sng" w="9525">
                  <a:solidFill>
                    <a:schemeClr val="dk2"/>
                  </a:solidFill>
                  <a:prstDash val="solid"/>
                  <a:round/>
                  <a:headEnd len="med" w="med" type="none"/>
                  <a:tailEnd len="med" w="med" type="triangle"/>
                </a:ln>
              </p:spPr>
            </p:cxnSp>
            <p:cxnSp>
              <p:nvCxnSpPr>
                <p:cNvPr id="568" name="Google Shape;568;p33"/>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569" name="Google Shape;569;p33"/>
              <p:cNvGrpSpPr/>
              <p:nvPr/>
            </p:nvGrpSpPr>
            <p:grpSpPr>
              <a:xfrm>
                <a:off x="7516998" y="2737251"/>
                <a:ext cx="450600" cy="145800"/>
                <a:chOff x="705975" y="2364450"/>
                <a:chExt cx="450600" cy="145800"/>
              </a:xfrm>
            </p:grpSpPr>
            <p:sp>
              <p:nvSpPr>
                <p:cNvPr id="570" name="Google Shape;570;p33"/>
                <p:cNvSpPr/>
                <p:nvPr/>
              </p:nvSpPr>
              <p:spPr>
                <a:xfrm>
                  <a:off x="7059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3"/>
                <p:cNvSpPr/>
                <p:nvPr/>
              </p:nvSpPr>
              <p:spPr>
                <a:xfrm>
                  <a:off x="8583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3"/>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 name="Google Shape;573;p33"/>
            <p:cNvGrpSpPr/>
            <p:nvPr/>
          </p:nvGrpSpPr>
          <p:grpSpPr>
            <a:xfrm>
              <a:off x="5760052" y="1408446"/>
              <a:ext cx="1195052" cy="2948586"/>
              <a:chOff x="5431952" y="1402621"/>
              <a:chExt cx="1195052" cy="2948586"/>
            </a:xfrm>
          </p:grpSpPr>
          <p:sp>
            <p:nvSpPr>
              <p:cNvPr id="574" name="Google Shape;574;p33"/>
              <p:cNvSpPr txBox="1"/>
              <p:nvPr/>
            </p:nvSpPr>
            <p:spPr>
              <a:xfrm>
                <a:off x="5934077" y="3920106"/>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Helvetica Neue"/>
                    <a:ea typeface="Helvetica Neue"/>
                    <a:cs typeface="Helvetica Neue"/>
                    <a:sym typeface="Helvetica Neue"/>
                  </a:rPr>
                  <a:t>شجرتان</a:t>
                </a:r>
                <a:endParaRPr sz="1000">
                  <a:solidFill>
                    <a:schemeClr val="dk1"/>
                  </a:solidFill>
                  <a:latin typeface="Helvetica Neue"/>
                  <a:ea typeface="Helvetica Neue"/>
                  <a:cs typeface="Helvetica Neue"/>
                  <a:sym typeface="Helvetica Neue"/>
                </a:endParaRPr>
              </a:p>
              <a:p>
                <a:pPr indent="0" lvl="0" marL="0" rtl="0" algn="ctr">
                  <a:spcBef>
                    <a:spcPts val="0"/>
                  </a:spcBef>
                  <a:spcAft>
                    <a:spcPts val="0"/>
                  </a:spcAft>
                  <a:buNone/>
                </a:pPr>
                <a:r>
                  <a:rPr lang="en" sz="600">
                    <a:solidFill>
                      <a:schemeClr val="dk1"/>
                    </a:solidFill>
                    <a:latin typeface="Helvetica Neue"/>
                    <a:ea typeface="Helvetica Neue"/>
                    <a:cs typeface="Helvetica Neue"/>
                    <a:sym typeface="Helvetica Neue"/>
                  </a:rPr>
                  <a:t>shajaratan</a:t>
                </a:r>
                <a:endParaRPr sz="1000">
                  <a:solidFill>
                    <a:schemeClr val="dk1"/>
                  </a:solidFill>
                  <a:latin typeface="Helvetica Neue"/>
                  <a:ea typeface="Helvetica Neue"/>
                  <a:cs typeface="Helvetica Neue"/>
                  <a:sym typeface="Helvetica Neue"/>
                </a:endParaRPr>
              </a:p>
            </p:txBody>
          </p:sp>
          <p:sp>
            <p:nvSpPr>
              <p:cNvPr id="575" name="Google Shape;575;p33"/>
              <p:cNvSpPr txBox="1"/>
              <p:nvPr/>
            </p:nvSpPr>
            <p:spPr>
              <a:xfrm>
                <a:off x="5936704" y="3623706"/>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893</a:t>
                </a:r>
                <a:endParaRPr i="1" sz="1000">
                  <a:latin typeface="Helvetica Neue"/>
                  <a:ea typeface="Helvetica Neue"/>
                  <a:cs typeface="Helvetica Neue"/>
                  <a:sym typeface="Helvetica Neue"/>
                </a:endParaRPr>
              </a:p>
            </p:txBody>
          </p:sp>
          <p:cxnSp>
            <p:nvCxnSpPr>
              <p:cNvPr id="576" name="Google Shape;576;p33"/>
              <p:cNvCxnSpPr>
                <a:stCxn id="550" idx="3"/>
                <a:endCxn id="574" idx="1"/>
              </p:cNvCxnSpPr>
              <p:nvPr/>
            </p:nvCxnSpPr>
            <p:spPr>
              <a:xfrm>
                <a:off x="5431952" y="1402621"/>
                <a:ext cx="502200" cy="2733000"/>
              </a:xfrm>
              <a:prstGeom prst="bentConnector3">
                <a:avLst>
                  <a:gd fmla="val 49993" name="adj1"/>
                </a:avLst>
              </a:prstGeom>
              <a:noFill/>
              <a:ln cap="flat" cmpd="sng" w="9525">
                <a:solidFill>
                  <a:srgbClr val="9E9E9E"/>
                </a:solidFill>
                <a:prstDash val="dash"/>
                <a:round/>
                <a:headEnd len="med" w="med" type="none"/>
                <a:tailEnd len="med" w="med" type="triangle"/>
              </a:ln>
            </p:spPr>
          </p:cxnSp>
        </p:grpSp>
      </p:grpSp>
      <p:grpSp>
        <p:nvGrpSpPr>
          <p:cNvPr id="577" name="Google Shape;577;p33"/>
          <p:cNvGrpSpPr/>
          <p:nvPr/>
        </p:nvGrpSpPr>
        <p:grpSpPr>
          <a:xfrm>
            <a:off x="7153233" y="896496"/>
            <a:ext cx="1360467" cy="3460536"/>
            <a:chOff x="6520333" y="890671"/>
            <a:chExt cx="1360467" cy="3460536"/>
          </a:xfrm>
        </p:grpSpPr>
        <p:sp>
          <p:nvSpPr>
            <p:cNvPr id="578" name="Google Shape;578;p33"/>
            <p:cNvSpPr txBox="1"/>
            <p:nvPr/>
          </p:nvSpPr>
          <p:spPr>
            <a:xfrm>
              <a:off x="7175193" y="89067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sp>
          <p:nvSpPr>
            <p:cNvPr id="579" name="Google Shape;579;p33"/>
            <p:cNvSpPr txBox="1"/>
            <p:nvPr/>
          </p:nvSpPr>
          <p:spPr>
            <a:xfrm>
              <a:off x="7173709" y="118707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a:p>
              <a:pPr indent="0" lvl="0" marL="0" rtl="0" algn="ctr">
                <a:spcBef>
                  <a:spcPts val="0"/>
                </a:spcBef>
                <a:spcAft>
                  <a:spcPts val="0"/>
                </a:spcAft>
                <a:buNone/>
              </a:pPr>
              <a:r>
                <a:t/>
              </a:r>
              <a:endParaRPr sz="600">
                <a:latin typeface="Helvetica Neue"/>
                <a:ea typeface="Helvetica Neue"/>
                <a:cs typeface="Helvetica Neue"/>
                <a:sym typeface="Helvetica Neue"/>
              </a:endParaRPr>
            </a:p>
          </p:txBody>
        </p:sp>
        <p:grpSp>
          <p:nvGrpSpPr>
            <p:cNvPr id="580" name="Google Shape;580;p33"/>
            <p:cNvGrpSpPr/>
            <p:nvPr/>
          </p:nvGrpSpPr>
          <p:grpSpPr>
            <a:xfrm>
              <a:off x="7285490" y="2052819"/>
              <a:ext cx="450600" cy="145800"/>
              <a:chOff x="705975" y="2212050"/>
              <a:chExt cx="450600" cy="145800"/>
            </a:xfrm>
          </p:grpSpPr>
          <p:sp>
            <p:nvSpPr>
              <p:cNvPr id="581" name="Google Shape;581;p33"/>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3"/>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3"/>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33"/>
            <p:cNvGrpSpPr/>
            <p:nvPr/>
          </p:nvGrpSpPr>
          <p:grpSpPr>
            <a:xfrm>
              <a:off x="6520333" y="2129092"/>
              <a:ext cx="1358103" cy="831359"/>
              <a:chOff x="2521047" y="2814892"/>
              <a:chExt cx="1358103" cy="831359"/>
            </a:xfrm>
          </p:grpSpPr>
          <p:sp>
            <p:nvSpPr>
              <p:cNvPr id="585" name="Google Shape;585;p33"/>
              <p:cNvSpPr/>
              <p:nvPr/>
            </p:nvSpPr>
            <p:spPr>
              <a:xfrm>
                <a:off x="3143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586" name="Google Shape;586;p33"/>
              <p:cNvCxnSpPr/>
              <p:nvPr/>
            </p:nvCxnSpPr>
            <p:spPr>
              <a:xfrm rot="10800000">
                <a:off x="3511503"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587" name="Google Shape;587;p33"/>
              <p:cNvCxnSpPr>
                <a:stCxn id="564" idx="3"/>
                <a:endCxn id="585" idx="1"/>
              </p:cNvCxnSpPr>
              <p:nvPr/>
            </p:nvCxnSpPr>
            <p:spPr>
              <a:xfrm>
                <a:off x="2521047" y="2814892"/>
                <a:ext cx="622800" cy="444900"/>
              </a:xfrm>
              <a:prstGeom prst="bentConnector3">
                <a:avLst>
                  <a:gd fmla="val 50000" name="adj1"/>
                </a:avLst>
              </a:prstGeom>
              <a:noFill/>
              <a:ln cap="flat" cmpd="sng" w="9525">
                <a:solidFill>
                  <a:schemeClr val="dk2"/>
                </a:solidFill>
                <a:prstDash val="solid"/>
                <a:round/>
                <a:headEnd len="med" w="med" type="none"/>
                <a:tailEnd len="med" w="med" type="triangle"/>
              </a:ln>
            </p:spPr>
          </p:cxnSp>
          <p:cxnSp>
            <p:nvCxnSpPr>
              <p:cNvPr id="588" name="Google Shape;588;p33"/>
              <p:cNvCxnSpPr/>
              <p:nvPr/>
            </p:nvCxnSpPr>
            <p:spPr>
              <a:xfrm rot="10800000">
                <a:off x="3511503" y="3425151"/>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589" name="Google Shape;589;p33"/>
            <p:cNvGrpSpPr/>
            <p:nvPr/>
          </p:nvGrpSpPr>
          <p:grpSpPr>
            <a:xfrm>
              <a:off x="7285498" y="2965851"/>
              <a:ext cx="450600" cy="145800"/>
              <a:chOff x="705975" y="2364450"/>
              <a:chExt cx="450600" cy="145800"/>
            </a:xfrm>
          </p:grpSpPr>
          <p:sp>
            <p:nvSpPr>
              <p:cNvPr id="590" name="Google Shape;590;p33"/>
              <p:cNvSpPr/>
              <p:nvPr/>
            </p:nvSpPr>
            <p:spPr>
              <a:xfrm>
                <a:off x="7059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p:nvPr/>
            </p:nvSpPr>
            <p:spPr>
              <a:xfrm>
                <a:off x="8583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3"/>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 name="Google Shape;593;p33"/>
            <p:cNvSpPr/>
            <p:nvPr/>
          </p:nvSpPr>
          <p:spPr>
            <a:xfrm>
              <a:off x="7145500" y="1670350"/>
              <a:ext cx="7353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s(h</a:t>
              </a:r>
              <a:r>
                <a:rPr baseline="-25000" lang="en">
                  <a:latin typeface="Helvetica Neue"/>
                  <a:ea typeface="Helvetica Neue"/>
                  <a:cs typeface="Helvetica Neue"/>
                  <a:sym typeface="Helvetica Neue"/>
                </a:rPr>
                <a:t>d</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cxnSp>
          <p:nvCxnSpPr>
            <p:cNvPr id="594" name="Google Shape;594;p33"/>
            <p:cNvCxnSpPr/>
            <p:nvPr/>
          </p:nvCxnSpPr>
          <p:spPr>
            <a:xfrm rot="10800000">
              <a:off x="7512188" y="3107713"/>
              <a:ext cx="0" cy="221100"/>
            </a:xfrm>
            <a:prstGeom prst="straightConnector1">
              <a:avLst/>
            </a:prstGeom>
            <a:noFill/>
            <a:ln cap="flat" cmpd="sng" w="9525">
              <a:solidFill>
                <a:schemeClr val="dk2"/>
              </a:solidFill>
              <a:prstDash val="solid"/>
              <a:round/>
              <a:headEnd len="med" w="med" type="none"/>
              <a:tailEnd len="med" w="med" type="triangle"/>
            </a:ln>
          </p:spPr>
        </p:cxnSp>
        <p:sp>
          <p:nvSpPr>
            <p:cNvPr id="595" name="Google Shape;595;p33"/>
            <p:cNvSpPr txBox="1"/>
            <p:nvPr/>
          </p:nvSpPr>
          <p:spPr>
            <a:xfrm>
              <a:off x="7153381" y="3920106"/>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Helvetica Neue"/>
                  <a:ea typeface="Helvetica Neue"/>
                  <a:cs typeface="Helvetica Neue"/>
                  <a:sym typeface="Helvetica Neue"/>
                </a:rPr>
                <a:t>تتمايلان</a:t>
              </a:r>
              <a:endParaRPr sz="1000">
                <a:solidFill>
                  <a:schemeClr val="dk1"/>
                </a:solidFill>
                <a:latin typeface="Helvetica Neue"/>
                <a:ea typeface="Helvetica Neue"/>
                <a:cs typeface="Helvetica Neue"/>
                <a:sym typeface="Helvetica Neue"/>
              </a:endParaRPr>
            </a:p>
            <a:p>
              <a:pPr indent="0" lvl="0" marL="0" rtl="0" algn="ctr">
                <a:spcBef>
                  <a:spcPts val="0"/>
                </a:spcBef>
                <a:spcAft>
                  <a:spcPts val="0"/>
                </a:spcAft>
                <a:buNone/>
              </a:pPr>
              <a:r>
                <a:rPr lang="en" sz="600">
                  <a:solidFill>
                    <a:schemeClr val="dk1"/>
                  </a:solidFill>
                  <a:latin typeface="Helvetica Neue"/>
                  <a:ea typeface="Helvetica Neue"/>
                  <a:cs typeface="Helvetica Neue"/>
                  <a:sym typeface="Helvetica Neue"/>
                </a:rPr>
                <a:t>tatamayalan</a:t>
              </a:r>
              <a:endParaRPr sz="1000">
                <a:solidFill>
                  <a:schemeClr val="dk1"/>
                </a:solidFill>
                <a:latin typeface="Helvetica Neue"/>
                <a:ea typeface="Helvetica Neue"/>
                <a:cs typeface="Helvetica Neue"/>
                <a:sym typeface="Helvetica Neue"/>
              </a:endParaRPr>
            </a:p>
          </p:txBody>
        </p:sp>
        <p:sp>
          <p:nvSpPr>
            <p:cNvPr id="596" name="Google Shape;596;p33"/>
            <p:cNvSpPr txBox="1"/>
            <p:nvPr/>
          </p:nvSpPr>
          <p:spPr>
            <a:xfrm>
              <a:off x="7155717" y="3623706"/>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489</a:t>
              </a:r>
              <a:endParaRPr i="1" sz="1000">
                <a:latin typeface="Helvetica Neue"/>
                <a:ea typeface="Helvetica Neue"/>
                <a:cs typeface="Helvetica Neue"/>
                <a:sym typeface="Helvetica Neue"/>
              </a:endParaRPr>
            </a:p>
          </p:txBody>
        </p:sp>
        <p:cxnSp>
          <p:nvCxnSpPr>
            <p:cNvPr id="597" name="Google Shape;597;p33"/>
            <p:cNvCxnSpPr>
              <a:stCxn id="555" idx="3"/>
              <a:endCxn id="595" idx="1"/>
            </p:cNvCxnSpPr>
            <p:nvPr/>
          </p:nvCxnSpPr>
          <p:spPr>
            <a:xfrm>
              <a:off x="6651256" y="1402621"/>
              <a:ext cx="502200" cy="2733000"/>
            </a:xfrm>
            <a:prstGeom prst="bentConnector3">
              <a:avLst>
                <a:gd fmla="val 49993" name="adj1"/>
              </a:avLst>
            </a:prstGeom>
            <a:noFill/>
            <a:ln cap="flat" cmpd="sng" w="9525">
              <a:solidFill>
                <a:srgbClr val="9E9E9E"/>
              </a:solidFill>
              <a:prstDash val="dash"/>
              <a:round/>
              <a:headEnd len="med" w="med" type="none"/>
              <a:tailEnd len="med" w="med" type="triangle"/>
            </a:ln>
          </p:spPr>
        </p:cxnSp>
      </p:grpSp>
      <p:grpSp>
        <p:nvGrpSpPr>
          <p:cNvPr id="598" name="Google Shape;598;p33"/>
          <p:cNvGrpSpPr/>
          <p:nvPr/>
        </p:nvGrpSpPr>
        <p:grpSpPr>
          <a:xfrm>
            <a:off x="5334568" y="2745176"/>
            <a:ext cx="3179132" cy="1611855"/>
            <a:chOff x="5334568" y="2745176"/>
            <a:chExt cx="3179132" cy="1611855"/>
          </a:xfrm>
        </p:grpSpPr>
        <p:sp>
          <p:nvSpPr>
            <p:cNvPr id="599" name="Google Shape;599;p33"/>
            <p:cNvSpPr txBox="1"/>
            <p:nvPr/>
          </p:nvSpPr>
          <p:spPr>
            <a:xfrm>
              <a:off x="5334568" y="392593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a:p>
              <a:pPr indent="0" lvl="0" marL="0" rtl="0" algn="ctr">
                <a:spcBef>
                  <a:spcPts val="0"/>
                </a:spcBef>
                <a:spcAft>
                  <a:spcPts val="0"/>
                </a:spcAft>
                <a:buNone/>
              </a:pPr>
              <a:r>
                <a:t/>
              </a:r>
              <a:endParaRPr sz="600">
                <a:latin typeface="Helvetica Neue"/>
                <a:ea typeface="Helvetica Neue"/>
                <a:cs typeface="Helvetica Neue"/>
                <a:sym typeface="Helvetica Neue"/>
              </a:endParaRPr>
            </a:p>
          </p:txBody>
        </p:sp>
        <p:sp>
          <p:nvSpPr>
            <p:cNvPr id="600" name="Google Shape;600;p33"/>
            <p:cNvSpPr txBox="1"/>
            <p:nvPr/>
          </p:nvSpPr>
          <p:spPr>
            <a:xfrm>
              <a:off x="5338046" y="362953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grpSp>
          <p:nvGrpSpPr>
            <p:cNvPr id="601" name="Google Shape;601;p33"/>
            <p:cNvGrpSpPr/>
            <p:nvPr/>
          </p:nvGrpSpPr>
          <p:grpSpPr>
            <a:xfrm>
              <a:off x="5340000" y="2745176"/>
              <a:ext cx="3173700" cy="906524"/>
              <a:chOff x="4707100" y="2739351"/>
              <a:chExt cx="3173700" cy="906524"/>
            </a:xfrm>
          </p:grpSpPr>
          <p:cxnSp>
            <p:nvCxnSpPr>
              <p:cNvPr id="602" name="Google Shape;602;p33"/>
              <p:cNvCxnSpPr/>
              <p:nvPr/>
            </p:nvCxnSpPr>
            <p:spPr>
              <a:xfrm rot="10800000">
                <a:off x="5072390" y="2739351"/>
                <a:ext cx="0" cy="221100"/>
              </a:xfrm>
              <a:prstGeom prst="straightConnector1">
                <a:avLst/>
              </a:prstGeom>
              <a:noFill/>
              <a:ln cap="flat" cmpd="sng" w="9525">
                <a:solidFill>
                  <a:schemeClr val="dk2"/>
                </a:solidFill>
                <a:prstDash val="solid"/>
                <a:round/>
                <a:headEnd len="med" w="med" type="none"/>
                <a:tailEnd len="med" w="med" type="triangle"/>
              </a:ln>
            </p:spPr>
          </p:cxnSp>
          <p:grpSp>
            <p:nvGrpSpPr>
              <p:cNvPr id="603" name="Google Shape;603;p33"/>
              <p:cNvGrpSpPr/>
              <p:nvPr/>
            </p:nvGrpSpPr>
            <p:grpSpPr>
              <a:xfrm>
                <a:off x="4847098" y="2965851"/>
                <a:ext cx="450600" cy="145800"/>
                <a:chOff x="705975" y="2364450"/>
                <a:chExt cx="450600" cy="145800"/>
              </a:xfrm>
            </p:grpSpPr>
            <p:sp>
              <p:nvSpPr>
                <p:cNvPr id="604" name="Google Shape;604;p33"/>
                <p:cNvSpPr/>
                <p:nvPr/>
              </p:nvSpPr>
              <p:spPr>
                <a:xfrm>
                  <a:off x="7059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3"/>
                <p:cNvSpPr/>
                <p:nvPr/>
              </p:nvSpPr>
              <p:spPr>
                <a:xfrm>
                  <a:off x="8583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3"/>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07" name="Google Shape;607;p33"/>
              <p:cNvCxnSpPr/>
              <p:nvPr/>
            </p:nvCxnSpPr>
            <p:spPr>
              <a:xfrm rot="10800000">
                <a:off x="5073788" y="3107713"/>
                <a:ext cx="0" cy="221100"/>
              </a:xfrm>
              <a:prstGeom prst="straightConnector1">
                <a:avLst/>
              </a:prstGeom>
              <a:noFill/>
              <a:ln cap="flat" cmpd="sng" w="9525">
                <a:solidFill>
                  <a:schemeClr val="dk2"/>
                </a:solidFill>
                <a:prstDash val="solid"/>
                <a:round/>
                <a:headEnd len="med" w="med" type="none"/>
                <a:tailEnd len="med" w="med" type="triangle"/>
              </a:ln>
            </p:spPr>
          </p:cxnSp>
          <p:sp>
            <p:nvSpPr>
              <p:cNvPr id="608" name="Google Shape;608;p33"/>
              <p:cNvSpPr/>
              <p:nvPr/>
            </p:nvSpPr>
            <p:spPr>
              <a:xfrm>
                <a:off x="4707100" y="3323375"/>
                <a:ext cx="31737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d</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grpSp>
      </p:grpSp>
      <p:grpSp>
        <p:nvGrpSpPr>
          <p:cNvPr id="609" name="Google Shape;609;p33"/>
          <p:cNvGrpSpPr/>
          <p:nvPr/>
        </p:nvGrpSpPr>
        <p:grpSpPr>
          <a:xfrm>
            <a:off x="1030900" y="3874851"/>
            <a:ext cx="3830400" cy="1190824"/>
            <a:chOff x="1030900" y="3874851"/>
            <a:chExt cx="3830400" cy="1190824"/>
          </a:xfrm>
        </p:grpSpPr>
        <p:sp>
          <p:nvSpPr>
            <p:cNvPr id="610" name="Google Shape;610;p33"/>
            <p:cNvSpPr/>
            <p:nvPr/>
          </p:nvSpPr>
          <p:spPr>
            <a:xfrm>
              <a:off x="1030900" y="4108075"/>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sp>
          <p:nvSpPr>
            <p:cNvPr id="611" name="Google Shape;611;p33"/>
            <p:cNvSpPr txBox="1"/>
            <p:nvPr/>
          </p:nvSpPr>
          <p:spPr>
            <a:xfrm>
              <a:off x="1030900"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612" name="Google Shape;612;p33"/>
            <p:cNvSpPr txBox="1"/>
            <p:nvPr/>
          </p:nvSpPr>
          <p:spPr>
            <a:xfrm>
              <a:off x="1812661"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two</a:t>
              </a:r>
              <a:endParaRPr sz="1000">
                <a:latin typeface="Helvetica Neue"/>
                <a:ea typeface="Helvetica Neue"/>
                <a:cs typeface="Helvetica Neue"/>
                <a:sym typeface="Helvetica Neue"/>
              </a:endParaRPr>
            </a:p>
          </p:txBody>
        </p:sp>
        <p:sp>
          <p:nvSpPr>
            <p:cNvPr id="613" name="Google Shape;613;p33"/>
            <p:cNvSpPr txBox="1"/>
            <p:nvPr/>
          </p:nvSpPr>
          <p:spPr>
            <a:xfrm>
              <a:off x="2594423"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trees</a:t>
              </a:r>
              <a:endParaRPr sz="1000">
                <a:latin typeface="Helvetica Neue"/>
                <a:ea typeface="Helvetica Neue"/>
                <a:cs typeface="Helvetica Neue"/>
                <a:sym typeface="Helvetica Neue"/>
              </a:endParaRPr>
            </a:p>
          </p:txBody>
        </p:sp>
        <p:sp>
          <p:nvSpPr>
            <p:cNvPr id="614" name="Google Shape;614;p33"/>
            <p:cNvSpPr txBox="1"/>
            <p:nvPr/>
          </p:nvSpPr>
          <p:spPr>
            <a:xfrm>
              <a:off x="33761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sway</a:t>
              </a:r>
              <a:endParaRPr sz="1000">
                <a:latin typeface="Helvetica Neue"/>
                <a:ea typeface="Helvetica Neue"/>
                <a:cs typeface="Helvetica Neue"/>
                <a:sym typeface="Helvetica Neue"/>
              </a:endParaRPr>
            </a:p>
          </p:txBody>
        </p:sp>
        <p:sp>
          <p:nvSpPr>
            <p:cNvPr id="615" name="Google Shape;615;p33"/>
            <p:cNvSpPr txBox="1"/>
            <p:nvPr/>
          </p:nvSpPr>
          <p:spPr>
            <a:xfrm>
              <a:off x="103090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616" name="Google Shape;616;p33"/>
            <p:cNvSpPr txBox="1"/>
            <p:nvPr/>
          </p:nvSpPr>
          <p:spPr>
            <a:xfrm>
              <a:off x="181181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128</a:t>
              </a:r>
              <a:endParaRPr i="1" sz="1000">
                <a:latin typeface="Helvetica Neue"/>
                <a:ea typeface="Helvetica Neue"/>
                <a:cs typeface="Helvetica Neue"/>
                <a:sym typeface="Helvetica Neue"/>
              </a:endParaRPr>
            </a:p>
          </p:txBody>
        </p:sp>
        <p:sp>
          <p:nvSpPr>
            <p:cNvPr id="617" name="Google Shape;617;p33"/>
            <p:cNvSpPr txBox="1"/>
            <p:nvPr/>
          </p:nvSpPr>
          <p:spPr>
            <a:xfrm>
              <a:off x="259272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137</a:t>
              </a:r>
              <a:endParaRPr i="1" sz="1000">
                <a:latin typeface="Helvetica Neue"/>
                <a:ea typeface="Helvetica Neue"/>
                <a:cs typeface="Helvetica Neue"/>
                <a:sym typeface="Helvetica Neue"/>
              </a:endParaRPr>
            </a:p>
          </p:txBody>
        </p:sp>
        <p:sp>
          <p:nvSpPr>
            <p:cNvPr id="618" name="Google Shape;618;p33"/>
            <p:cNvSpPr txBox="1"/>
            <p:nvPr/>
          </p:nvSpPr>
          <p:spPr>
            <a:xfrm>
              <a:off x="33804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783</a:t>
              </a:r>
              <a:endParaRPr i="1" sz="1000">
                <a:latin typeface="Helvetica Neue"/>
                <a:ea typeface="Helvetica Neue"/>
                <a:cs typeface="Helvetica Neue"/>
                <a:sym typeface="Helvetica Neue"/>
              </a:endParaRPr>
            </a:p>
          </p:txBody>
        </p:sp>
        <p:grpSp>
          <p:nvGrpSpPr>
            <p:cNvPr id="619" name="Google Shape;619;p33"/>
            <p:cNvGrpSpPr/>
            <p:nvPr/>
          </p:nvGrpSpPr>
          <p:grpSpPr>
            <a:xfrm>
              <a:off x="1152603" y="3874851"/>
              <a:ext cx="450600" cy="145800"/>
              <a:chOff x="705975" y="2364450"/>
              <a:chExt cx="450600" cy="145800"/>
            </a:xfrm>
          </p:grpSpPr>
          <p:sp>
            <p:nvSpPr>
              <p:cNvPr id="620" name="Google Shape;620;p33"/>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 name="Google Shape;623;p33"/>
            <p:cNvGrpSpPr/>
            <p:nvPr/>
          </p:nvGrpSpPr>
          <p:grpSpPr>
            <a:xfrm>
              <a:off x="1914603" y="3874851"/>
              <a:ext cx="450600" cy="145800"/>
              <a:chOff x="705975" y="2364450"/>
              <a:chExt cx="450600" cy="145800"/>
            </a:xfrm>
          </p:grpSpPr>
          <p:sp>
            <p:nvSpPr>
              <p:cNvPr id="624" name="Google Shape;624;p33"/>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33"/>
            <p:cNvGrpSpPr/>
            <p:nvPr/>
          </p:nvGrpSpPr>
          <p:grpSpPr>
            <a:xfrm>
              <a:off x="2701817" y="3874851"/>
              <a:ext cx="450600" cy="145800"/>
              <a:chOff x="705975" y="2364450"/>
              <a:chExt cx="450600" cy="145800"/>
            </a:xfrm>
          </p:grpSpPr>
          <p:sp>
            <p:nvSpPr>
              <p:cNvPr id="628" name="Google Shape;628;p33"/>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3"/>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3"/>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33"/>
            <p:cNvGrpSpPr/>
            <p:nvPr/>
          </p:nvGrpSpPr>
          <p:grpSpPr>
            <a:xfrm>
              <a:off x="3476423" y="3874851"/>
              <a:ext cx="450600" cy="145800"/>
              <a:chOff x="705975" y="2364450"/>
              <a:chExt cx="450600" cy="145800"/>
            </a:xfrm>
          </p:grpSpPr>
          <p:sp>
            <p:nvSpPr>
              <p:cNvPr id="632" name="Google Shape;632;p33"/>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3"/>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 name="Google Shape;635;p33"/>
            <p:cNvSpPr txBox="1"/>
            <p:nvPr/>
          </p:nvSpPr>
          <p:spPr>
            <a:xfrm>
              <a:off x="41665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636" name="Google Shape;636;p33"/>
            <p:cNvSpPr txBox="1"/>
            <p:nvPr/>
          </p:nvSpPr>
          <p:spPr>
            <a:xfrm>
              <a:off x="41708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nvGrpSpPr>
            <p:cNvPr id="637" name="Google Shape;637;p33"/>
            <p:cNvGrpSpPr/>
            <p:nvPr/>
          </p:nvGrpSpPr>
          <p:grpSpPr>
            <a:xfrm>
              <a:off x="4255898" y="3874851"/>
              <a:ext cx="450600" cy="145800"/>
              <a:chOff x="705975" y="2364450"/>
              <a:chExt cx="450600" cy="145800"/>
            </a:xfrm>
          </p:grpSpPr>
          <p:sp>
            <p:nvSpPr>
              <p:cNvPr id="638" name="Google Shape;638;p33"/>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1" name="Google Shape;641;p33"/>
          <p:cNvGrpSpPr/>
          <p:nvPr/>
        </p:nvGrpSpPr>
        <p:grpSpPr>
          <a:xfrm>
            <a:off x="2365203" y="2967219"/>
            <a:ext cx="2484106" cy="907632"/>
            <a:chOff x="2365203" y="2967219"/>
            <a:chExt cx="2484106" cy="907632"/>
          </a:xfrm>
        </p:grpSpPr>
        <p:grpSp>
          <p:nvGrpSpPr>
            <p:cNvPr id="642" name="Google Shape;642;p33"/>
            <p:cNvGrpSpPr/>
            <p:nvPr/>
          </p:nvGrpSpPr>
          <p:grpSpPr>
            <a:xfrm>
              <a:off x="2701783" y="2967219"/>
              <a:ext cx="450600" cy="145800"/>
              <a:chOff x="705975" y="2212050"/>
              <a:chExt cx="450600" cy="145800"/>
            </a:xfrm>
          </p:grpSpPr>
          <p:sp>
            <p:nvSpPr>
              <p:cNvPr id="643" name="Google Shape;643;p33"/>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 name="Google Shape;646;p33"/>
            <p:cNvGrpSpPr/>
            <p:nvPr/>
          </p:nvGrpSpPr>
          <p:grpSpPr>
            <a:xfrm>
              <a:off x="2365203" y="3040119"/>
              <a:ext cx="929527" cy="834732"/>
              <a:chOff x="2517603" y="3040119"/>
              <a:chExt cx="929527" cy="834732"/>
            </a:xfrm>
          </p:grpSpPr>
          <p:sp>
            <p:nvSpPr>
              <p:cNvPr id="647" name="Google Shape;647;p33"/>
              <p:cNvSpPr/>
              <p:nvPr/>
            </p:nvSpPr>
            <p:spPr>
              <a:xfrm>
                <a:off x="2711830" y="33270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648" name="Google Shape;648;p33"/>
              <p:cNvCxnSpPr/>
              <p:nvPr/>
            </p:nvCxnSpPr>
            <p:spPr>
              <a:xfrm rot="10800000">
                <a:off x="3079483" y="36537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649" name="Google Shape;649;p33"/>
              <p:cNvCxnSpPr/>
              <p:nvPr/>
            </p:nvCxnSpPr>
            <p:spPr>
              <a:xfrm rot="10800000">
                <a:off x="3079483" y="31077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650" name="Google Shape;650;p33"/>
              <p:cNvCxnSpPr>
                <a:stCxn id="522" idx="3"/>
                <a:endCxn id="647" idx="1"/>
              </p:cNvCxnSpPr>
              <p:nvPr/>
            </p:nvCxnSpPr>
            <p:spPr>
              <a:xfrm>
                <a:off x="2517603" y="3040119"/>
                <a:ext cx="194100" cy="448200"/>
              </a:xfrm>
              <a:prstGeom prst="bentConnector3">
                <a:avLst>
                  <a:gd fmla="val 50033" name="adj1"/>
                </a:avLst>
              </a:prstGeom>
              <a:noFill/>
              <a:ln cap="flat" cmpd="sng" w="9525">
                <a:solidFill>
                  <a:schemeClr val="dk2"/>
                </a:solidFill>
                <a:prstDash val="solid"/>
                <a:round/>
                <a:headEnd len="med" w="med" type="none"/>
                <a:tailEnd len="med" w="med" type="triangle"/>
              </a:ln>
            </p:spPr>
          </p:cxnSp>
        </p:grpSp>
        <p:grpSp>
          <p:nvGrpSpPr>
            <p:cNvPr id="651" name="Google Shape;651;p33"/>
            <p:cNvGrpSpPr/>
            <p:nvPr/>
          </p:nvGrpSpPr>
          <p:grpSpPr>
            <a:xfrm>
              <a:off x="3152383" y="2967219"/>
              <a:ext cx="917451" cy="907632"/>
              <a:chOff x="7648183" y="2738619"/>
              <a:chExt cx="917451" cy="907632"/>
            </a:xfrm>
          </p:grpSpPr>
          <p:grpSp>
            <p:nvGrpSpPr>
              <p:cNvPr id="652" name="Google Shape;652;p33"/>
              <p:cNvGrpSpPr/>
              <p:nvPr/>
            </p:nvGrpSpPr>
            <p:grpSpPr>
              <a:xfrm>
                <a:off x="7972688" y="2738619"/>
                <a:ext cx="450600" cy="145800"/>
                <a:chOff x="705975" y="2212050"/>
                <a:chExt cx="450600" cy="145800"/>
              </a:xfrm>
            </p:grpSpPr>
            <p:sp>
              <p:nvSpPr>
                <p:cNvPr id="653" name="Google Shape;653;p33"/>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3"/>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3"/>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 name="Google Shape;656;p33"/>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657" name="Google Shape;657;p33"/>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658" name="Google Shape;658;p33"/>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659" name="Google Shape;659;p33"/>
              <p:cNvCxnSpPr>
                <a:stCxn id="645" idx="3"/>
                <a:endCxn id="656" idx="1"/>
              </p:cNvCxnSpPr>
              <p:nvPr/>
            </p:nvCxnSpPr>
            <p:spPr>
              <a:xfrm>
                <a:off x="7648183" y="2811519"/>
                <a:ext cx="182100" cy="448200"/>
              </a:xfrm>
              <a:prstGeom prst="bentConnector3">
                <a:avLst>
                  <a:gd fmla="val 50014" name="adj1"/>
                </a:avLst>
              </a:prstGeom>
              <a:noFill/>
              <a:ln cap="flat" cmpd="sng" w="9525">
                <a:solidFill>
                  <a:schemeClr val="dk2"/>
                </a:solidFill>
                <a:prstDash val="solid"/>
                <a:round/>
                <a:headEnd len="med" w="med" type="none"/>
                <a:tailEnd len="med" w="med" type="triangle"/>
              </a:ln>
            </p:spPr>
          </p:cxnSp>
        </p:grpSp>
        <p:grpSp>
          <p:nvGrpSpPr>
            <p:cNvPr id="660" name="Google Shape;660;p33"/>
            <p:cNvGrpSpPr/>
            <p:nvPr/>
          </p:nvGrpSpPr>
          <p:grpSpPr>
            <a:xfrm>
              <a:off x="3927488" y="2967219"/>
              <a:ext cx="921822" cy="907632"/>
              <a:chOff x="7643813" y="2738619"/>
              <a:chExt cx="921822" cy="907632"/>
            </a:xfrm>
          </p:grpSpPr>
          <p:grpSp>
            <p:nvGrpSpPr>
              <p:cNvPr id="661" name="Google Shape;661;p33"/>
              <p:cNvGrpSpPr/>
              <p:nvPr/>
            </p:nvGrpSpPr>
            <p:grpSpPr>
              <a:xfrm>
                <a:off x="7972688" y="2738619"/>
                <a:ext cx="450600" cy="145800"/>
                <a:chOff x="705975" y="2212050"/>
                <a:chExt cx="450600" cy="145800"/>
              </a:xfrm>
            </p:grpSpPr>
            <p:sp>
              <p:nvSpPr>
                <p:cNvPr id="662" name="Google Shape;662;p33"/>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3"/>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33"/>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666" name="Google Shape;666;p33"/>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667" name="Google Shape;667;p33"/>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668" name="Google Shape;668;p33"/>
              <p:cNvCxnSpPr>
                <a:stCxn id="655" idx="3"/>
                <a:endCxn id="665" idx="1"/>
              </p:cNvCxnSpPr>
              <p:nvPr/>
            </p:nvCxnSpPr>
            <p:spPr>
              <a:xfrm>
                <a:off x="7643813" y="2811519"/>
                <a:ext cx="186600" cy="448200"/>
              </a:xfrm>
              <a:prstGeom prst="bentConnector3">
                <a:avLst>
                  <a:gd fmla="val 49979" name="adj1"/>
                </a:avLst>
              </a:prstGeom>
              <a:noFill/>
              <a:ln cap="flat" cmpd="sng" w="9525">
                <a:solidFill>
                  <a:schemeClr val="dk2"/>
                </a:solidFill>
                <a:prstDash val="solid"/>
                <a:round/>
                <a:headEnd len="med" w="med" type="none"/>
                <a:tailEnd len="med" w="med" type="triangle"/>
              </a:ln>
            </p:spPr>
          </p:cxnSp>
        </p:grpSp>
      </p:grpSp>
      <p:grpSp>
        <p:nvGrpSpPr>
          <p:cNvPr id="669" name="Google Shape;669;p33"/>
          <p:cNvGrpSpPr/>
          <p:nvPr/>
        </p:nvGrpSpPr>
        <p:grpSpPr>
          <a:xfrm>
            <a:off x="4070812" y="2058651"/>
            <a:ext cx="2002125" cy="908568"/>
            <a:chOff x="4070812" y="2058651"/>
            <a:chExt cx="2002125" cy="908568"/>
          </a:xfrm>
        </p:grpSpPr>
        <p:sp>
          <p:nvSpPr>
            <p:cNvPr id="670" name="Google Shape;670;p33"/>
            <p:cNvSpPr/>
            <p:nvPr/>
          </p:nvSpPr>
          <p:spPr>
            <a:xfrm>
              <a:off x="5337637" y="2418485"/>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671" name="Google Shape;671;p33"/>
            <p:cNvCxnSpPr>
              <a:stCxn id="663" idx="0"/>
              <a:endCxn id="670" idx="1"/>
            </p:cNvCxnSpPr>
            <p:nvPr/>
          </p:nvCxnSpPr>
          <p:spPr>
            <a:xfrm rot="-5400000">
              <a:off x="4715813" y="2345469"/>
              <a:ext cx="387600" cy="855900"/>
            </a:xfrm>
            <a:prstGeom prst="bentConnector2">
              <a:avLst/>
            </a:prstGeom>
            <a:noFill/>
            <a:ln cap="flat" cmpd="sng" w="9525">
              <a:solidFill>
                <a:schemeClr val="dk2"/>
              </a:solidFill>
              <a:prstDash val="solid"/>
              <a:round/>
              <a:headEnd len="med" w="med" type="none"/>
              <a:tailEnd len="med" w="med" type="triangle"/>
            </a:ln>
          </p:spPr>
        </p:cxnSp>
        <p:sp>
          <p:nvSpPr>
            <p:cNvPr id="672" name="Google Shape;672;p33"/>
            <p:cNvSpPr txBox="1"/>
            <p:nvPr/>
          </p:nvSpPr>
          <p:spPr>
            <a:xfrm>
              <a:off x="4070812" y="2058651"/>
              <a:ext cx="1130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Decoder D hidden state </a:t>
              </a:r>
              <a:r>
                <a:rPr i="1" lang="en" sz="1000">
                  <a:latin typeface="Helvetica Neue"/>
                  <a:ea typeface="Helvetica Neue"/>
                  <a:cs typeface="Helvetica Neue"/>
                  <a:sym typeface="Helvetica Neue"/>
                </a:rPr>
                <a:t>h</a:t>
              </a:r>
              <a:r>
                <a:rPr baseline="-25000" i="1" lang="en" sz="1000">
                  <a:latin typeface="Helvetica Neue"/>
                  <a:ea typeface="Helvetica Neue"/>
                  <a:cs typeface="Helvetica Neue"/>
                  <a:sym typeface="Helvetica Neue"/>
                </a:rPr>
                <a:t>d</a:t>
              </a:r>
              <a:endParaRPr baseline="-25000" sz="1000">
                <a:latin typeface="Helvetica Neue"/>
                <a:ea typeface="Helvetica Neue"/>
                <a:cs typeface="Helvetica Neue"/>
                <a:sym typeface="Helvetica Neue"/>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9"/>
                                        </p:tgtEl>
                                        <p:attrNameLst>
                                          <p:attrName>style.visibility</p:attrName>
                                        </p:attrNameLst>
                                      </p:cBhvr>
                                      <p:to>
                                        <p:strVal val="visible"/>
                                      </p:to>
                                    </p:set>
                                    <p:animEffect filter="fade" transition="in">
                                      <p:cBhvr>
                                        <p:cTn dur="1000"/>
                                        <p:tgtEl>
                                          <p:spTgt spid="6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gtEl>
                                        <p:attrNameLst>
                                          <p:attrName>style.visibility</p:attrName>
                                        </p:attrNameLst>
                                      </p:cBhvr>
                                      <p:to>
                                        <p:strVal val="visible"/>
                                      </p:to>
                                    </p:set>
                                    <p:animEffect filter="fade" transition="in">
                                      <p:cBhvr>
                                        <p:cTn dur="1000"/>
                                        <p:tgtEl>
                                          <p:spTgt spid="5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8"/>
                                        </p:tgtEl>
                                        <p:attrNameLst>
                                          <p:attrName>style.visibility</p:attrName>
                                        </p:attrNameLst>
                                      </p:cBhvr>
                                      <p:to>
                                        <p:strVal val="visible"/>
                                      </p:to>
                                    </p:set>
                                    <p:animEffect filter="fade" transition="in">
                                      <p:cBhvr>
                                        <p:cTn dur="1000"/>
                                        <p:tgtEl>
                                          <p:spTgt spid="5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1"/>
                                        </p:tgtEl>
                                        <p:attrNameLst>
                                          <p:attrName>style.visibility</p:attrName>
                                        </p:attrNameLst>
                                      </p:cBhvr>
                                      <p:to>
                                        <p:strVal val="visible"/>
                                      </p:to>
                                    </p:set>
                                    <p:animEffect filter="fade" transition="in">
                                      <p:cBhvr>
                                        <p:cTn dur="1000"/>
                                        <p:tgtEl>
                                          <p:spTgt spid="6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9"/>
                                        </p:tgtEl>
                                        <p:attrNameLst>
                                          <p:attrName>style.visibility</p:attrName>
                                        </p:attrNameLst>
                                      </p:cBhvr>
                                      <p:to>
                                        <p:strVal val="visible"/>
                                      </p:to>
                                    </p:set>
                                    <p:animEffect filter="fade" transition="in">
                                      <p:cBhvr>
                                        <p:cTn dur="1000"/>
                                        <p:tgtEl>
                                          <p:spTgt spid="6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8"/>
                                        </p:tgtEl>
                                        <p:attrNameLst>
                                          <p:attrName>style.visibility</p:attrName>
                                        </p:attrNameLst>
                                      </p:cBhvr>
                                      <p:to>
                                        <p:strVal val="visible"/>
                                      </p:to>
                                    </p:set>
                                    <p:animEffect filter="fade" transition="in">
                                      <p:cBhvr>
                                        <p:cTn dur="1000"/>
                                        <p:tgtEl>
                                          <p:spTgt spid="5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3"/>
                                        </p:tgtEl>
                                        <p:attrNameLst>
                                          <p:attrName>style.visibility</p:attrName>
                                        </p:attrNameLst>
                                      </p:cBhvr>
                                      <p:to>
                                        <p:strVal val="visible"/>
                                      </p:to>
                                    </p:set>
                                    <p:animEffect filter="fade" transition="in">
                                      <p:cBhvr>
                                        <p:cTn dur="1000"/>
                                        <p:tgtEl>
                                          <p:spTgt spid="5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8"/>
                                        </p:tgtEl>
                                        <p:attrNameLst>
                                          <p:attrName>style.visibility</p:attrName>
                                        </p:attrNameLst>
                                      </p:cBhvr>
                                      <p:to>
                                        <p:strVal val="visible"/>
                                      </p:to>
                                    </p:set>
                                    <p:animEffect filter="fade" transition="in">
                                      <p:cBhvr>
                                        <p:cTn dur="1000"/>
                                        <p:tgtEl>
                                          <p:spTgt spid="558"/>
                                        </p:tgtEl>
                                      </p:cBhvr>
                                    </p:animEffect>
                                  </p:childTnLst>
                                </p:cTn>
                              </p:par>
                              <p:par>
                                <p:cTn fill="hold" nodeType="withEffect" presetClass="entr" presetID="10" presetSubtype="0">
                                  <p:stCondLst>
                                    <p:cond delay="0"/>
                                  </p:stCondLst>
                                  <p:childTnLst>
                                    <p:set>
                                      <p:cBhvr>
                                        <p:cTn dur="1" fill="hold">
                                          <p:stCondLst>
                                            <p:cond delay="0"/>
                                          </p:stCondLst>
                                        </p:cTn>
                                        <p:tgtEl>
                                          <p:spTgt spid="553"/>
                                        </p:tgtEl>
                                        <p:attrNameLst>
                                          <p:attrName>style.visibility</p:attrName>
                                        </p:attrNameLst>
                                      </p:cBhvr>
                                      <p:to>
                                        <p:strVal val="visible"/>
                                      </p:to>
                                    </p:set>
                                    <p:animEffect filter="fade" transition="in">
                                      <p:cBhvr>
                                        <p:cTn dur="1000"/>
                                        <p:tgtEl>
                                          <p:spTgt spid="5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4"/>
                                        </p:tgtEl>
                                        <p:attrNameLst>
                                          <p:attrName>style.visibility</p:attrName>
                                        </p:attrNameLst>
                                      </p:cBhvr>
                                      <p:to>
                                        <p:strVal val="visible"/>
                                      </p:to>
                                    </p:set>
                                    <p:animEffect filter="fade" transition="in">
                                      <p:cBhvr>
                                        <p:cTn dur="1000"/>
                                        <p:tgtEl>
                                          <p:spTgt spid="5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7"/>
                                        </p:tgtEl>
                                        <p:attrNameLst>
                                          <p:attrName>style.visibility</p:attrName>
                                        </p:attrNameLst>
                                      </p:cBhvr>
                                      <p:to>
                                        <p:strVal val="visible"/>
                                      </p:to>
                                    </p:set>
                                    <p:animEffect filter="fade" transition="in">
                                      <p:cBhvr>
                                        <p:cTn dur="1000"/>
                                        <p:tgtEl>
                                          <p:spTgt spid="5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sp>
        <p:nvSpPr>
          <p:cNvPr id="677" name="Google Shape;677;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Machine Translation and The Case for Contextual Info</a:t>
            </a:r>
            <a:endParaRPr/>
          </a:p>
        </p:txBody>
      </p:sp>
      <p:grpSp>
        <p:nvGrpSpPr>
          <p:cNvPr id="678" name="Google Shape;678;p34"/>
          <p:cNvGrpSpPr/>
          <p:nvPr/>
        </p:nvGrpSpPr>
        <p:grpSpPr>
          <a:xfrm>
            <a:off x="1603203" y="2967219"/>
            <a:ext cx="904347" cy="907632"/>
            <a:chOff x="1603203" y="2967219"/>
            <a:chExt cx="904347" cy="907632"/>
          </a:xfrm>
        </p:grpSpPr>
        <p:grpSp>
          <p:nvGrpSpPr>
            <p:cNvPr id="679" name="Google Shape;679;p34"/>
            <p:cNvGrpSpPr/>
            <p:nvPr/>
          </p:nvGrpSpPr>
          <p:grpSpPr>
            <a:xfrm>
              <a:off x="1914603" y="2967219"/>
              <a:ext cx="450600" cy="145800"/>
              <a:chOff x="705975" y="2212050"/>
              <a:chExt cx="450600" cy="145800"/>
            </a:xfrm>
          </p:grpSpPr>
          <p:sp>
            <p:nvSpPr>
              <p:cNvPr id="680" name="Google Shape;680;p34"/>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4"/>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4"/>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34"/>
            <p:cNvGrpSpPr/>
            <p:nvPr/>
          </p:nvGrpSpPr>
          <p:grpSpPr>
            <a:xfrm>
              <a:off x="1603203" y="3040119"/>
              <a:ext cx="904347" cy="834732"/>
              <a:chOff x="2974803" y="2811519"/>
              <a:chExt cx="904347" cy="834732"/>
            </a:xfrm>
          </p:grpSpPr>
          <p:sp>
            <p:nvSpPr>
              <p:cNvPr id="684" name="Google Shape;684;p34"/>
              <p:cNvSpPr/>
              <p:nvPr/>
            </p:nvSpPr>
            <p:spPr>
              <a:xfrm>
                <a:off x="3143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685" name="Google Shape;685;p34"/>
              <p:cNvCxnSpPr/>
              <p:nvPr/>
            </p:nvCxnSpPr>
            <p:spPr>
              <a:xfrm rot="10800000">
                <a:off x="3511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686" name="Google Shape;686;p34"/>
              <p:cNvCxnSpPr/>
              <p:nvPr/>
            </p:nvCxnSpPr>
            <p:spPr>
              <a:xfrm rot="10800000">
                <a:off x="3511503"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687" name="Google Shape;687;p34"/>
              <p:cNvCxnSpPr>
                <a:stCxn id="688" idx="3"/>
                <a:endCxn id="684" idx="1"/>
              </p:cNvCxnSpPr>
              <p:nvPr/>
            </p:nvCxnSpPr>
            <p:spPr>
              <a:xfrm>
                <a:off x="2974803" y="2811519"/>
                <a:ext cx="168900" cy="448200"/>
              </a:xfrm>
              <a:prstGeom prst="bentConnector3">
                <a:avLst>
                  <a:gd fmla="val 50043" name="adj1"/>
                </a:avLst>
              </a:prstGeom>
              <a:noFill/>
              <a:ln cap="flat" cmpd="sng" w="9525">
                <a:solidFill>
                  <a:schemeClr val="dk2"/>
                </a:solidFill>
                <a:prstDash val="solid"/>
                <a:round/>
                <a:headEnd len="med" w="med" type="none"/>
                <a:tailEnd len="med" w="med" type="triangle"/>
              </a:ln>
            </p:spPr>
          </p:cxnSp>
        </p:grpSp>
      </p:grpSp>
      <p:grpSp>
        <p:nvGrpSpPr>
          <p:cNvPr id="689" name="Google Shape;689;p34"/>
          <p:cNvGrpSpPr/>
          <p:nvPr/>
        </p:nvGrpSpPr>
        <p:grpSpPr>
          <a:xfrm>
            <a:off x="414098" y="2967219"/>
            <a:ext cx="1331452" cy="907632"/>
            <a:chOff x="414098" y="2967219"/>
            <a:chExt cx="1331452" cy="907632"/>
          </a:xfrm>
        </p:grpSpPr>
        <p:grpSp>
          <p:nvGrpSpPr>
            <p:cNvPr id="690" name="Google Shape;690;p34"/>
            <p:cNvGrpSpPr/>
            <p:nvPr/>
          </p:nvGrpSpPr>
          <p:grpSpPr>
            <a:xfrm>
              <a:off x="1152603" y="2967219"/>
              <a:ext cx="450600" cy="145800"/>
              <a:chOff x="705975" y="2212050"/>
              <a:chExt cx="450600" cy="145800"/>
            </a:xfrm>
          </p:grpSpPr>
          <p:sp>
            <p:nvSpPr>
              <p:cNvPr id="691" name="Google Shape;691;p34"/>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4"/>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4"/>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 name="Google Shape;693;p34"/>
            <p:cNvGrpSpPr/>
            <p:nvPr/>
          </p:nvGrpSpPr>
          <p:grpSpPr>
            <a:xfrm>
              <a:off x="1010250" y="3107713"/>
              <a:ext cx="735300" cy="767139"/>
              <a:chOff x="2381850" y="2879113"/>
              <a:chExt cx="735300" cy="767139"/>
            </a:xfrm>
          </p:grpSpPr>
          <p:sp>
            <p:nvSpPr>
              <p:cNvPr id="694" name="Google Shape;694;p34"/>
              <p:cNvSpPr/>
              <p:nvPr/>
            </p:nvSpPr>
            <p:spPr>
              <a:xfrm>
                <a:off x="2381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695" name="Google Shape;695;p34"/>
              <p:cNvCxnSpPr/>
              <p:nvPr/>
            </p:nvCxnSpPr>
            <p:spPr>
              <a:xfrm rot="10800000">
                <a:off x="2749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696" name="Google Shape;696;p34"/>
              <p:cNvCxnSpPr/>
              <p:nvPr/>
            </p:nvCxnSpPr>
            <p:spPr>
              <a:xfrm rot="10800000">
                <a:off x="2749503" y="28791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697" name="Google Shape;697;p34"/>
            <p:cNvGrpSpPr/>
            <p:nvPr/>
          </p:nvGrpSpPr>
          <p:grpSpPr>
            <a:xfrm>
              <a:off x="414098" y="3411719"/>
              <a:ext cx="596100" cy="145800"/>
              <a:chOff x="1709498" y="3189789"/>
              <a:chExt cx="596100" cy="145800"/>
            </a:xfrm>
          </p:grpSpPr>
          <p:grpSp>
            <p:nvGrpSpPr>
              <p:cNvPr id="698" name="Google Shape;698;p34"/>
              <p:cNvGrpSpPr/>
              <p:nvPr/>
            </p:nvGrpSpPr>
            <p:grpSpPr>
              <a:xfrm>
                <a:off x="1709498" y="3189789"/>
                <a:ext cx="450600" cy="145800"/>
                <a:chOff x="705975" y="2364450"/>
                <a:chExt cx="450600" cy="145800"/>
              </a:xfrm>
            </p:grpSpPr>
            <p:sp>
              <p:nvSpPr>
                <p:cNvPr id="699" name="Google Shape;699;p34"/>
                <p:cNvSpPr/>
                <p:nvPr/>
              </p:nvSpPr>
              <p:spPr>
                <a:xfrm>
                  <a:off x="7059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4"/>
                <p:cNvSpPr/>
                <p:nvPr/>
              </p:nvSpPr>
              <p:spPr>
                <a:xfrm>
                  <a:off x="8583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4"/>
                <p:cNvSpPr/>
                <p:nvPr/>
              </p:nvSpPr>
              <p:spPr>
                <a:xfrm>
                  <a:off x="10107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02" name="Google Shape;702;p34"/>
              <p:cNvCxnSpPr>
                <a:stCxn id="701" idx="3"/>
                <a:endCxn id="694" idx="1"/>
              </p:cNvCxnSpPr>
              <p:nvPr/>
            </p:nvCxnSpPr>
            <p:spPr>
              <a:xfrm>
                <a:off x="2160098" y="3262689"/>
                <a:ext cx="145500" cy="3600"/>
              </a:xfrm>
              <a:prstGeom prst="straightConnector1">
                <a:avLst/>
              </a:prstGeom>
              <a:noFill/>
              <a:ln cap="flat" cmpd="sng" w="9525">
                <a:solidFill>
                  <a:schemeClr val="dk2"/>
                </a:solidFill>
                <a:prstDash val="solid"/>
                <a:round/>
                <a:headEnd len="med" w="med" type="none"/>
                <a:tailEnd len="med" w="med" type="triangle"/>
              </a:ln>
            </p:spPr>
          </p:cxnSp>
        </p:grpSp>
      </p:grpSp>
      <p:grpSp>
        <p:nvGrpSpPr>
          <p:cNvPr id="703" name="Google Shape;703;p34"/>
          <p:cNvGrpSpPr/>
          <p:nvPr/>
        </p:nvGrpSpPr>
        <p:grpSpPr>
          <a:xfrm>
            <a:off x="5340000" y="896496"/>
            <a:ext cx="735300" cy="1523742"/>
            <a:chOff x="5340000" y="896496"/>
            <a:chExt cx="735300" cy="1523742"/>
          </a:xfrm>
        </p:grpSpPr>
        <p:grpSp>
          <p:nvGrpSpPr>
            <p:cNvPr id="704" name="Google Shape;704;p34"/>
            <p:cNvGrpSpPr/>
            <p:nvPr/>
          </p:nvGrpSpPr>
          <p:grpSpPr>
            <a:xfrm>
              <a:off x="5479990" y="2058644"/>
              <a:ext cx="450600" cy="145800"/>
              <a:chOff x="705975" y="2212050"/>
              <a:chExt cx="450600" cy="145800"/>
            </a:xfrm>
          </p:grpSpPr>
          <p:sp>
            <p:nvSpPr>
              <p:cNvPr id="705" name="Google Shape;705;p34"/>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4"/>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4"/>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08" name="Google Shape;708;p34"/>
            <p:cNvCxnSpPr/>
            <p:nvPr/>
          </p:nvCxnSpPr>
          <p:spPr>
            <a:xfrm rot="10800000">
              <a:off x="5705290" y="2199138"/>
              <a:ext cx="0" cy="221100"/>
            </a:xfrm>
            <a:prstGeom prst="straightConnector1">
              <a:avLst/>
            </a:prstGeom>
            <a:noFill/>
            <a:ln cap="flat" cmpd="sng" w="9525">
              <a:solidFill>
                <a:schemeClr val="dk2"/>
              </a:solidFill>
              <a:prstDash val="solid"/>
              <a:round/>
              <a:headEnd len="med" w="med" type="none"/>
              <a:tailEnd len="med" w="med" type="triangle"/>
            </a:ln>
          </p:spPr>
        </p:cxnSp>
        <p:grpSp>
          <p:nvGrpSpPr>
            <p:cNvPr id="709" name="Google Shape;709;p34"/>
            <p:cNvGrpSpPr/>
            <p:nvPr/>
          </p:nvGrpSpPr>
          <p:grpSpPr>
            <a:xfrm>
              <a:off x="5340000" y="896496"/>
              <a:ext cx="735300" cy="1102179"/>
              <a:chOff x="4707100" y="814471"/>
              <a:chExt cx="735300" cy="1102179"/>
            </a:xfrm>
          </p:grpSpPr>
          <p:sp>
            <p:nvSpPr>
              <p:cNvPr id="710" name="Google Shape;710;p34"/>
              <p:cNvSpPr txBox="1"/>
              <p:nvPr/>
            </p:nvSpPr>
            <p:spPr>
              <a:xfrm>
                <a:off x="4741652" y="111087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000">
                    <a:solidFill>
                      <a:schemeClr val="dk1"/>
                    </a:solidFill>
                    <a:latin typeface="Helvetica Neue"/>
                    <a:ea typeface="Helvetica Neue"/>
                    <a:cs typeface="Helvetica Neue"/>
                    <a:sym typeface="Helvetica Neue"/>
                  </a:rPr>
                  <a:t>شجرتان</a:t>
                </a:r>
                <a:endParaRPr sz="1000">
                  <a:solidFill>
                    <a:schemeClr val="dk1"/>
                  </a:solidFill>
                  <a:latin typeface="Helvetica Neue"/>
                  <a:ea typeface="Helvetica Neue"/>
                  <a:cs typeface="Helvetica Neue"/>
                  <a:sym typeface="Helvetica Neue"/>
                </a:endParaRPr>
              </a:p>
              <a:p>
                <a:pPr indent="0" lvl="0" marL="0" rtl="0" algn="ctr">
                  <a:spcBef>
                    <a:spcPts val="0"/>
                  </a:spcBef>
                  <a:spcAft>
                    <a:spcPts val="0"/>
                  </a:spcAft>
                  <a:buClr>
                    <a:schemeClr val="dk1"/>
                  </a:buClr>
                  <a:buSzPts val="1100"/>
                  <a:buFont typeface="Arial"/>
                  <a:buNone/>
                </a:pPr>
                <a:r>
                  <a:rPr lang="en" sz="600">
                    <a:solidFill>
                      <a:schemeClr val="dk1"/>
                    </a:solidFill>
                    <a:latin typeface="Helvetica Neue"/>
                    <a:ea typeface="Helvetica Neue"/>
                    <a:cs typeface="Helvetica Neue"/>
                    <a:sym typeface="Helvetica Neue"/>
                  </a:rPr>
                  <a:t>shajaratan</a:t>
                </a:r>
                <a:endParaRPr sz="600">
                  <a:latin typeface="Helvetica Neue"/>
                  <a:ea typeface="Helvetica Neue"/>
                  <a:cs typeface="Helvetica Neue"/>
                  <a:sym typeface="Helvetica Neue"/>
                </a:endParaRPr>
              </a:p>
            </p:txBody>
          </p:sp>
          <p:sp>
            <p:nvSpPr>
              <p:cNvPr id="711" name="Google Shape;711;p34"/>
              <p:cNvSpPr txBox="1"/>
              <p:nvPr/>
            </p:nvSpPr>
            <p:spPr>
              <a:xfrm>
                <a:off x="4744279" y="81447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893</a:t>
                </a:r>
                <a:endParaRPr i="1" sz="1000">
                  <a:latin typeface="Helvetica Neue"/>
                  <a:ea typeface="Helvetica Neue"/>
                  <a:cs typeface="Helvetica Neue"/>
                  <a:sym typeface="Helvetica Neue"/>
                </a:endParaRPr>
              </a:p>
            </p:txBody>
          </p:sp>
          <p:sp>
            <p:nvSpPr>
              <p:cNvPr id="712" name="Google Shape;712;p34"/>
              <p:cNvSpPr/>
              <p:nvPr/>
            </p:nvSpPr>
            <p:spPr>
              <a:xfrm>
                <a:off x="4707100" y="1594150"/>
                <a:ext cx="7353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s(h</a:t>
                </a:r>
                <a:r>
                  <a:rPr baseline="-25000" lang="en">
                    <a:latin typeface="Helvetica Neue"/>
                    <a:ea typeface="Helvetica Neue"/>
                    <a:cs typeface="Helvetica Neue"/>
                    <a:sym typeface="Helvetica Neue"/>
                  </a:rPr>
                  <a:t>d</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grpSp>
      <p:grpSp>
        <p:nvGrpSpPr>
          <p:cNvPr id="713" name="Google Shape;713;p34"/>
          <p:cNvGrpSpPr/>
          <p:nvPr/>
        </p:nvGrpSpPr>
        <p:grpSpPr>
          <a:xfrm>
            <a:off x="5334568" y="2745176"/>
            <a:ext cx="3179132" cy="1611855"/>
            <a:chOff x="5334568" y="2745176"/>
            <a:chExt cx="3179132" cy="1611855"/>
          </a:xfrm>
        </p:grpSpPr>
        <p:sp>
          <p:nvSpPr>
            <p:cNvPr id="714" name="Google Shape;714;p34"/>
            <p:cNvSpPr txBox="1"/>
            <p:nvPr/>
          </p:nvSpPr>
          <p:spPr>
            <a:xfrm>
              <a:off x="5334568" y="392593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a:p>
              <a:pPr indent="0" lvl="0" marL="0" rtl="0" algn="ctr">
                <a:spcBef>
                  <a:spcPts val="0"/>
                </a:spcBef>
                <a:spcAft>
                  <a:spcPts val="0"/>
                </a:spcAft>
                <a:buNone/>
              </a:pPr>
              <a:r>
                <a:t/>
              </a:r>
              <a:endParaRPr sz="600">
                <a:latin typeface="Helvetica Neue"/>
                <a:ea typeface="Helvetica Neue"/>
                <a:cs typeface="Helvetica Neue"/>
                <a:sym typeface="Helvetica Neue"/>
              </a:endParaRPr>
            </a:p>
          </p:txBody>
        </p:sp>
        <p:sp>
          <p:nvSpPr>
            <p:cNvPr id="715" name="Google Shape;715;p34"/>
            <p:cNvSpPr txBox="1"/>
            <p:nvPr/>
          </p:nvSpPr>
          <p:spPr>
            <a:xfrm>
              <a:off x="5338046" y="362953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grpSp>
          <p:nvGrpSpPr>
            <p:cNvPr id="716" name="Google Shape;716;p34"/>
            <p:cNvGrpSpPr/>
            <p:nvPr/>
          </p:nvGrpSpPr>
          <p:grpSpPr>
            <a:xfrm>
              <a:off x="5340000" y="2745176"/>
              <a:ext cx="3173700" cy="906524"/>
              <a:chOff x="4707100" y="2739351"/>
              <a:chExt cx="3173700" cy="906524"/>
            </a:xfrm>
          </p:grpSpPr>
          <p:cxnSp>
            <p:nvCxnSpPr>
              <p:cNvPr id="717" name="Google Shape;717;p34"/>
              <p:cNvCxnSpPr/>
              <p:nvPr/>
            </p:nvCxnSpPr>
            <p:spPr>
              <a:xfrm rot="10800000">
                <a:off x="5072390" y="2739351"/>
                <a:ext cx="0" cy="221100"/>
              </a:xfrm>
              <a:prstGeom prst="straightConnector1">
                <a:avLst/>
              </a:prstGeom>
              <a:noFill/>
              <a:ln cap="flat" cmpd="sng" w="9525">
                <a:solidFill>
                  <a:schemeClr val="dk2"/>
                </a:solidFill>
                <a:prstDash val="solid"/>
                <a:round/>
                <a:headEnd len="med" w="med" type="none"/>
                <a:tailEnd len="med" w="med" type="triangle"/>
              </a:ln>
            </p:spPr>
          </p:cxnSp>
          <p:grpSp>
            <p:nvGrpSpPr>
              <p:cNvPr id="718" name="Google Shape;718;p34"/>
              <p:cNvGrpSpPr/>
              <p:nvPr/>
            </p:nvGrpSpPr>
            <p:grpSpPr>
              <a:xfrm>
                <a:off x="4847098" y="2965851"/>
                <a:ext cx="450600" cy="145800"/>
                <a:chOff x="705975" y="2364450"/>
                <a:chExt cx="450600" cy="145800"/>
              </a:xfrm>
            </p:grpSpPr>
            <p:sp>
              <p:nvSpPr>
                <p:cNvPr id="719" name="Google Shape;719;p34"/>
                <p:cNvSpPr/>
                <p:nvPr/>
              </p:nvSpPr>
              <p:spPr>
                <a:xfrm>
                  <a:off x="7059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4"/>
                <p:cNvSpPr/>
                <p:nvPr/>
              </p:nvSpPr>
              <p:spPr>
                <a:xfrm>
                  <a:off x="8583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4"/>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2" name="Google Shape;722;p34"/>
              <p:cNvCxnSpPr/>
              <p:nvPr/>
            </p:nvCxnSpPr>
            <p:spPr>
              <a:xfrm rot="10800000">
                <a:off x="5073788" y="3107713"/>
                <a:ext cx="0" cy="221100"/>
              </a:xfrm>
              <a:prstGeom prst="straightConnector1">
                <a:avLst/>
              </a:prstGeom>
              <a:noFill/>
              <a:ln cap="flat" cmpd="sng" w="9525">
                <a:solidFill>
                  <a:schemeClr val="dk2"/>
                </a:solidFill>
                <a:prstDash val="solid"/>
                <a:round/>
                <a:headEnd len="med" w="med" type="none"/>
                <a:tailEnd len="med" w="med" type="triangle"/>
              </a:ln>
            </p:spPr>
          </p:cxnSp>
          <p:sp>
            <p:nvSpPr>
              <p:cNvPr id="723" name="Google Shape;723;p34"/>
              <p:cNvSpPr/>
              <p:nvPr/>
            </p:nvSpPr>
            <p:spPr>
              <a:xfrm>
                <a:off x="4707100" y="3323375"/>
                <a:ext cx="31737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d</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grpSp>
      </p:grpSp>
      <p:grpSp>
        <p:nvGrpSpPr>
          <p:cNvPr id="724" name="Google Shape;724;p34"/>
          <p:cNvGrpSpPr/>
          <p:nvPr/>
        </p:nvGrpSpPr>
        <p:grpSpPr>
          <a:xfrm>
            <a:off x="1030900" y="3874851"/>
            <a:ext cx="3830400" cy="1190824"/>
            <a:chOff x="1030900" y="3874851"/>
            <a:chExt cx="3830400" cy="1190824"/>
          </a:xfrm>
        </p:grpSpPr>
        <p:sp>
          <p:nvSpPr>
            <p:cNvPr id="725" name="Google Shape;725;p34"/>
            <p:cNvSpPr/>
            <p:nvPr/>
          </p:nvSpPr>
          <p:spPr>
            <a:xfrm>
              <a:off x="1030900" y="4108075"/>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sp>
          <p:nvSpPr>
            <p:cNvPr id="726" name="Google Shape;726;p34"/>
            <p:cNvSpPr txBox="1"/>
            <p:nvPr/>
          </p:nvSpPr>
          <p:spPr>
            <a:xfrm>
              <a:off x="1030900"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727" name="Google Shape;727;p34"/>
            <p:cNvSpPr txBox="1"/>
            <p:nvPr/>
          </p:nvSpPr>
          <p:spPr>
            <a:xfrm>
              <a:off x="1812661"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two</a:t>
              </a:r>
              <a:endParaRPr sz="1000">
                <a:latin typeface="Helvetica Neue"/>
                <a:ea typeface="Helvetica Neue"/>
                <a:cs typeface="Helvetica Neue"/>
                <a:sym typeface="Helvetica Neue"/>
              </a:endParaRPr>
            </a:p>
          </p:txBody>
        </p:sp>
        <p:sp>
          <p:nvSpPr>
            <p:cNvPr id="728" name="Google Shape;728;p34"/>
            <p:cNvSpPr txBox="1"/>
            <p:nvPr/>
          </p:nvSpPr>
          <p:spPr>
            <a:xfrm>
              <a:off x="2594423"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trees</a:t>
              </a:r>
              <a:endParaRPr sz="1000">
                <a:latin typeface="Helvetica Neue"/>
                <a:ea typeface="Helvetica Neue"/>
                <a:cs typeface="Helvetica Neue"/>
                <a:sym typeface="Helvetica Neue"/>
              </a:endParaRPr>
            </a:p>
          </p:txBody>
        </p:sp>
        <p:sp>
          <p:nvSpPr>
            <p:cNvPr id="729" name="Google Shape;729;p34"/>
            <p:cNvSpPr txBox="1"/>
            <p:nvPr/>
          </p:nvSpPr>
          <p:spPr>
            <a:xfrm>
              <a:off x="33761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sway</a:t>
              </a:r>
              <a:endParaRPr sz="1000">
                <a:latin typeface="Helvetica Neue"/>
                <a:ea typeface="Helvetica Neue"/>
                <a:cs typeface="Helvetica Neue"/>
                <a:sym typeface="Helvetica Neue"/>
              </a:endParaRPr>
            </a:p>
          </p:txBody>
        </p:sp>
        <p:sp>
          <p:nvSpPr>
            <p:cNvPr id="730" name="Google Shape;730;p34"/>
            <p:cNvSpPr txBox="1"/>
            <p:nvPr/>
          </p:nvSpPr>
          <p:spPr>
            <a:xfrm>
              <a:off x="103090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731" name="Google Shape;731;p34"/>
            <p:cNvSpPr txBox="1"/>
            <p:nvPr/>
          </p:nvSpPr>
          <p:spPr>
            <a:xfrm>
              <a:off x="181181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128</a:t>
              </a:r>
              <a:endParaRPr i="1" sz="1000">
                <a:latin typeface="Helvetica Neue"/>
                <a:ea typeface="Helvetica Neue"/>
                <a:cs typeface="Helvetica Neue"/>
                <a:sym typeface="Helvetica Neue"/>
              </a:endParaRPr>
            </a:p>
          </p:txBody>
        </p:sp>
        <p:sp>
          <p:nvSpPr>
            <p:cNvPr id="732" name="Google Shape;732;p34"/>
            <p:cNvSpPr txBox="1"/>
            <p:nvPr/>
          </p:nvSpPr>
          <p:spPr>
            <a:xfrm>
              <a:off x="259272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137</a:t>
              </a:r>
              <a:endParaRPr i="1" sz="1000">
                <a:latin typeface="Helvetica Neue"/>
                <a:ea typeface="Helvetica Neue"/>
                <a:cs typeface="Helvetica Neue"/>
                <a:sym typeface="Helvetica Neue"/>
              </a:endParaRPr>
            </a:p>
          </p:txBody>
        </p:sp>
        <p:sp>
          <p:nvSpPr>
            <p:cNvPr id="733" name="Google Shape;733;p34"/>
            <p:cNvSpPr txBox="1"/>
            <p:nvPr/>
          </p:nvSpPr>
          <p:spPr>
            <a:xfrm>
              <a:off x="33804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783</a:t>
              </a:r>
              <a:endParaRPr i="1" sz="1000">
                <a:latin typeface="Helvetica Neue"/>
                <a:ea typeface="Helvetica Neue"/>
                <a:cs typeface="Helvetica Neue"/>
                <a:sym typeface="Helvetica Neue"/>
              </a:endParaRPr>
            </a:p>
          </p:txBody>
        </p:sp>
        <p:grpSp>
          <p:nvGrpSpPr>
            <p:cNvPr id="734" name="Google Shape;734;p34"/>
            <p:cNvGrpSpPr/>
            <p:nvPr/>
          </p:nvGrpSpPr>
          <p:grpSpPr>
            <a:xfrm>
              <a:off x="1152603" y="3874851"/>
              <a:ext cx="450600" cy="145800"/>
              <a:chOff x="705975" y="2364450"/>
              <a:chExt cx="450600" cy="145800"/>
            </a:xfrm>
          </p:grpSpPr>
          <p:sp>
            <p:nvSpPr>
              <p:cNvPr id="735" name="Google Shape;735;p34"/>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4"/>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4"/>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 name="Google Shape;738;p34"/>
            <p:cNvGrpSpPr/>
            <p:nvPr/>
          </p:nvGrpSpPr>
          <p:grpSpPr>
            <a:xfrm>
              <a:off x="1914603" y="3874851"/>
              <a:ext cx="450600" cy="145800"/>
              <a:chOff x="705975" y="2364450"/>
              <a:chExt cx="450600" cy="145800"/>
            </a:xfrm>
          </p:grpSpPr>
          <p:sp>
            <p:nvSpPr>
              <p:cNvPr id="739" name="Google Shape;739;p34"/>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4"/>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4"/>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34"/>
            <p:cNvGrpSpPr/>
            <p:nvPr/>
          </p:nvGrpSpPr>
          <p:grpSpPr>
            <a:xfrm>
              <a:off x="2701817" y="3874851"/>
              <a:ext cx="450600" cy="145800"/>
              <a:chOff x="705975" y="2364450"/>
              <a:chExt cx="450600" cy="145800"/>
            </a:xfrm>
          </p:grpSpPr>
          <p:sp>
            <p:nvSpPr>
              <p:cNvPr id="743" name="Google Shape;743;p34"/>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4"/>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4"/>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34"/>
            <p:cNvGrpSpPr/>
            <p:nvPr/>
          </p:nvGrpSpPr>
          <p:grpSpPr>
            <a:xfrm>
              <a:off x="3476423" y="3874851"/>
              <a:ext cx="450600" cy="145800"/>
              <a:chOff x="705975" y="2364450"/>
              <a:chExt cx="450600" cy="145800"/>
            </a:xfrm>
          </p:grpSpPr>
          <p:sp>
            <p:nvSpPr>
              <p:cNvPr id="747" name="Google Shape;747;p34"/>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4"/>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 name="Google Shape;750;p34"/>
            <p:cNvSpPr txBox="1"/>
            <p:nvPr/>
          </p:nvSpPr>
          <p:spPr>
            <a:xfrm>
              <a:off x="41665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751" name="Google Shape;751;p34"/>
            <p:cNvSpPr txBox="1"/>
            <p:nvPr/>
          </p:nvSpPr>
          <p:spPr>
            <a:xfrm>
              <a:off x="41708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nvGrpSpPr>
            <p:cNvPr id="752" name="Google Shape;752;p34"/>
            <p:cNvGrpSpPr/>
            <p:nvPr/>
          </p:nvGrpSpPr>
          <p:grpSpPr>
            <a:xfrm>
              <a:off x="4255898" y="3874851"/>
              <a:ext cx="450600" cy="145800"/>
              <a:chOff x="705975" y="2364450"/>
              <a:chExt cx="450600" cy="145800"/>
            </a:xfrm>
          </p:grpSpPr>
          <p:sp>
            <p:nvSpPr>
              <p:cNvPr id="753" name="Google Shape;753;p34"/>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4"/>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4"/>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 name="Google Shape;756;p34"/>
          <p:cNvGrpSpPr/>
          <p:nvPr/>
        </p:nvGrpSpPr>
        <p:grpSpPr>
          <a:xfrm>
            <a:off x="2365203" y="2967219"/>
            <a:ext cx="2484106" cy="907632"/>
            <a:chOff x="2365203" y="2967219"/>
            <a:chExt cx="2484106" cy="907632"/>
          </a:xfrm>
        </p:grpSpPr>
        <p:grpSp>
          <p:nvGrpSpPr>
            <p:cNvPr id="757" name="Google Shape;757;p34"/>
            <p:cNvGrpSpPr/>
            <p:nvPr/>
          </p:nvGrpSpPr>
          <p:grpSpPr>
            <a:xfrm>
              <a:off x="2701783" y="2967219"/>
              <a:ext cx="450600" cy="145800"/>
              <a:chOff x="705975" y="2212050"/>
              <a:chExt cx="450600" cy="145800"/>
            </a:xfrm>
          </p:grpSpPr>
          <p:sp>
            <p:nvSpPr>
              <p:cNvPr id="758" name="Google Shape;758;p34"/>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4"/>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4"/>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34"/>
            <p:cNvGrpSpPr/>
            <p:nvPr/>
          </p:nvGrpSpPr>
          <p:grpSpPr>
            <a:xfrm>
              <a:off x="2365203" y="3040119"/>
              <a:ext cx="929527" cy="834732"/>
              <a:chOff x="2517603" y="3040119"/>
              <a:chExt cx="929527" cy="834732"/>
            </a:xfrm>
          </p:grpSpPr>
          <p:sp>
            <p:nvSpPr>
              <p:cNvPr id="762" name="Google Shape;762;p34"/>
              <p:cNvSpPr/>
              <p:nvPr/>
            </p:nvSpPr>
            <p:spPr>
              <a:xfrm>
                <a:off x="2711830" y="33270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763" name="Google Shape;763;p34"/>
              <p:cNvCxnSpPr/>
              <p:nvPr/>
            </p:nvCxnSpPr>
            <p:spPr>
              <a:xfrm rot="10800000">
                <a:off x="3079483" y="36537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764" name="Google Shape;764;p34"/>
              <p:cNvCxnSpPr/>
              <p:nvPr/>
            </p:nvCxnSpPr>
            <p:spPr>
              <a:xfrm rot="10800000">
                <a:off x="3079483" y="31077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765" name="Google Shape;765;p34"/>
              <p:cNvCxnSpPr>
                <a:stCxn id="682" idx="3"/>
                <a:endCxn id="762" idx="1"/>
              </p:cNvCxnSpPr>
              <p:nvPr/>
            </p:nvCxnSpPr>
            <p:spPr>
              <a:xfrm>
                <a:off x="2517603" y="3040119"/>
                <a:ext cx="194100" cy="448200"/>
              </a:xfrm>
              <a:prstGeom prst="bentConnector3">
                <a:avLst>
                  <a:gd fmla="val 50033" name="adj1"/>
                </a:avLst>
              </a:prstGeom>
              <a:noFill/>
              <a:ln cap="flat" cmpd="sng" w="9525">
                <a:solidFill>
                  <a:schemeClr val="dk2"/>
                </a:solidFill>
                <a:prstDash val="solid"/>
                <a:round/>
                <a:headEnd len="med" w="med" type="none"/>
                <a:tailEnd len="med" w="med" type="triangle"/>
              </a:ln>
            </p:spPr>
          </p:cxnSp>
        </p:grpSp>
        <p:grpSp>
          <p:nvGrpSpPr>
            <p:cNvPr id="766" name="Google Shape;766;p34"/>
            <p:cNvGrpSpPr/>
            <p:nvPr/>
          </p:nvGrpSpPr>
          <p:grpSpPr>
            <a:xfrm>
              <a:off x="3152383" y="2967219"/>
              <a:ext cx="917451" cy="907632"/>
              <a:chOff x="7648183" y="2738619"/>
              <a:chExt cx="917451" cy="907632"/>
            </a:xfrm>
          </p:grpSpPr>
          <p:grpSp>
            <p:nvGrpSpPr>
              <p:cNvPr id="767" name="Google Shape;767;p34"/>
              <p:cNvGrpSpPr/>
              <p:nvPr/>
            </p:nvGrpSpPr>
            <p:grpSpPr>
              <a:xfrm>
                <a:off x="7972688" y="2738619"/>
                <a:ext cx="450600" cy="145800"/>
                <a:chOff x="705975" y="2212050"/>
                <a:chExt cx="450600" cy="145800"/>
              </a:xfrm>
            </p:grpSpPr>
            <p:sp>
              <p:nvSpPr>
                <p:cNvPr id="768" name="Google Shape;768;p34"/>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4"/>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4"/>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 name="Google Shape;771;p34"/>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772" name="Google Shape;772;p34"/>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773" name="Google Shape;773;p34"/>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774" name="Google Shape;774;p34"/>
              <p:cNvCxnSpPr>
                <a:stCxn id="760" idx="3"/>
                <a:endCxn id="771" idx="1"/>
              </p:cNvCxnSpPr>
              <p:nvPr/>
            </p:nvCxnSpPr>
            <p:spPr>
              <a:xfrm>
                <a:off x="7648183" y="2811519"/>
                <a:ext cx="182100" cy="448200"/>
              </a:xfrm>
              <a:prstGeom prst="bentConnector3">
                <a:avLst>
                  <a:gd fmla="val 50014" name="adj1"/>
                </a:avLst>
              </a:prstGeom>
              <a:noFill/>
              <a:ln cap="flat" cmpd="sng" w="9525">
                <a:solidFill>
                  <a:schemeClr val="dk2"/>
                </a:solidFill>
                <a:prstDash val="solid"/>
                <a:round/>
                <a:headEnd len="med" w="med" type="none"/>
                <a:tailEnd len="med" w="med" type="triangle"/>
              </a:ln>
            </p:spPr>
          </p:cxnSp>
        </p:grpSp>
        <p:grpSp>
          <p:nvGrpSpPr>
            <p:cNvPr id="775" name="Google Shape;775;p34"/>
            <p:cNvGrpSpPr/>
            <p:nvPr/>
          </p:nvGrpSpPr>
          <p:grpSpPr>
            <a:xfrm>
              <a:off x="3927488" y="2967219"/>
              <a:ext cx="921822" cy="907632"/>
              <a:chOff x="7643813" y="2738619"/>
              <a:chExt cx="921822" cy="907632"/>
            </a:xfrm>
          </p:grpSpPr>
          <p:grpSp>
            <p:nvGrpSpPr>
              <p:cNvPr id="776" name="Google Shape;776;p34"/>
              <p:cNvGrpSpPr/>
              <p:nvPr/>
            </p:nvGrpSpPr>
            <p:grpSpPr>
              <a:xfrm>
                <a:off x="7972688" y="2738619"/>
                <a:ext cx="450600" cy="145800"/>
                <a:chOff x="705975" y="2212050"/>
                <a:chExt cx="450600" cy="145800"/>
              </a:xfrm>
            </p:grpSpPr>
            <p:sp>
              <p:nvSpPr>
                <p:cNvPr id="777" name="Google Shape;777;p34"/>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4"/>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4"/>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 name="Google Shape;780;p34"/>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781" name="Google Shape;781;p34"/>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782" name="Google Shape;782;p34"/>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783" name="Google Shape;783;p34"/>
              <p:cNvCxnSpPr>
                <a:stCxn id="770" idx="3"/>
                <a:endCxn id="780" idx="1"/>
              </p:cNvCxnSpPr>
              <p:nvPr/>
            </p:nvCxnSpPr>
            <p:spPr>
              <a:xfrm>
                <a:off x="7643813" y="2811519"/>
                <a:ext cx="186600" cy="448200"/>
              </a:xfrm>
              <a:prstGeom prst="bentConnector3">
                <a:avLst>
                  <a:gd fmla="val 49979" name="adj1"/>
                </a:avLst>
              </a:prstGeom>
              <a:noFill/>
              <a:ln cap="flat" cmpd="sng" w="9525">
                <a:solidFill>
                  <a:schemeClr val="dk2"/>
                </a:solidFill>
                <a:prstDash val="solid"/>
                <a:round/>
                <a:headEnd len="med" w="med" type="none"/>
                <a:tailEnd len="med" w="med" type="triangle"/>
              </a:ln>
            </p:spPr>
          </p:cxnSp>
        </p:grpSp>
      </p:grpSp>
      <p:grpSp>
        <p:nvGrpSpPr>
          <p:cNvPr id="784" name="Google Shape;784;p34"/>
          <p:cNvGrpSpPr/>
          <p:nvPr/>
        </p:nvGrpSpPr>
        <p:grpSpPr>
          <a:xfrm>
            <a:off x="4070812" y="2058651"/>
            <a:ext cx="2002125" cy="908568"/>
            <a:chOff x="4070812" y="2058651"/>
            <a:chExt cx="2002125" cy="908568"/>
          </a:xfrm>
        </p:grpSpPr>
        <p:sp>
          <p:nvSpPr>
            <p:cNvPr id="785" name="Google Shape;785;p34"/>
            <p:cNvSpPr/>
            <p:nvPr/>
          </p:nvSpPr>
          <p:spPr>
            <a:xfrm>
              <a:off x="5337637" y="2418485"/>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786" name="Google Shape;786;p34"/>
            <p:cNvCxnSpPr>
              <a:stCxn id="778" idx="0"/>
              <a:endCxn id="785" idx="1"/>
            </p:cNvCxnSpPr>
            <p:nvPr/>
          </p:nvCxnSpPr>
          <p:spPr>
            <a:xfrm rot="-5400000">
              <a:off x="4715813" y="2345469"/>
              <a:ext cx="387600" cy="855900"/>
            </a:xfrm>
            <a:prstGeom prst="bentConnector2">
              <a:avLst/>
            </a:prstGeom>
            <a:noFill/>
            <a:ln cap="flat" cmpd="sng" w="9525">
              <a:solidFill>
                <a:schemeClr val="dk2"/>
              </a:solidFill>
              <a:prstDash val="solid"/>
              <a:round/>
              <a:headEnd len="med" w="med" type="none"/>
              <a:tailEnd len="med" w="med" type="triangle"/>
            </a:ln>
          </p:spPr>
        </p:cxnSp>
        <p:sp>
          <p:nvSpPr>
            <p:cNvPr id="787" name="Google Shape;787;p34"/>
            <p:cNvSpPr txBox="1"/>
            <p:nvPr/>
          </p:nvSpPr>
          <p:spPr>
            <a:xfrm>
              <a:off x="4070812" y="2058651"/>
              <a:ext cx="1130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Decoder D hidden state </a:t>
              </a:r>
              <a:r>
                <a:rPr i="1" lang="en" sz="1000">
                  <a:latin typeface="Helvetica Neue"/>
                  <a:ea typeface="Helvetica Neue"/>
                  <a:cs typeface="Helvetica Neue"/>
                  <a:sym typeface="Helvetica Neue"/>
                </a:rPr>
                <a:t>h</a:t>
              </a:r>
              <a:r>
                <a:rPr baseline="-25000" i="1" lang="en" sz="1000">
                  <a:latin typeface="Helvetica Neue"/>
                  <a:ea typeface="Helvetica Neue"/>
                  <a:cs typeface="Helvetica Neue"/>
                  <a:sym typeface="Helvetica Neue"/>
                </a:rPr>
                <a:t>d</a:t>
              </a:r>
              <a:endParaRPr baseline="-25000" sz="1000">
                <a:latin typeface="Helvetica Neue"/>
                <a:ea typeface="Helvetica Neue"/>
                <a:cs typeface="Helvetica Neue"/>
                <a:sym typeface="Helvetica Neue"/>
              </a:endParaRPr>
            </a:p>
          </p:txBody>
        </p:sp>
      </p:grpSp>
      <p:grpSp>
        <p:nvGrpSpPr>
          <p:cNvPr id="788" name="Google Shape;788;p34"/>
          <p:cNvGrpSpPr/>
          <p:nvPr/>
        </p:nvGrpSpPr>
        <p:grpSpPr>
          <a:xfrm>
            <a:off x="2139652" y="1408446"/>
            <a:ext cx="3234900" cy="1558800"/>
            <a:chOff x="1834852" y="1408446"/>
            <a:chExt cx="3234900" cy="1558800"/>
          </a:xfrm>
        </p:grpSpPr>
        <p:cxnSp>
          <p:nvCxnSpPr>
            <p:cNvPr id="789" name="Google Shape;789;p34"/>
            <p:cNvCxnSpPr>
              <a:stCxn id="710" idx="1"/>
            </p:cNvCxnSpPr>
            <p:nvPr/>
          </p:nvCxnSpPr>
          <p:spPr>
            <a:xfrm flipH="1">
              <a:off x="1834852" y="1408446"/>
              <a:ext cx="3234900" cy="1558800"/>
            </a:xfrm>
            <a:prstGeom prst="straightConnector1">
              <a:avLst/>
            </a:prstGeom>
            <a:noFill/>
            <a:ln cap="flat" cmpd="sng" w="38100">
              <a:solidFill>
                <a:srgbClr val="FF0000"/>
              </a:solidFill>
              <a:prstDash val="solid"/>
              <a:round/>
              <a:headEnd len="med" w="med" type="none"/>
              <a:tailEnd len="med" w="med" type="triangle"/>
            </a:ln>
          </p:spPr>
        </p:cxnSp>
        <p:cxnSp>
          <p:nvCxnSpPr>
            <p:cNvPr id="790" name="Google Shape;790;p34"/>
            <p:cNvCxnSpPr>
              <a:stCxn id="710" idx="1"/>
            </p:cNvCxnSpPr>
            <p:nvPr/>
          </p:nvCxnSpPr>
          <p:spPr>
            <a:xfrm flipH="1">
              <a:off x="2622052" y="1408446"/>
              <a:ext cx="2447700" cy="1558800"/>
            </a:xfrm>
            <a:prstGeom prst="straightConnector1">
              <a:avLst/>
            </a:prstGeom>
            <a:noFill/>
            <a:ln cap="flat" cmpd="sng" w="38100">
              <a:solidFill>
                <a:srgbClr val="FF0000"/>
              </a:solidFill>
              <a:prstDash val="solid"/>
              <a:round/>
              <a:headEnd len="med" w="med" type="none"/>
              <a:tailEnd len="med" w="med" type="triangle"/>
            </a:ln>
          </p:spPr>
        </p:cxnSp>
      </p:grpSp>
      <p:sp>
        <p:nvSpPr>
          <p:cNvPr id="791" name="Google Shape;791;p34"/>
          <p:cNvSpPr/>
          <p:nvPr/>
        </p:nvSpPr>
        <p:spPr>
          <a:xfrm>
            <a:off x="4021862" y="2567872"/>
            <a:ext cx="929400" cy="929400"/>
          </a:xfrm>
          <a:prstGeom prst="ellipse">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200">
              <a:solidFill>
                <a:srgbClr val="FF0000"/>
              </a:solidFill>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8"/>
                                        </p:tgtEl>
                                        <p:attrNameLst>
                                          <p:attrName>style.visibility</p:attrName>
                                        </p:attrNameLst>
                                      </p:cBhvr>
                                      <p:to>
                                        <p:strVal val="visible"/>
                                      </p:to>
                                    </p:set>
                                    <p:animEffect filter="fade" transition="in">
                                      <p:cBhvr>
                                        <p:cTn dur="1000"/>
                                        <p:tgtEl>
                                          <p:spTgt spid="7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1"/>
                                        </p:tgtEl>
                                        <p:attrNameLst>
                                          <p:attrName>style.visibility</p:attrName>
                                        </p:attrNameLst>
                                      </p:cBhvr>
                                      <p:to>
                                        <p:strVal val="visible"/>
                                      </p:to>
                                    </p:set>
                                    <p:animEffect filter="fade" transition="in">
                                      <p:cBhvr>
                                        <p:cTn dur="1000"/>
                                        <p:tgtEl>
                                          <p:spTgt spid="7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 name="Shape 795"/>
        <p:cNvGrpSpPr/>
        <p:nvPr/>
      </p:nvGrpSpPr>
      <p:grpSpPr>
        <a:xfrm>
          <a:off x="0" y="0"/>
          <a:ext cx="0" cy="0"/>
          <a:chOff x="0" y="0"/>
          <a:chExt cx="0" cy="0"/>
        </a:xfrm>
      </p:grpSpPr>
      <p:sp>
        <p:nvSpPr>
          <p:cNvPr id="796" name="Google Shape;796;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Attention to Rewrite RNN State Input</a:t>
            </a:r>
            <a:endParaRPr/>
          </a:p>
        </p:txBody>
      </p:sp>
      <p:sp>
        <p:nvSpPr>
          <p:cNvPr id="797" name="Google Shape;797;p35"/>
          <p:cNvSpPr/>
          <p:nvPr/>
        </p:nvSpPr>
        <p:spPr>
          <a:xfrm>
            <a:off x="1030900" y="4108075"/>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sp>
        <p:nvSpPr>
          <p:cNvPr id="798" name="Google Shape;798;p35"/>
          <p:cNvSpPr txBox="1"/>
          <p:nvPr/>
        </p:nvSpPr>
        <p:spPr>
          <a:xfrm>
            <a:off x="1030900"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799" name="Google Shape;799;p35"/>
          <p:cNvSpPr txBox="1"/>
          <p:nvPr/>
        </p:nvSpPr>
        <p:spPr>
          <a:xfrm>
            <a:off x="1812661"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two</a:t>
            </a:r>
            <a:endParaRPr sz="1000">
              <a:latin typeface="Helvetica Neue"/>
              <a:ea typeface="Helvetica Neue"/>
              <a:cs typeface="Helvetica Neue"/>
              <a:sym typeface="Helvetica Neue"/>
            </a:endParaRPr>
          </a:p>
        </p:txBody>
      </p:sp>
      <p:sp>
        <p:nvSpPr>
          <p:cNvPr id="800" name="Google Shape;800;p35"/>
          <p:cNvSpPr txBox="1"/>
          <p:nvPr/>
        </p:nvSpPr>
        <p:spPr>
          <a:xfrm>
            <a:off x="2594423"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trees</a:t>
            </a:r>
            <a:endParaRPr sz="1000">
              <a:latin typeface="Helvetica Neue"/>
              <a:ea typeface="Helvetica Neue"/>
              <a:cs typeface="Helvetica Neue"/>
              <a:sym typeface="Helvetica Neue"/>
            </a:endParaRPr>
          </a:p>
        </p:txBody>
      </p:sp>
      <p:sp>
        <p:nvSpPr>
          <p:cNvPr id="801" name="Google Shape;801;p35"/>
          <p:cNvSpPr txBox="1"/>
          <p:nvPr/>
        </p:nvSpPr>
        <p:spPr>
          <a:xfrm>
            <a:off x="33761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sway</a:t>
            </a:r>
            <a:endParaRPr sz="1000">
              <a:latin typeface="Helvetica Neue"/>
              <a:ea typeface="Helvetica Neue"/>
              <a:cs typeface="Helvetica Neue"/>
              <a:sym typeface="Helvetica Neue"/>
            </a:endParaRPr>
          </a:p>
        </p:txBody>
      </p:sp>
      <p:sp>
        <p:nvSpPr>
          <p:cNvPr id="802" name="Google Shape;802;p35"/>
          <p:cNvSpPr txBox="1"/>
          <p:nvPr/>
        </p:nvSpPr>
        <p:spPr>
          <a:xfrm>
            <a:off x="103090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803" name="Google Shape;803;p35"/>
          <p:cNvSpPr txBox="1"/>
          <p:nvPr/>
        </p:nvSpPr>
        <p:spPr>
          <a:xfrm>
            <a:off x="181181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128</a:t>
            </a:r>
            <a:endParaRPr i="1" sz="1000">
              <a:latin typeface="Helvetica Neue"/>
              <a:ea typeface="Helvetica Neue"/>
              <a:cs typeface="Helvetica Neue"/>
              <a:sym typeface="Helvetica Neue"/>
            </a:endParaRPr>
          </a:p>
        </p:txBody>
      </p:sp>
      <p:sp>
        <p:nvSpPr>
          <p:cNvPr id="804" name="Google Shape;804;p35"/>
          <p:cNvSpPr txBox="1"/>
          <p:nvPr/>
        </p:nvSpPr>
        <p:spPr>
          <a:xfrm>
            <a:off x="259272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137</a:t>
            </a:r>
            <a:endParaRPr i="1" sz="1000">
              <a:latin typeface="Helvetica Neue"/>
              <a:ea typeface="Helvetica Neue"/>
              <a:cs typeface="Helvetica Neue"/>
              <a:sym typeface="Helvetica Neue"/>
            </a:endParaRPr>
          </a:p>
        </p:txBody>
      </p:sp>
      <p:sp>
        <p:nvSpPr>
          <p:cNvPr id="805" name="Google Shape;805;p35"/>
          <p:cNvSpPr txBox="1"/>
          <p:nvPr/>
        </p:nvSpPr>
        <p:spPr>
          <a:xfrm>
            <a:off x="33804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783</a:t>
            </a:r>
            <a:endParaRPr i="1" sz="1000">
              <a:latin typeface="Helvetica Neue"/>
              <a:ea typeface="Helvetica Neue"/>
              <a:cs typeface="Helvetica Neue"/>
              <a:sym typeface="Helvetica Neue"/>
            </a:endParaRPr>
          </a:p>
        </p:txBody>
      </p:sp>
      <p:grpSp>
        <p:nvGrpSpPr>
          <p:cNvPr id="806" name="Google Shape;806;p35"/>
          <p:cNvGrpSpPr/>
          <p:nvPr/>
        </p:nvGrpSpPr>
        <p:grpSpPr>
          <a:xfrm>
            <a:off x="1152603" y="3874851"/>
            <a:ext cx="450600" cy="145800"/>
            <a:chOff x="705975" y="2364450"/>
            <a:chExt cx="450600" cy="145800"/>
          </a:xfrm>
        </p:grpSpPr>
        <p:sp>
          <p:nvSpPr>
            <p:cNvPr id="807" name="Google Shape;807;p35"/>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5"/>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5"/>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35"/>
          <p:cNvGrpSpPr/>
          <p:nvPr/>
        </p:nvGrpSpPr>
        <p:grpSpPr>
          <a:xfrm>
            <a:off x="1914603" y="3874851"/>
            <a:ext cx="450600" cy="145800"/>
            <a:chOff x="705975" y="2364450"/>
            <a:chExt cx="450600" cy="145800"/>
          </a:xfrm>
        </p:grpSpPr>
        <p:sp>
          <p:nvSpPr>
            <p:cNvPr id="811" name="Google Shape;811;p35"/>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5"/>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5"/>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35"/>
          <p:cNvGrpSpPr/>
          <p:nvPr/>
        </p:nvGrpSpPr>
        <p:grpSpPr>
          <a:xfrm>
            <a:off x="2701817" y="3874851"/>
            <a:ext cx="450600" cy="145800"/>
            <a:chOff x="705975" y="2364450"/>
            <a:chExt cx="450600" cy="145800"/>
          </a:xfrm>
        </p:grpSpPr>
        <p:sp>
          <p:nvSpPr>
            <p:cNvPr id="815" name="Google Shape;815;p35"/>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5"/>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5"/>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35"/>
          <p:cNvGrpSpPr/>
          <p:nvPr/>
        </p:nvGrpSpPr>
        <p:grpSpPr>
          <a:xfrm>
            <a:off x="3476423" y="3874851"/>
            <a:ext cx="450600" cy="145800"/>
            <a:chOff x="705975" y="2364450"/>
            <a:chExt cx="450600" cy="145800"/>
          </a:xfrm>
        </p:grpSpPr>
        <p:sp>
          <p:nvSpPr>
            <p:cNvPr id="819" name="Google Shape;819;p35"/>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5"/>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5"/>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35"/>
          <p:cNvGrpSpPr/>
          <p:nvPr/>
        </p:nvGrpSpPr>
        <p:grpSpPr>
          <a:xfrm>
            <a:off x="1152603" y="2967219"/>
            <a:ext cx="450600" cy="145800"/>
            <a:chOff x="705975" y="2212050"/>
            <a:chExt cx="450600" cy="145800"/>
          </a:xfrm>
        </p:grpSpPr>
        <p:sp>
          <p:nvSpPr>
            <p:cNvPr id="823" name="Google Shape;823;p35"/>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5"/>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5"/>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35"/>
          <p:cNvGrpSpPr/>
          <p:nvPr/>
        </p:nvGrpSpPr>
        <p:grpSpPr>
          <a:xfrm>
            <a:off x="1010250" y="3107713"/>
            <a:ext cx="735300" cy="767139"/>
            <a:chOff x="2381850" y="2879113"/>
            <a:chExt cx="735300" cy="767139"/>
          </a:xfrm>
        </p:grpSpPr>
        <p:sp>
          <p:nvSpPr>
            <p:cNvPr id="827" name="Google Shape;827;p35"/>
            <p:cNvSpPr/>
            <p:nvPr/>
          </p:nvSpPr>
          <p:spPr>
            <a:xfrm>
              <a:off x="2381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828" name="Google Shape;828;p35"/>
            <p:cNvCxnSpPr/>
            <p:nvPr/>
          </p:nvCxnSpPr>
          <p:spPr>
            <a:xfrm rot="10800000">
              <a:off x="2749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829" name="Google Shape;829;p35"/>
            <p:cNvCxnSpPr/>
            <p:nvPr/>
          </p:nvCxnSpPr>
          <p:spPr>
            <a:xfrm rot="10800000">
              <a:off x="2749503" y="28791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830" name="Google Shape;830;p35"/>
          <p:cNvGrpSpPr/>
          <p:nvPr/>
        </p:nvGrpSpPr>
        <p:grpSpPr>
          <a:xfrm>
            <a:off x="1914603" y="2967219"/>
            <a:ext cx="450600" cy="145800"/>
            <a:chOff x="705975" y="2212050"/>
            <a:chExt cx="450600" cy="145800"/>
          </a:xfrm>
        </p:grpSpPr>
        <p:sp>
          <p:nvSpPr>
            <p:cNvPr id="831" name="Google Shape;831;p35"/>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5"/>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5"/>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35"/>
          <p:cNvGrpSpPr/>
          <p:nvPr/>
        </p:nvGrpSpPr>
        <p:grpSpPr>
          <a:xfrm>
            <a:off x="1603203" y="3040119"/>
            <a:ext cx="904347" cy="834732"/>
            <a:chOff x="2974803" y="2811519"/>
            <a:chExt cx="904347" cy="834732"/>
          </a:xfrm>
        </p:grpSpPr>
        <p:sp>
          <p:nvSpPr>
            <p:cNvPr id="835" name="Google Shape;835;p35"/>
            <p:cNvSpPr/>
            <p:nvPr/>
          </p:nvSpPr>
          <p:spPr>
            <a:xfrm>
              <a:off x="3143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836" name="Google Shape;836;p35"/>
            <p:cNvCxnSpPr/>
            <p:nvPr/>
          </p:nvCxnSpPr>
          <p:spPr>
            <a:xfrm rot="10800000">
              <a:off x="3511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837" name="Google Shape;837;p35"/>
            <p:cNvCxnSpPr/>
            <p:nvPr/>
          </p:nvCxnSpPr>
          <p:spPr>
            <a:xfrm rot="10800000">
              <a:off x="3511503"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838" name="Google Shape;838;p35"/>
            <p:cNvCxnSpPr>
              <a:stCxn id="825" idx="3"/>
              <a:endCxn id="835" idx="1"/>
            </p:cNvCxnSpPr>
            <p:nvPr/>
          </p:nvCxnSpPr>
          <p:spPr>
            <a:xfrm>
              <a:off x="2974803" y="2811519"/>
              <a:ext cx="168900" cy="448200"/>
            </a:xfrm>
            <a:prstGeom prst="bentConnector3">
              <a:avLst>
                <a:gd fmla="val 50043" name="adj1"/>
              </a:avLst>
            </a:prstGeom>
            <a:noFill/>
            <a:ln cap="flat" cmpd="sng" w="9525">
              <a:solidFill>
                <a:schemeClr val="dk2"/>
              </a:solidFill>
              <a:prstDash val="solid"/>
              <a:round/>
              <a:headEnd len="med" w="med" type="none"/>
              <a:tailEnd len="med" w="med" type="triangle"/>
            </a:ln>
          </p:spPr>
        </p:cxnSp>
      </p:grpSp>
      <p:grpSp>
        <p:nvGrpSpPr>
          <p:cNvPr id="839" name="Google Shape;839;p35"/>
          <p:cNvGrpSpPr/>
          <p:nvPr/>
        </p:nvGrpSpPr>
        <p:grpSpPr>
          <a:xfrm>
            <a:off x="2701783" y="2967219"/>
            <a:ext cx="450600" cy="145800"/>
            <a:chOff x="705975" y="2212050"/>
            <a:chExt cx="450600" cy="145800"/>
          </a:xfrm>
        </p:grpSpPr>
        <p:sp>
          <p:nvSpPr>
            <p:cNvPr id="840" name="Google Shape;840;p35"/>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5"/>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5"/>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35"/>
          <p:cNvGrpSpPr/>
          <p:nvPr/>
        </p:nvGrpSpPr>
        <p:grpSpPr>
          <a:xfrm>
            <a:off x="2365203" y="3040119"/>
            <a:ext cx="929527" cy="834732"/>
            <a:chOff x="2517603" y="3040119"/>
            <a:chExt cx="929527" cy="834732"/>
          </a:xfrm>
        </p:grpSpPr>
        <p:sp>
          <p:nvSpPr>
            <p:cNvPr id="844" name="Google Shape;844;p35"/>
            <p:cNvSpPr/>
            <p:nvPr/>
          </p:nvSpPr>
          <p:spPr>
            <a:xfrm>
              <a:off x="2711830" y="33270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845" name="Google Shape;845;p35"/>
            <p:cNvCxnSpPr/>
            <p:nvPr/>
          </p:nvCxnSpPr>
          <p:spPr>
            <a:xfrm rot="10800000">
              <a:off x="3079483" y="36537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846" name="Google Shape;846;p35"/>
            <p:cNvCxnSpPr/>
            <p:nvPr/>
          </p:nvCxnSpPr>
          <p:spPr>
            <a:xfrm rot="10800000">
              <a:off x="3079483" y="31077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847" name="Google Shape;847;p35"/>
            <p:cNvCxnSpPr>
              <a:stCxn id="833" idx="3"/>
              <a:endCxn id="844" idx="1"/>
            </p:cNvCxnSpPr>
            <p:nvPr/>
          </p:nvCxnSpPr>
          <p:spPr>
            <a:xfrm>
              <a:off x="2517603" y="3040119"/>
              <a:ext cx="194100" cy="448200"/>
            </a:xfrm>
            <a:prstGeom prst="bentConnector3">
              <a:avLst>
                <a:gd fmla="val 50033" name="adj1"/>
              </a:avLst>
            </a:prstGeom>
            <a:noFill/>
            <a:ln cap="flat" cmpd="sng" w="9525">
              <a:solidFill>
                <a:schemeClr val="dk2"/>
              </a:solidFill>
              <a:prstDash val="solid"/>
              <a:round/>
              <a:headEnd len="med" w="med" type="none"/>
              <a:tailEnd len="med" w="med" type="triangle"/>
            </a:ln>
          </p:spPr>
        </p:cxnSp>
      </p:grpSp>
      <p:grpSp>
        <p:nvGrpSpPr>
          <p:cNvPr id="848" name="Google Shape;848;p35"/>
          <p:cNvGrpSpPr/>
          <p:nvPr/>
        </p:nvGrpSpPr>
        <p:grpSpPr>
          <a:xfrm>
            <a:off x="414098" y="3411719"/>
            <a:ext cx="596100" cy="145800"/>
            <a:chOff x="1709498" y="3189789"/>
            <a:chExt cx="596100" cy="145800"/>
          </a:xfrm>
        </p:grpSpPr>
        <p:grpSp>
          <p:nvGrpSpPr>
            <p:cNvPr id="849" name="Google Shape;849;p35"/>
            <p:cNvGrpSpPr/>
            <p:nvPr/>
          </p:nvGrpSpPr>
          <p:grpSpPr>
            <a:xfrm>
              <a:off x="1709498" y="3189789"/>
              <a:ext cx="450600" cy="145800"/>
              <a:chOff x="705975" y="2364450"/>
              <a:chExt cx="450600" cy="145800"/>
            </a:xfrm>
          </p:grpSpPr>
          <p:sp>
            <p:nvSpPr>
              <p:cNvPr id="850" name="Google Shape;850;p35"/>
              <p:cNvSpPr/>
              <p:nvPr/>
            </p:nvSpPr>
            <p:spPr>
              <a:xfrm>
                <a:off x="7059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5"/>
              <p:cNvSpPr/>
              <p:nvPr/>
            </p:nvSpPr>
            <p:spPr>
              <a:xfrm>
                <a:off x="8583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5"/>
              <p:cNvSpPr/>
              <p:nvPr/>
            </p:nvSpPr>
            <p:spPr>
              <a:xfrm>
                <a:off x="10107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53" name="Google Shape;853;p35"/>
            <p:cNvCxnSpPr>
              <a:stCxn id="852" idx="3"/>
              <a:endCxn id="827" idx="1"/>
            </p:cNvCxnSpPr>
            <p:nvPr/>
          </p:nvCxnSpPr>
          <p:spPr>
            <a:xfrm>
              <a:off x="2160098" y="3262689"/>
              <a:ext cx="145500" cy="3600"/>
            </a:xfrm>
            <a:prstGeom prst="straightConnector1">
              <a:avLst/>
            </a:prstGeom>
            <a:noFill/>
            <a:ln cap="flat" cmpd="sng" w="9525">
              <a:solidFill>
                <a:schemeClr val="dk2"/>
              </a:solidFill>
              <a:prstDash val="solid"/>
              <a:round/>
              <a:headEnd len="med" w="med" type="none"/>
              <a:tailEnd len="med" w="med" type="triangle"/>
            </a:ln>
          </p:spPr>
        </p:cxnSp>
      </p:grpSp>
      <p:grpSp>
        <p:nvGrpSpPr>
          <p:cNvPr id="854" name="Google Shape;854;p35"/>
          <p:cNvGrpSpPr/>
          <p:nvPr/>
        </p:nvGrpSpPr>
        <p:grpSpPr>
          <a:xfrm>
            <a:off x="3152383" y="2967219"/>
            <a:ext cx="917451" cy="907632"/>
            <a:chOff x="7648183" y="2738619"/>
            <a:chExt cx="917451" cy="907632"/>
          </a:xfrm>
        </p:grpSpPr>
        <p:grpSp>
          <p:nvGrpSpPr>
            <p:cNvPr id="855" name="Google Shape;855;p35"/>
            <p:cNvGrpSpPr/>
            <p:nvPr/>
          </p:nvGrpSpPr>
          <p:grpSpPr>
            <a:xfrm>
              <a:off x="7972688" y="2738619"/>
              <a:ext cx="450600" cy="145800"/>
              <a:chOff x="705975" y="2212050"/>
              <a:chExt cx="450600" cy="145800"/>
            </a:xfrm>
          </p:grpSpPr>
          <p:sp>
            <p:nvSpPr>
              <p:cNvPr id="856" name="Google Shape;856;p35"/>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5"/>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5"/>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 name="Google Shape;859;p35"/>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860" name="Google Shape;860;p35"/>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861" name="Google Shape;861;p35"/>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862" name="Google Shape;862;p35"/>
            <p:cNvCxnSpPr>
              <a:stCxn id="842" idx="3"/>
              <a:endCxn id="859" idx="1"/>
            </p:cNvCxnSpPr>
            <p:nvPr/>
          </p:nvCxnSpPr>
          <p:spPr>
            <a:xfrm>
              <a:off x="7648183" y="2811519"/>
              <a:ext cx="182100" cy="448200"/>
            </a:xfrm>
            <a:prstGeom prst="bentConnector3">
              <a:avLst>
                <a:gd fmla="val 50014" name="adj1"/>
              </a:avLst>
            </a:prstGeom>
            <a:noFill/>
            <a:ln cap="flat" cmpd="sng" w="9525">
              <a:solidFill>
                <a:schemeClr val="dk2"/>
              </a:solidFill>
              <a:prstDash val="solid"/>
              <a:round/>
              <a:headEnd len="med" w="med" type="none"/>
              <a:tailEnd len="med" w="med" type="triangle"/>
            </a:ln>
          </p:spPr>
        </p:cxnSp>
      </p:grpSp>
      <p:grpSp>
        <p:nvGrpSpPr>
          <p:cNvPr id="863" name="Google Shape;863;p35"/>
          <p:cNvGrpSpPr/>
          <p:nvPr/>
        </p:nvGrpSpPr>
        <p:grpSpPr>
          <a:xfrm>
            <a:off x="5340000" y="896496"/>
            <a:ext cx="735300" cy="1102179"/>
            <a:chOff x="4707100" y="814471"/>
            <a:chExt cx="735300" cy="1102179"/>
          </a:xfrm>
        </p:grpSpPr>
        <p:sp>
          <p:nvSpPr>
            <p:cNvPr id="864" name="Google Shape;864;p35"/>
            <p:cNvSpPr txBox="1"/>
            <p:nvPr/>
          </p:nvSpPr>
          <p:spPr>
            <a:xfrm>
              <a:off x="4741652" y="111087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Helvetica Neue"/>
                  <a:ea typeface="Helvetica Neue"/>
                  <a:cs typeface="Helvetica Neue"/>
                  <a:sym typeface="Helvetica Neue"/>
                </a:rPr>
                <a:t>شجرتان</a:t>
              </a:r>
              <a:endParaRPr sz="1000">
                <a:solidFill>
                  <a:schemeClr val="dk1"/>
                </a:solidFill>
                <a:latin typeface="Helvetica Neue"/>
                <a:ea typeface="Helvetica Neue"/>
                <a:cs typeface="Helvetica Neue"/>
                <a:sym typeface="Helvetica Neue"/>
              </a:endParaRPr>
            </a:p>
            <a:p>
              <a:pPr indent="0" lvl="0" marL="0" rtl="0" algn="ctr">
                <a:spcBef>
                  <a:spcPts val="0"/>
                </a:spcBef>
                <a:spcAft>
                  <a:spcPts val="0"/>
                </a:spcAft>
                <a:buNone/>
              </a:pPr>
              <a:r>
                <a:rPr lang="en" sz="600">
                  <a:solidFill>
                    <a:schemeClr val="dk1"/>
                  </a:solidFill>
                  <a:latin typeface="Helvetica Neue"/>
                  <a:ea typeface="Helvetica Neue"/>
                  <a:cs typeface="Helvetica Neue"/>
                  <a:sym typeface="Helvetica Neue"/>
                </a:rPr>
                <a:t>shajaratan</a:t>
              </a:r>
              <a:endParaRPr sz="600">
                <a:latin typeface="Helvetica Neue"/>
                <a:ea typeface="Helvetica Neue"/>
                <a:cs typeface="Helvetica Neue"/>
                <a:sym typeface="Helvetica Neue"/>
              </a:endParaRPr>
            </a:p>
          </p:txBody>
        </p:sp>
        <p:sp>
          <p:nvSpPr>
            <p:cNvPr id="865" name="Google Shape;865;p35"/>
            <p:cNvSpPr txBox="1"/>
            <p:nvPr/>
          </p:nvSpPr>
          <p:spPr>
            <a:xfrm>
              <a:off x="4744279" y="81447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893</a:t>
              </a:r>
              <a:endParaRPr i="1" sz="1000">
                <a:latin typeface="Helvetica Neue"/>
                <a:ea typeface="Helvetica Neue"/>
                <a:cs typeface="Helvetica Neue"/>
                <a:sym typeface="Helvetica Neue"/>
              </a:endParaRPr>
            </a:p>
          </p:txBody>
        </p:sp>
        <p:sp>
          <p:nvSpPr>
            <p:cNvPr id="866" name="Google Shape;866;p35"/>
            <p:cNvSpPr/>
            <p:nvPr/>
          </p:nvSpPr>
          <p:spPr>
            <a:xfrm>
              <a:off x="4707100" y="1594150"/>
              <a:ext cx="7353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s(h</a:t>
              </a:r>
              <a:r>
                <a:rPr baseline="-25000" lang="en">
                  <a:latin typeface="Helvetica Neue"/>
                  <a:ea typeface="Helvetica Neue"/>
                  <a:cs typeface="Helvetica Neue"/>
                  <a:sym typeface="Helvetica Neue"/>
                </a:rPr>
                <a:t>d</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sp>
        <p:nvSpPr>
          <p:cNvPr id="867" name="Google Shape;867;p35"/>
          <p:cNvSpPr txBox="1"/>
          <p:nvPr/>
        </p:nvSpPr>
        <p:spPr>
          <a:xfrm>
            <a:off x="5334568" y="392593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a:p>
            <a:pPr indent="0" lvl="0" marL="0" rtl="0" algn="ctr">
              <a:spcBef>
                <a:spcPts val="0"/>
              </a:spcBef>
              <a:spcAft>
                <a:spcPts val="0"/>
              </a:spcAft>
              <a:buNone/>
            </a:pPr>
            <a:r>
              <a:t/>
            </a:r>
            <a:endParaRPr sz="600">
              <a:latin typeface="Helvetica Neue"/>
              <a:ea typeface="Helvetica Neue"/>
              <a:cs typeface="Helvetica Neue"/>
              <a:sym typeface="Helvetica Neue"/>
            </a:endParaRPr>
          </a:p>
        </p:txBody>
      </p:sp>
      <p:sp>
        <p:nvSpPr>
          <p:cNvPr id="868" name="Google Shape;868;p35"/>
          <p:cNvSpPr txBox="1"/>
          <p:nvPr/>
        </p:nvSpPr>
        <p:spPr>
          <a:xfrm>
            <a:off x="5338046" y="362953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grpSp>
        <p:nvGrpSpPr>
          <p:cNvPr id="869" name="Google Shape;869;p35"/>
          <p:cNvGrpSpPr/>
          <p:nvPr/>
        </p:nvGrpSpPr>
        <p:grpSpPr>
          <a:xfrm>
            <a:off x="5340000" y="2745176"/>
            <a:ext cx="3173700" cy="906524"/>
            <a:chOff x="4707100" y="2739351"/>
            <a:chExt cx="3173700" cy="906524"/>
          </a:xfrm>
        </p:grpSpPr>
        <p:cxnSp>
          <p:nvCxnSpPr>
            <p:cNvPr id="870" name="Google Shape;870;p35"/>
            <p:cNvCxnSpPr/>
            <p:nvPr/>
          </p:nvCxnSpPr>
          <p:spPr>
            <a:xfrm rot="10800000">
              <a:off x="5072390" y="2739351"/>
              <a:ext cx="0" cy="221100"/>
            </a:xfrm>
            <a:prstGeom prst="straightConnector1">
              <a:avLst/>
            </a:prstGeom>
            <a:noFill/>
            <a:ln cap="flat" cmpd="sng" w="9525">
              <a:solidFill>
                <a:schemeClr val="dk2"/>
              </a:solidFill>
              <a:prstDash val="solid"/>
              <a:round/>
              <a:headEnd len="med" w="med" type="none"/>
              <a:tailEnd len="med" w="med" type="triangle"/>
            </a:ln>
          </p:spPr>
        </p:cxnSp>
        <p:grpSp>
          <p:nvGrpSpPr>
            <p:cNvPr id="871" name="Google Shape;871;p35"/>
            <p:cNvGrpSpPr/>
            <p:nvPr/>
          </p:nvGrpSpPr>
          <p:grpSpPr>
            <a:xfrm>
              <a:off x="4847098" y="2965851"/>
              <a:ext cx="450600" cy="145800"/>
              <a:chOff x="705975" y="2364450"/>
              <a:chExt cx="450600" cy="145800"/>
            </a:xfrm>
          </p:grpSpPr>
          <p:sp>
            <p:nvSpPr>
              <p:cNvPr id="872" name="Google Shape;872;p35"/>
              <p:cNvSpPr/>
              <p:nvPr/>
            </p:nvSpPr>
            <p:spPr>
              <a:xfrm>
                <a:off x="7059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5"/>
              <p:cNvSpPr/>
              <p:nvPr/>
            </p:nvSpPr>
            <p:spPr>
              <a:xfrm>
                <a:off x="8583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5"/>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75" name="Google Shape;875;p35"/>
            <p:cNvCxnSpPr/>
            <p:nvPr/>
          </p:nvCxnSpPr>
          <p:spPr>
            <a:xfrm rot="10800000">
              <a:off x="5073788" y="3107713"/>
              <a:ext cx="0" cy="221100"/>
            </a:xfrm>
            <a:prstGeom prst="straightConnector1">
              <a:avLst/>
            </a:prstGeom>
            <a:noFill/>
            <a:ln cap="flat" cmpd="sng" w="9525">
              <a:solidFill>
                <a:schemeClr val="dk2"/>
              </a:solidFill>
              <a:prstDash val="solid"/>
              <a:round/>
              <a:headEnd len="med" w="med" type="none"/>
              <a:tailEnd len="med" w="med" type="triangle"/>
            </a:ln>
          </p:spPr>
        </p:cxnSp>
        <p:sp>
          <p:nvSpPr>
            <p:cNvPr id="876" name="Google Shape;876;p35"/>
            <p:cNvSpPr/>
            <p:nvPr/>
          </p:nvSpPr>
          <p:spPr>
            <a:xfrm>
              <a:off x="4707100" y="3323375"/>
              <a:ext cx="31737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d</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grpSp>
      <p:sp>
        <p:nvSpPr>
          <p:cNvPr id="877" name="Google Shape;877;p35"/>
          <p:cNvSpPr txBox="1"/>
          <p:nvPr/>
        </p:nvSpPr>
        <p:spPr>
          <a:xfrm>
            <a:off x="41665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878" name="Google Shape;878;p35"/>
          <p:cNvSpPr txBox="1"/>
          <p:nvPr/>
        </p:nvSpPr>
        <p:spPr>
          <a:xfrm>
            <a:off x="41708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nvGrpSpPr>
          <p:cNvPr id="879" name="Google Shape;879;p35"/>
          <p:cNvGrpSpPr/>
          <p:nvPr/>
        </p:nvGrpSpPr>
        <p:grpSpPr>
          <a:xfrm>
            <a:off x="4255898" y="3874851"/>
            <a:ext cx="450600" cy="145800"/>
            <a:chOff x="705975" y="2364450"/>
            <a:chExt cx="450600" cy="145800"/>
          </a:xfrm>
        </p:grpSpPr>
        <p:sp>
          <p:nvSpPr>
            <p:cNvPr id="880" name="Google Shape;880;p35"/>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5"/>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5"/>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35"/>
          <p:cNvGrpSpPr/>
          <p:nvPr/>
        </p:nvGrpSpPr>
        <p:grpSpPr>
          <a:xfrm>
            <a:off x="3927488" y="2967219"/>
            <a:ext cx="921822" cy="907632"/>
            <a:chOff x="7643813" y="2738619"/>
            <a:chExt cx="921822" cy="907632"/>
          </a:xfrm>
        </p:grpSpPr>
        <p:grpSp>
          <p:nvGrpSpPr>
            <p:cNvPr id="884" name="Google Shape;884;p35"/>
            <p:cNvGrpSpPr/>
            <p:nvPr/>
          </p:nvGrpSpPr>
          <p:grpSpPr>
            <a:xfrm>
              <a:off x="7972688" y="2738619"/>
              <a:ext cx="450600" cy="145800"/>
              <a:chOff x="705975" y="2212050"/>
              <a:chExt cx="450600" cy="145800"/>
            </a:xfrm>
          </p:grpSpPr>
          <p:sp>
            <p:nvSpPr>
              <p:cNvPr id="885" name="Google Shape;885;p35"/>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5"/>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5"/>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 name="Google Shape;888;p35"/>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889" name="Google Shape;889;p35"/>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890" name="Google Shape;890;p35"/>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891" name="Google Shape;891;p35"/>
            <p:cNvCxnSpPr>
              <a:stCxn id="858" idx="3"/>
              <a:endCxn id="888" idx="1"/>
            </p:cNvCxnSpPr>
            <p:nvPr/>
          </p:nvCxnSpPr>
          <p:spPr>
            <a:xfrm>
              <a:off x="7643813" y="2811519"/>
              <a:ext cx="186600" cy="448200"/>
            </a:xfrm>
            <a:prstGeom prst="bentConnector3">
              <a:avLst>
                <a:gd fmla="val 49979" name="adj1"/>
              </a:avLst>
            </a:prstGeom>
            <a:noFill/>
            <a:ln cap="flat" cmpd="sng" w="9525">
              <a:solidFill>
                <a:schemeClr val="dk2"/>
              </a:solidFill>
              <a:prstDash val="solid"/>
              <a:round/>
              <a:headEnd len="med" w="med" type="none"/>
              <a:tailEnd len="med" w="med" type="triangle"/>
            </a:ln>
          </p:spPr>
        </p:cxnSp>
      </p:grpSp>
      <p:grpSp>
        <p:nvGrpSpPr>
          <p:cNvPr id="892" name="Google Shape;892;p35"/>
          <p:cNvGrpSpPr/>
          <p:nvPr/>
        </p:nvGrpSpPr>
        <p:grpSpPr>
          <a:xfrm>
            <a:off x="6010136" y="1550126"/>
            <a:ext cx="3223314" cy="947685"/>
            <a:chOff x="6010136" y="1550126"/>
            <a:chExt cx="3223314" cy="947685"/>
          </a:xfrm>
        </p:grpSpPr>
        <p:sp>
          <p:nvSpPr>
            <p:cNvPr id="893" name="Google Shape;893;p35"/>
            <p:cNvSpPr txBox="1"/>
            <p:nvPr/>
          </p:nvSpPr>
          <p:spPr>
            <a:xfrm>
              <a:off x="6010136" y="1550126"/>
              <a:ext cx="3100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    Σ</a:t>
              </a:r>
              <a:r>
                <a:rPr baseline="-25000" lang="en" sz="2200">
                  <a:solidFill>
                    <a:schemeClr val="dk1"/>
                  </a:solidFill>
                  <a:latin typeface="Helvetica Neue"/>
                  <a:ea typeface="Helvetica Neue"/>
                  <a:cs typeface="Helvetica Neue"/>
                  <a:sym typeface="Helvetica Neue"/>
                </a:rPr>
                <a:t>i=1</a:t>
              </a:r>
              <a:r>
                <a:rPr baseline="-25000" lang="en" sz="2200">
                  <a:latin typeface="Helvetica Neue"/>
                  <a:ea typeface="Helvetica Neue"/>
                  <a:cs typeface="Helvetica Neue"/>
                  <a:sym typeface="Helvetica Neue"/>
                </a:rPr>
                <a:t>…L</a:t>
              </a:r>
              <a:r>
                <a:rPr lang="en" sz="2200">
                  <a:latin typeface="Helvetica Neue"/>
                  <a:ea typeface="Helvetica Neue"/>
                  <a:cs typeface="Helvetica Neue"/>
                  <a:sym typeface="Helvetica Neue"/>
                </a:rPr>
                <a:t>h</a:t>
              </a:r>
              <a:r>
                <a:rPr baseline="-25000" lang="en" sz="2200">
                  <a:latin typeface="Helvetica Neue"/>
                  <a:ea typeface="Helvetica Neue"/>
                  <a:cs typeface="Helvetica Neue"/>
                  <a:sym typeface="Helvetica Neue"/>
                </a:rPr>
                <a:t>ei</a:t>
              </a:r>
              <a:r>
                <a:rPr lang="en" sz="2200">
                  <a:latin typeface="Helvetica Neue"/>
                  <a:ea typeface="Helvetica Neue"/>
                  <a:cs typeface="Helvetica Neue"/>
                  <a:sym typeface="Helvetica Neue"/>
                </a:rPr>
                <a:t>exp(</a:t>
              </a:r>
              <a:r>
                <a:rPr lang="en" sz="2200">
                  <a:solidFill>
                    <a:schemeClr val="dk1"/>
                  </a:solidFill>
                  <a:latin typeface="Helvetica Neue"/>
                  <a:ea typeface="Helvetica Neue"/>
                  <a:cs typeface="Helvetica Neue"/>
                  <a:sym typeface="Helvetica Neue"/>
                </a:rPr>
                <a:t>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ei</a:t>
              </a:r>
              <a:r>
                <a:rPr lang="en" sz="2200">
                  <a:solidFill>
                    <a:schemeClr val="dk1"/>
                  </a:solidFill>
                  <a:latin typeface="Helvetica Neue"/>
                  <a:ea typeface="Helvetica Neue"/>
                  <a:cs typeface="Helvetica Neue"/>
                  <a:sym typeface="Helvetica Neue"/>
                </a:rPr>
                <a:t>))</a:t>
              </a:r>
              <a:r>
                <a:rPr lang="en" sz="2200">
                  <a:latin typeface="Helvetica Neue"/>
                  <a:ea typeface="Helvetica Neue"/>
                  <a:cs typeface="Helvetica Neue"/>
                  <a:sym typeface="Helvetica Neue"/>
                </a:rPr>
                <a:t> </a:t>
              </a:r>
              <a:endParaRPr sz="2200">
                <a:latin typeface="Helvetica Neue"/>
                <a:ea typeface="Helvetica Neue"/>
                <a:cs typeface="Helvetica Neue"/>
                <a:sym typeface="Helvetica Neue"/>
              </a:endParaRPr>
            </a:p>
          </p:txBody>
        </p:sp>
        <p:sp>
          <p:nvSpPr>
            <p:cNvPr id="894" name="Google Shape;894;p35"/>
            <p:cNvSpPr txBox="1"/>
            <p:nvPr/>
          </p:nvSpPr>
          <p:spPr>
            <a:xfrm>
              <a:off x="6578450" y="1974611"/>
              <a:ext cx="2655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2200">
                  <a:solidFill>
                    <a:schemeClr val="dk1"/>
                  </a:solidFill>
                  <a:latin typeface="Helvetica Neue"/>
                  <a:ea typeface="Helvetica Neue"/>
                  <a:cs typeface="Helvetica Neue"/>
                  <a:sym typeface="Helvetica Neue"/>
                </a:rPr>
                <a:t>[Σ</a:t>
              </a:r>
              <a:r>
                <a:rPr baseline="-25000" lang="en" sz="2200">
                  <a:solidFill>
                    <a:schemeClr val="dk1"/>
                  </a:solidFill>
                  <a:latin typeface="Helvetica Neue"/>
                  <a:ea typeface="Helvetica Neue"/>
                  <a:cs typeface="Helvetica Neue"/>
                  <a:sym typeface="Helvetica Neue"/>
                </a:rPr>
                <a:t>j=1…L</a:t>
              </a:r>
              <a:r>
                <a:rPr lang="en" sz="2200">
                  <a:solidFill>
                    <a:schemeClr val="dk1"/>
                  </a:solidFill>
                  <a:latin typeface="Helvetica Neue"/>
                  <a:ea typeface="Helvetica Neue"/>
                  <a:cs typeface="Helvetica Neue"/>
                  <a:sym typeface="Helvetica Neue"/>
                </a:rPr>
                <a:t>exp(a(h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ej</a:t>
              </a:r>
              <a:r>
                <a:rPr lang="en" sz="2200">
                  <a:solidFill>
                    <a:schemeClr val="dk1"/>
                  </a:solidFill>
                  <a:latin typeface="Helvetica Neue"/>
                  <a:ea typeface="Helvetica Neue"/>
                  <a:cs typeface="Helvetica Neue"/>
                  <a:sym typeface="Helvetica Neue"/>
                </a:rPr>
                <a:t>))]</a:t>
              </a:r>
              <a:endParaRPr>
                <a:latin typeface="Helvetica Neue"/>
                <a:ea typeface="Helvetica Neue"/>
                <a:cs typeface="Helvetica Neue"/>
                <a:sym typeface="Helvetica Neue"/>
              </a:endParaRPr>
            </a:p>
          </p:txBody>
        </p:sp>
        <p:cxnSp>
          <p:nvCxnSpPr>
            <p:cNvPr id="895" name="Google Shape;895;p35"/>
            <p:cNvCxnSpPr/>
            <p:nvPr/>
          </p:nvCxnSpPr>
          <p:spPr>
            <a:xfrm>
              <a:off x="6897525" y="2068600"/>
              <a:ext cx="2009400" cy="0"/>
            </a:xfrm>
            <a:prstGeom prst="straightConnector1">
              <a:avLst/>
            </a:prstGeom>
            <a:noFill/>
            <a:ln cap="flat" cmpd="sng" w="9525">
              <a:solidFill>
                <a:schemeClr val="dk2"/>
              </a:solidFill>
              <a:prstDash val="solid"/>
              <a:round/>
              <a:headEnd len="med" w="med" type="none"/>
              <a:tailEnd len="med" w="med" type="none"/>
            </a:ln>
          </p:spPr>
        </p:cxnSp>
      </p:grpSp>
      <p:sp>
        <p:nvSpPr>
          <p:cNvPr id="896" name="Google Shape;896;p35"/>
          <p:cNvSpPr txBox="1"/>
          <p:nvPr/>
        </p:nvSpPr>
        <p:spPr>
          <a:xfrm>
            <a:off x="3500200" y="2040300"/>
            <a:ext cx="1356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Init decoder D hidden state </a:t>
            </a:r>
            <a:r>
              <a:rPr i="1" lang="en" sz="1000">
                <a:latin typeface="Helvetica Neue"/>
                <a:ea typeface="Helvetica Neue"/>
                <a:cs typeface="Helvetica Neue"/>
                <a:sym typeface="Helvetica Neue"/>
              </a:rPr>
              <a:t>h</a:t>
            </a:r>
            <a:r>
              <a:rPr baseline="-25000" i="1" lang="en" sz="1000">
                <a:latin typeface="Helvetica Neue"/>
                <a:ea typeface="Helvetica Neue"/>
                <a:cs typeface="Helvetica Neue"/>
                <a:sym typeface="Helvetica Neue"/>
              </a:rPr>
              <a:t>d1</a:t>
            </a:r>
            <a:r>
              <a:rPr i="1" lang="en" sz="1000">
                <a:latin typeface="Helvetica Neue"/>
                <a:ea typeface="Helvetica Neue"/>
                <a:cs typeface="Helvetica Neue"/>
                <a:sym typeface="Helvetica Neue"/>
              </a:rPr>
              <a:t>=h</a:t>
            </a:r>
            <a:r>
              <a:rPr baseline="-25000" i="1" lang="en" sz="1000">
                <a:latin typeface="Helvetica Neue"/>
                <a:ea typeface="Helvetica Neue"/>
                <a:cs typeface="Helvetica Neue"/>
                <a:sym typeface="Helvetica Neue"/>
              </a:rPr>
              <a:t>eN</a:t>
            </a:r>
            <a:endParaRPr baseline="-25000" sz="1000">
              <a:latin typeface="Helvetica Neue"/>
              <a:ea typeface="Helvetica Neue"/>
              <a:cs typeface="Helvetica Neue"/>
              <a:sym typeface="Helvetica Neue"/>
            </a:endParaRPr>
          </a:p>
        </p:txBody>
      </p:sp>
      <p:sp>
        <p:nvSpPr>
          <p:cNvPr id="897" name="Google Shape;897;p35"/>
          <p:cNvSpPr/>
          <p:nvPr/>
        </p:nvSpPr>
        <p:spPr>
          <a:xfrm>
            <a:off x="42607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5"/>
          <p:cNvSpPr/>
          <p:nvPr/>
        </p:nvSpPr>
        <p:spPr>
          <a:xfrm>
            <a:off x="44131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5"/>
          <p:cNvSpPr/>
          <p:nvPr/>
        </p:nvSpPr>
        <p:spPr>
          <a:xfrm>
            <a:off x="45655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 name="Google Shape;900;p35"/>
          <p:cNvCxnSpPr>
            <a:endCxn id="898" idx="2"/>
          </p:cNvCxnSpPr>
          <p:nvPr/>
        </p:nvCxnSpPr>
        <p:spPr>
          <a:xfrm rot="10800000">
            <a:off x="4486090" y="2661644"/>
            <a:ext cx="0" cy="304500"/>
          </a:xfrm>
          <a:prstGeom prst="straightConnector1">
            <a:avLst/>
          </a:prstGeom>
          <a:noFill/>
          <a:ln cap="flat" cmpd="sng" w="9525">
            <a:solidFill>
              <a:schemeClr val="dk2"/>
            </a:solidFill>
            <a:prstDash val="solid"/>
            <a:round/>
            <a:headEnd len="med" w="med" type="none"/>
            <a:tailEnd len="med" w="med" type="triangle"/>
          </a:ln>
        </p:spPr>
      </p:cxnSp>
      <p:grpSp>
        <p:nvGrpSpPr>
          <p:cNvPr id="901" name="Google Shape;901;p35"/>
          <p:cNvGrpSpPr/>
          <p:nvPr/>
        </p:nvGrpSpPr>
        <p:grpSpPr>
          <a:xfrm>
            <a:off x="4711380" y="1606041"/>
            <a:ext cx="3784200" cy="982800"/>
            <a:chOff x="4330380" y="1606041"/>
            <a:chExt cx="3784200" cy="982800"/>
          </a:xfrm>
        </p:grpSpPr>
        <p:sp>
          <p:nvSpPr>
            <p:cNvPr id="902" name="Google Shape;902;p35"/>
            <p:cNvSpPr/>
            <p:nvPr/>
          </p:nvSpPr>
          <p:spPr>
            <a:xfrm>
              <a:off x="7615980" y="1606041"/>
              <a:ext cx="498600" cy="498600"/>
            </a:xfrm>
            <a:prstGeom prst="ellipse">
              <a:avLst/>
            </a:prstGeom>
            <a:no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200">
                <a:solidFill>
                  <a:srgbClr val="FF0000"/>
                </a:solidFill>
                <a:latin typeface="Helvetica Neue"/>
                <a:ea typeface="Helvetica Neue"/>
                <a:cs typeface="Helvetica Neue"/>
                <a:sym typeface="Helvetica Neue"/>
              </a:endParaRPr>
            </a:p>
          </p:txBody>
        </p:sp>
        <p:cxnSp>
          <p:nvCxnSpPr>
            <p:cNvPr id="903" name="Google Shape;903;p35"/>
            <p:cNvCxnSpPr>
              <a:stCxn id="902" idx="2"/>
              <a:endCxn id="899" idx="3"/>
            </p:cNvCxnSpPr>
            <p:nvPr/>
          </p:nvCxnSpPr>
          <p:spPr>
            <a:xfrm flipH="1">
              <a:off x="4330380" y="1855341"/>
              <a:ext cx="3285600" cy="733500"/>
            </a:xfrm>
            <a:prstGeom prst="straightConnector1">
              <a:avLst/>
            </a:prstGeom>
            <a:noFill/>
            <a:ln cap="flat" cmpd="sng" w="19050">
              <a:solidFill>
                <a:srgbClr val="BF9000"/>
              </a:solidFill>
              <a:prstDash val="solid"/>
              <a:round/>
              <a:headEnd len="med" w="med" type="none"/>
              <a:tailEnd len="med" w="med" type="none"/>
            </a:ln>
          </p:spPr>
        </p:cxnSp>
      </p:grpSp>
      <p:grpSp>
        <p:nvGrpSpPr>
          <p:cNvPr id="904" name="Google Shape;904;p35"/>
          <p:cNvGrpSpPr/>
          <p:nvPr/>
        </p:nvGrpSpPr>
        <p:grpSpPr>
          <a:xfrm>
            <a:off x="1530443" y="1606041"/>
            <a:ext cx="7365900" cy="1361100"/>
            <a:chOff x="748680" y="1606041"/>
            <a:chExt cx="7365900" cy="1361100"/>
          </a:xfrm>
        </p:grpSpPr>
        <p:sp>
          <p:nvSpPr>
            <p:cNvPr id="905" name="Google Shape;905;p35"/>
            <p:cNvSpPr/>
            <p:nvPr/>
          </p:nvSpPr>
          <p:spPr>
            <a:xfrm>
              <a:off x="7615980" y="1606041"/>
              <a:ext cx="498600" cy="498600"/>
            </a:xfrm>
            <a:prstGeom prst="ellipse">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200">
                <a:solidFill>
                  <a:srgbClr val="FF0000"/>
                </a:solidFill>
                <a:latin typeface="Helvetica Neue"/>
                <a:ea typeface="Helvetica Neue"/>
                <a:cs typeface="Helvetica Neue"/>
                <a:sym typeface="Helvetica Neue"/>
              </a:endParaRPr>
            </a:p>
          </p:txBody>
        </p:sp>
        <p:cxnSp>
          <p:nvCxnSpPr>
            <p:cNvPr id="906" name="Google Shape;906;p35"/>
            <p:cNvCxnSpPr>
              <a:stCxn id="905" idx="2"/>
              <a:endCxn id="825" idx="0"/>
            </p:cNvCxnSpPr>
            <p:nvPr/>
          </p:nvCxnSpPr>
          <p:spPr>
            <a:xfrm flipH="1">
              <a:off x="748680" y="1855341"/>
              <a:ext cx="6867300" cy="1111800"/>
            </a:xfrm>
            <a:prstGeom prst="straightConnector1">
              <a:avLst/>
            </a:prstGeom>
            <a:noFill/>
            <a:ln cap="flat" cmpd="sng" w="19050">
              <a:solidFill>
                <a:srgbClr val="0000FF"/>
              </a:solidFill>
              <a:prstDash val="solid"/>
              <a:round/>
              <a:headEnd len="med" w="med" type="none"/>
              <a:tailEnd len="med" w="med" type="none"/>
            </a:ln>
          </p:spPr>
        </p:cxnSp>
      </p:grpSp>
      <p:grpSp>
        <p:nvGrpSpPr>
          <p:cNvPr id="907" name="Google Shape;907;p35"/>
          <p:cNvGrpSpPr/>
          <p:nvPr/>
        </p:nvGrpSpPr>
        <p:grpSpPr>
          <a:xfrm>
            <a:off x="1152600" y="1682250"/>
            <a:ext cx="6383850" cy="1241000"/>
            <a:chOff x="771600" y="1682250"/>
            <a:chExt cx="6383850" cy="1241000"/>
          </a:xfrm>
        </p:grpSpPr>
        <p:sp>
          <p:nvSpPr>
            <p:cNvPr id="908" name="Google Shape;908;p35"/>
            <p:cNvSpPr/>
            <p:nvPr/>
          </p:nvSpPr>
          <p:spPr>
            <a:xfrm>
              <a:off x="6492750" y="1682250"/>
              <a:ext cx="662700" cy="4221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200">
                <a:solidFill>
                  <a:srgbClr val="FF0000"/>
                </a:solidFill>
                <a:latin typeface="Helvetica Neue"/>
                <a:ea typeface="Helvetica Neue"/>
                <a:cs typeface="Helvetica Neue"/>
                <a:sym typeface="Helvetica Neue"/>
              </a:endParaRPr>
            </a:p>
          </p:txBody>
        </p:sp>
        <p:sp>
          <p:nvSpPr>
            <p:cNvPr id="909" name="Google Shape;909;p35"/>
            <p:cNvSpPr/>
            <p:nvPr/>
          </p:nvSpPr>
          <p:spPr>
            <a:xfrm>
              <a:off x="771600" y="2156150"/>
              <a:ext cx="3679800" cy="767100"/>
            </a:xfrm>
            <a:prstGeom prst="triangle">
              <a:avLst>
                <a:gd fmla="val 49622" name="adj"/>
              </a:avLst>
            </a:prstGeom>
            <a:solidFill>
              <a:srgbClr val="F81111">
                <a:alpha val="19640"/>
              </a:srgbClr>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 name="Google Shape;910;p35"/>
            <p:cNvCxnSpPr>
              <a:stCxn id="908" idx="2"/>
              <a:endCxn id="909" idx="0"/>
            </p:cNvCxnSpPr>
            <p:nvPr/>
          </p:nvCxnSpPr>
          <p:spPr>
            <a:xfrm flipH="1">
              <a:off x="2597550" y="1893300"/>
              <a:ext cx="3895200" cy="262800"/>
            </a:xfrm>
            <a:prstGeom prst="straightConnector1">
              <a:avLst/>
            </a:prstGeom>
            <a:noFill/>
            <a:ln cap="flat" cmpd="sng" w="19050">
              <a:solidFill>
                <a:srgbClr val="FF0000"/>
              </a:solidFill>
              <a:prstDash val="solid"/>
              <a:round/>
              <a:headEnd len="med" w="med" type="none"/>
              <a:tailEnd len="med" w="med" type="none"/>
            </a:ln>
          </p:spPr>
        </p:cxnSp>
      </p:grpSp>
      <p:grpSp>
        <p:nvGrpSpPr>
          <p:cNvPr id="911" name="Google Shape;911;p35"/>
          <p:cNvGrpSpPr/>
          <p:nvPr/>
        </p:nvGrpSpPr>
        <p:grpSpPr>
          <a:xfrm>
            <a:off x="7097000" y="785633"/>
            <a:ext cx="1308600" cy="708661"/>
            <a:chOff x="7097000" y="785633"/>
            <a:chExt cx="1308600" cy="708661"/>
          </a:xfrm>
        </p:grpSpPr>
        <p:sp>
          <p:nvSpPr>
            <p:cNvPr id="912" name="Google Shape;912;p35"/>
            <p:cNvSpPr/>
            <p:nvPr/>
          </p:nvSpPr>
          <p:spPr>
            <a:xfrm>
              <a:off x="7097000" y="984100"/>
              <a:ext cx="13086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a=FC(h</a:t>
              </a:r>
              <a:r>
                <a:rPr baseline="-25000" lang="en">
                  <a:latin typeface="Helvetica Neue"/>
                  <a:ea typeface="Helvetica Neue"/>
                  <a:cs typeface="Helvetica Neue"/>
                  <a:sym typeface="Helvetica Neue"/>
                </a:rPr>
                <a:t>d1</a:t>
              </a:r>
              <a:r>
                <a:rPr lang="en">
                  <a:latin typeface="Helvetica Neue"/>
                  <a:ea typeface="Helvetica Neue"/>
                  <a:cs typeface="Helvetica Neue"/>
                  <a:sym typeface="Helvetica Neue"/>
                </a:rPr>
                <a:t>,h</a:t>
              </a:r>
              <a:r>
                <a:rPr baseline="-25000" lang="en">
                  <a:latin typeface="Helvetica Neue"/>
                  <a:ea typeface="Helvetica Neue"/>
                  <a:cs typeface="Helvetica Neue"/>
                  <a:sym typeface="Helvetica Neue"/>
                </a:rPr>
                <a:t>ei</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nvGrpSpPr>
            <p:cNvPr id="913" name="Google Shape;913;p35"/>
            <p:cNvGrpSpPr/>
            <p:nvPr/>
          </p:nvGrpSpPr>
          <p:grpSpPr>
            <a:xfrm>
              <a:off x="7208052" y="1348494"/>
              <a:ext cx="450600" cy="145800"/>
              <a:chOff x="705975" y="2212050"/>
              <a:chExt cx="450600" cy="145800"/>
            </a:xfrm>
          </p:grpSpPr>
          <p:sp>
            <p:nvSpPr>
              <p:cNvPr id="914" name="Google Shape;914;p35"/>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5"/>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5"/>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 name="Google Shape;917;p35"/>
            <p:cNvSpPr/>
            <p:nvPr/>
          </p:nvSpPr>
          <p:spPr>
            <a:xfrm>
              <a:off x="7678402" y="78563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 name="Google Shape;918;p35"/>
            <p:cNvGrpSpPr/>
            <p:nvPr/>
          </p:nvGrpSpPr>
          <p:grpSpPr>
            <a:xfrm>
              <a:off x="7843928" y="1348494"/>
              <a:ext cx="450600" cy="145800"/>
              <a:chOff x="705975" y="2212050"/>
              <a:chExt cx="450600" cy="145800"/>
            </a:xfrm>
          </p:grpSpPr>
          <p:sp>
            <p:nvSpPr>
              <p:cNvPr id="919" name="Google Shape;919;p35"/>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5"/>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5"/>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2" name="Google Shape;922;p35"/>
          <p:cNvSpPr txBox="1"/>
          <p:nvPr/>
        </p:nvSpPr>
        <p:spPr>
          <a:xfrm>
            <a:off x="7773708" y="559525"/>
            <a:ext cx="5595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a:t>
            </a:r>
            <a:r>
              <a:rPr b="1" lang="en" sz="2200">
                <a:latin typeface="Helvetica Neue"/>
                <a:ea typeface="Helvetica Neue"/>
                <a:cs typeface="Helvetica Neue"/>
                <a:sym typeface="Helvetica Neue"/>
              </a:rPr>
              <a:t>R</a:t>
            </a:r>
            <a:endParaRPr b="1" sz="2200">
              <a:latin typeface="Helvetica Neue"/>
              <a:ea typeface="Helvetica Neue"/>
              <a:cs typeface="Helvetica Neue"/>
              <a:sym typeface="Helvetica Neue"/>
            </a:endParaRPr>
          </a:p>
        </p:txBody>
      </p:sp>
      <p:sp>
        <p:nvSpPr>
          <p:cNvPr id="923" name="Google Shape;923;p35"/>
          <p:cNvSpPr/>
          <p:nvPr/>
        </p:nvSpPr>
        <p:spPr>
          <a:xfrm>
            <a:off x="5337637" y="2418485"/>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grpSp>
        <p:nvGrpSpPr>
          <p:cNvPr id="924" name="Google Shape;924;p35"/>
          <p:cNvGrpSpPr/>
          <p:nvPr/>
        </p:nvGrpSpPr>
        <p:grpSpPr>
          <a:xfrm>
            <a:off x="5337637" y="2058644"/>
            <a:ext cx="735300" cy="682341"/>
            <a:chOff x="4704737" y="2052819"/>
            <a:chExt cx="735300" cy="682341"/>
          </a:xfrm>
        </p:grpSpPr>
        <p:grpSp>
          <p:nvGrpSpPr>
            <p:cNvPr id="925" name="Google Shape;925;p35"/>
            <p:cNvGrpSpPr/>
            <p:nvPr/>
          </p:nvGrpSpPr>
          <p:grpSpPr>
            <a:xfrm>
              <a:off x="4847090" y="2052819"/>
              <a:ext cx="450600" cy="145800"/>
              <a:chOff x="705975" y="2212050"/>
              <a:chExt cx="450600" cy="145800"/>
            </a:xfrm>
          </p:grpSpPr>
          <p:sp>
            <p:nvSpPr>
              <p:cNvPr id="926" name="Google Shape;926;p35"/>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5"/>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5"/>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 name="Google Shape;929;p35"/>
            <p:cNvSpPr/>
            <p:nvPr/>
          </p:nvSpPr>
          <p:spPr>
            <a:xfrm>
              <a:off x="4704737" y="24126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930" name="Google Shape;930;p35"/>
            <p:cNvCxnSpPr/>
            <p:nvPr/>
          </p:nvCxnSpPr>
          <p:spPr>
            <a:xfrm rot="10800000">
              <a:off x="5072390" y="2193313"/>
              <a:ext cx="0" cy="221100"/>
            </a:xfrm>
            <a:prstGeom prst="straightConnector1">
              <a:avLst/>
            </a:prstGeom>
            <a:noFill/>
            <a:ln cap="flat" cmpd="sng" w="9525">
              <a:solidFill>
                <a:schemeClr val="dk2"/>
              </a:solidFill>
              <a:prstDash val="solid"/>
              <a:round/>
              <a:headEnd len="med" w="med" type="none"/>
              <a:tailEnd len="med" w="med" type="triangle"/>
            </a:ln>
          </p:spPr>
        </p:cxnSp>
      </p:grpSp>
      <p:cxnSp>
        <p:nvCxnSpPr>
          <p:cNvPr id="931" name="Google Shape;931;p35"/>
          <p:cNvCxnSpPr>
            <a:stCxn id="899" idx="3"/>
            <a:endCxn id="929" idx="1"/>
          </p:cNvCxnSpPr>
          <p:nvPr/>
        </p:nvCxnSpPr>
        <p:spPr>
          <a:xfrm flipH="1" rot="10800000">
            <a:off x="4711390" y="2579744"/>
            <a:ext cx="626100" cy="9000"/>
          </a:xfrm>
          <a:prstGeom prst="straightConnector1">
            <a:avLst/>
          </a:prstGeom>
          <a:noFill/>
          <a:ln cap="flat" cmpd="sng" w="38100">
            <a:solidFill>
              <a:srgbClr val="9900FF"/>
            </a:solidFill>
            <a:prstDash val="solid"/>
            <a:round/>
            <a:headEnd len="med" w="med" type="none"/>
            <a:tailEnd len="med" w="med" type="triangle"/>
          </a:ln>
        </p:spPr>
      </p:cxnSp>
      <p:sp>
        <p:nvSpPr>
          <p:cNvPr id="932" name="Google Shape;932;p35"/>
          <p:cNvSpPr/>
          <p:nvPr/>
        </p:nvSpPr>
        <p:spPr>
          <a:xfrm>
            <a:off x="6351675" y="527100"/>
            <a:ext cx="2792400" cy="2005800"/>
          </a:xfrm>
          <a:prstGeom prst="rect">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2"/>
                                        </p:tgtEl>
                                        <p:attrNameLst>
                                          <p:attrName>style.visibility</p:attrName>
                                        </p:attrNameLst>
                                      </p:cBhvr>
                                      <p:to>
                                        <p:strVal val="visible"/>
                                      </p:to>
                                    </p:set>
                                    <p:animEffect filter="fade" transition="in">
                                      <p:cBhvr>
                                        <p:cTn dur="1000"/>
                                        <p:tgtEl>
                                          <p:spTgt spid="892"/>
                                        </p:tgtEl>
                                      </p:cBhvr>
                                    </p:animEffect>
                                  </p:childTnLst>
                                </p:cTn>
                              </p:par>
                              <p:par>
                                <p:cTn fill="hold" nodeType="withEffect" presetClass="entr" presetID="10" presetSubtype="0">
                                  <p:stCondLst>
                                    <p:cond delay="0"/>
                                  </p:stCondLst>
                                  <p:childTnLst>
                                    <p:set>
                                      <p:cBhvr>
                                        <p:cTn dur="1" fill="hold">
                                          <p:stCondLst>
                                            <p:cond delay="0"/>
                                          </p:stCondLst>
                                        </p:cTn>
                                        <p:tgtEl>
                                          <p:spTgt spid="932"/>
                                        </p:tgtEl>
                                        <p:attrNameLst>
                                          <p:attrName>style.visibility</p:attrName>
                                        </p:attrNameLst>
                                      </p:cBhvr>
                                      <p:to>
                                        <p:strVal val="visible"/>
                                      </p:to>
                                    </p:set>
                                    <p:animEffect filter="fade" transition="in">
                                      <p:cBhvr>
                                        <p:cTn dur="1000"/>
                                        <p:tgtEl>
                                          <p:spTgt spid="9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1"/>
                                        </p:tgtEl>
                                        <p:attrNameLst>
                                          <p:attrName>style.visibility</p:attrName>
                                        </p:attrNameLst>
                                      </p:cBhvr>
                                      <p:to>
                                        <p:strVal val="visible"/>
                                      </p:to>
                                    </p:set>
                                    <p:animEffect filter="fade" transition="in">
                                      <p:cBhvr>
                                        <p:cTn dur="1000"/>
                                        <p:tgtEl>
                                          <p:spTgt spid="9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4"/>
                                        </p:tgtEl>
                                        <p:attrNameLst>
                                          <p:attrName>style.visibility</p:attrName>
                                        </p:attrNameLst>
                                      </p:cBhvr>
                                      <p:to>
                                        <p:strVal val="visible"/>
                                      </p:to>
                                    </p:set>
                                    <p:animEffect filter="fade" transition="in">
                                      <p:cBhvr>
                                        <p:cTn dur="1000"/>
                                        <p:tgtEl>
                                          <p:spTgt spid="9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7"/>
                                        </p:tgtEl>
                                        <p:attrNameLst>
                                          <p:attrName>style.visibility</p:attrName>
                                        </p:attrNameLst>
                                      </p:cBhvr>
                                      <p:to>
                                        <p:strVal val="visible"/>
                                      </p:to>
                                    </p:set>
                                    <p:animEffect filter="fade" transition="in">
                                      <p:cBhvr>
                                        <p:cTn dur="1000"/>
                                        <p:tgtEl>
                                          <p:spTgt spid="9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1"/>
                                        </p:tgtEl>
                                        <p:attrNameLst>
                                          <p:attrName>style.visibility</p:attrName>
                                        </p:attrNameLst>
                                      </p:cBhvr>
                                      <p:to>
                                        <p:strVal val="visible"/>
                                      </p:to>
                                    </p:set>
                                    <p:animEffect filter="fade" transition="in">
                                      <p:cBhvr>
                                        <p:cTn dur="1000"/>
                                        <p:tgtEl>
                                          <p:spTgt spid="9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2"/>
                                        </p:tgtEl>
                                        <p:attrNameLst>
                                          <p:attrName>style.visibility</p:attrName>
                                        </p:attrNameLst>
                                      </p:cBhvr>
                                      <p:to>
                                        <p:strVal val="visible"/>
                                      </p:to>
                                    </p:set>
                                    <p:animEffect filter="fade" transition="in">
                                      <p:cBhvr>
                                        <p:cTn dur="1000"/>
                                        <p:tgtEl>
                                          <p:spTgt spid="9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sp>
        <p:nvSpPr>
          <p:cNvPr id="937" name="Google Shape;937;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Attention</a:t>
            </a:r>
            <a:endParaRPr/>
          </a:p>
        </p:txBody>
      </p:sp>
      <p:sp>
        <p:nvSpPr>
          <p:cNvPr id="938" name="Google Shape;938;p36"/>
          <p:cNvSpPr/>
          <p:nvPr/>
        </p:nvSpPr>
        <p:spPr>
          <a:xfrm>
            <a:off x="1030900" y="4108075"/>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sp>
        <p:nvSpPr>
          <p:cNvPr id="939" name="Google Shape;939;p36"/>
          <p:cNvSpPr txBox="1"/>
          <p:nvPr/>
        </p:nvSpPr>
        <p:spPr>
          <a:xfrm>
            <a:off x="1030900"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940" name="Google Shape;940;p36"/>
          <p:cNvSpPr txBox="1"/>
          <p:nvPr/>
        </p:nvSpPr>
        <p:spPr>
          <a:xfrm>
            <a:off x="1812661"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two</a:t>
            </a:r>
            <a:endParaRPr sz="1000">
              <a:latin typeface="Helvetica Neue"/>
              <a:ea typeface="Helvetica Neue"/>
              <a:cs typeface="Helvetica Neue"/>
              <a:sym typeface="Helvetica Neue"/>
            </a:endParaRPr>
          </a:p>
        </p:txBody>
      </p:sp>
      <p:sp>
        <p:nvSpPr>
          <p:cNvPr id="941" name="Google Shape;941;p36"/>
          <p:cNvSpPr txBox="1"/>
          <p:nvPr/>
        </p:nvSpPr>
        <p:spPr>
          <a:xfrm>
            <a:off x="2594423"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trees</a:t>
            </a:r>
            <a:endParaRPr sz="1000">
              <a:latin typeface="Helvetica Neue"/>
              <a:ea typeface="Helvetica Neue"/>
              <a:cs typeface="Helvetica Neue"/>
              <a:sym typeface="Helvetica Neue"/>
            </a:endParaRPr>
          </a:p>
        </p:txBody>
      </p:sp>
      <p:sp>
        <p:nvSpPr>
          <p:cNvPr id="942" name="Google Shape;942;p36"/>
          <p:cNvSpPr txBox="1"/>
          <p:nvPr/>
        </p:nvSpPr>
        <p:spPr>
          <a:xfrm>
            <a:off x="33761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sway</a:t>
            </a:r>
            <a:endParaRPr sz="1000">
              <a:latin typeface="Helvetica Neue"/>
              <a:ea typeface="Helvetica Neue"/>
              <a:cs typeface="Helvetica Neue"/>
              <a:sym typeface="Helvetica Neue"/>
            </a:endParaRPr>
          </a:p>
        </p:txBody>
      </p:sp>
      <p:sp>
        <p:nvSpPr>
          <p:cNvPr id="943" name="Google Shape;943;p36"/>
          <p:cNvSpPr txBox="1"/>
          <p:nvPr/>
        </p:nvSpPr>
        <p:spPr>
          <a:xfrm>
            <a:off x="103090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944" name="Google Shape;944;p36"/>
          <p:cNvSpPr txBox="1"/>
          <p:nvPr/>
        </p:nvSpPr>
        <p:spPr>
          <a:xfrm>
            <a:off x="181181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128</a:t>
            </a:r>
            <a:endParaRPr i="1" sz="1000">
              <a:latin typeface="Helvetica Neue"/>
              <a:ea typeface="Helvetica Neue"/>
              <a:cs typeface="Helvetica Neue"/>
              <a:sym typeface="Helvetica Neue"/>
            </a:endParaRPr>
          </a:p>
        </p:txBody>
      </p:sp>
      <p:sp>
        <p:nvSpPr>
          <p:cNvPr id="945" name="Google Shape;945;p36"/>
          <p:cNvSpPr txBox="1"/>
          <p:nvPr/>
        </p:nvSpPr>
        <p:spPr>
          <a:xfrm>
            <a:off x="259272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137</a:t>
            </a:r>
            <a:endParaRPr i="1" sz="1000">
              <a:latin typeface="Helvetica Neue"/>
              <a:ea typeface="Helvetica Neue"/>
              <a:cs typeface="Helvetica Neue"/>
              <a:sym typeface="Helvetica Neue"/>
            </a:endParaRPr>
          </a:p>
        </p:txBody>
      </p:sp>
      <p:sp>
        <p:nvSpPr>
          <p:cNvPr id="946" name="Google Shape;946;p36"/>
          <p:cNvSpPr txBox="1"/>
          <p:nvPr/>
        </p:nvSpPr>
        <p:spPr>
          <a:xfrm>
            <a:off x="33804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783</a:t>
            </a:r>
            <a:endParaRPr i="1" sz="1000">
              <a:latin typeface="Helvetica Neue"/>
              <a:ea typeface="Helvetica Neue"/>
              <a:cs typeface="Helvetica Neue"/>
              <a:sym typeface="Helvetica Neue"/>
            </a:endParaRPr>
          </a:p>
        </p:txBody>
      </p:sp>
      <p:grpSp>
        <p:nvGrpSpPr>
          <p:cNvPr id="947" name="Google Shape;947;p36"/>
          <p:cNvGrpSpPr/>
          <p:nvPr/>
        </p:nvGrpSpPr>
        <p:grpSpPr>
          <a:xfrm>
            <a:off x="1152603" y="3874851"/>
            <a:ext cx="450600" cy="145800"/>
            <a:chOff x="705975" y="2364450"/>
            <a:chExt cx="450600" cy="145800"/>
          </a:xfrm>
        </p:grpSpPr>
        <p:sp>
          <p:nvSpPr>
            <p:cNvPr id="948" name="Google Shape;948;p36"/>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6"/>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6"/>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36"/>
          <p:cNvGrpSpPr/>
          <p:nvPr/>
        </p:nvGrpSpPr>
        <p:grpSpPr>
          <a:xfrm>
            <a:off x="1914603" y="3874851"/>
            <a:ext cx="450600" cy="145800"/>
            <a:chOff x="705975" y="2364450"/>
            <a:chExt cx="450600" cy="145800"/>
          </a:xfrm>
        </p:grpSpPr>
        <p:sp>
          <p:nvSpPr>
            <p:cNvPr id="952" name="Google Shape;952;p36"/>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6"/>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6"/>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36"/>
          <p:cNvGrpSpPr/>
          <p:nvPr/>
        </p:nvGrpSpPr>
        <p:grpSpPr>
          <a:xfrm>
            <a:off x="2701817" y="3874851"/>
            <a:ext cx="450600" cy="145800"/>
            <a:chOff x="705975" y="2364450"/>
            <a:chExt cx="450600" cy="145800"/>
          </a:xfrm>
        </p:grpSpPr>
        <p:sp>
          <p:nvSpPr>
            <p:cNvPr id="956" name="Google Shape;956;p36"/>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6"/>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6"/>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36"/>
          <p:cNvGrpSpPr/>
          <p:nvPr/>
        </p:nvGrpSpPr>
        <p:grpSpPr>
          <a:xfrm>
            <a:off x="3476423" y="3874851"/>
            <a:ext cx="450600" cy="145800"/>
            <a:chOff x="705975" y="2364450"/>
            <a:chExt cx="450600" cy="145800"/>
          </a:xfrm>
        </p:grpSpPr>
        <p:sp>
          <p:nvSpPr>
            <p:cNvPr id="960" name="Google Shape;960;p36"/>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6"/>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6"/>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36"/>
          <p:cNvGrpSpPr/>
          <p:nvPr/>
        </p:nvGrpSpPr>
        <p:grpSpPr>
          <a:xfrm>
            <a:off x="1152603" y="2967219"/>
            <a:ext cx="450600" cy="145800"/>
            <a:chOff x="705975" y="2212050"/>
            <a:chExt cx="450600" cy="145800"/>
          </a:xfrm>
        </p:grpSpPr>
        <p:sp>
          <p:nvSpPr>
            <p:cNvPr id="964" name="Google Shape;964;p36"/>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6"/>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6"/>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36"/>
          <p:cNvGrpSpPr/>
          <p:nvPr/>
        </p:nvGrpSpPr>
        <p:grpSpPr>
          <a:xfrm>
            <a:off x="1010250" y="3107713"/>
            <a:ext cx="735300" cy="767139"/>
            <a:chOff x="2381850" y="2879113"/>
            <a:chExt cx="735300" cy="767139"/>
          </a:xfrm>
        </p:grpSpPr>
        <p:sp>
          <p:nvSpPr>
            <p:cNvPr id="968" name="Google Shape;968;p36"/>
            <p:cNvSpPr/>
            <p:nvPr/>
          </p:nvSpPr>
          <p:spPr>
            <a:xfrm>
              <a:off x="2381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969" name="Google Shape;969;p36"/>
            <p:cNvCxnSpPr/>
            <p:nvPr/>
          </p:nvCxnSpPr>
          <p:spPr>
            <a:xfrm rot="10800000">
              <a:off x="2749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970" name="Google Shape;970;p36"/>
            <p:cNvCxnSpPr/>
            <p:nvPr/>
          </p:nvCxnSpPr>
          <p:spPr>
            <a:xfrm rot="10800000">
              <a:off x="2749503" y="28791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971" name="Google Shape;971;p36"/>
          <p:cNvGrpSpPr/>
          <p:nvPr/>
        </p:nvGrpSpPr>
        <p:grpSpPr>
          <a:xfrm>
            <a:off x="1914603" y="2967219"/>
            <a:ext cx="450600" cy="145800"/>
            <a:chOff x="705975" y="2212050"/>
            <a:chExt cx="450600" cy="145800"/>
          </a:xfrm>
        </p:grpSpPr>
        <p:sp>
          <p:nvSpPr>
            <p:cNvPr id="972" name="Google Shape;972;p36"/>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6"/>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6"/>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36"/>
          <p:cNvGrpSpPr/>
          <p:nvPr/>
        </p:nvGrpSpPr>
        <p:grpSpPr>
          <a:xfrm>
            <a:off x="1603203" y="3040119"/>
            <a:ext cx="904347" cy="834732"/>
            <a:chOff x="2974803" y="2811519"/>
            <a:chExt cx="904347" cy="834732"/>
          </a:xfrm>
        </p:grpSpPr>
        <p:sp>
          <p:nvSpPr>
            <p:cNvPr id="976" name="Google Shape;976;p36"/>
            <p:cNvSpPr/>
            <p:nvPr/>
          </p:nvSpPr>
          <p:spPr>
            <a:xfrm>
              <a:off x="3143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977" name="Google Shape;977;p36"/>
            <p:cNvCxnSpPr/>
            <p:nvPr/>
          </p:nvCxnSpPr>
          <p:spPr>
            <a:xfrm rot="10800000">
              <a:off x="3511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978" name="Google Shape;978;p36"/>
            <p:cNvCxnSpPr/>
            <p:nvPr/>
          </p:nvCxnSpPr>
          <p:spPr>
            <a:xfrm rot="10800000">
              <a:off x="3511503"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979" name="Google Shape;979;p36"/>
            <p:cNvCxnSpPr>
              <a:stCxn id="966" idx="3"/>
              <a:endCxn id="976" idx="1"/>
            </p:cNvCxnSpPr>
            <p:nvPr/>
          </p:nvCxnSpPr>
          <p:spPr>
            <a:xfrm>
              <a:off x="2974803" y="2811519"/>
              <a:ext cx="168900" cy="448200"/>
            </a:xfrm>
            <a:prstGeom prst="bentConnector3">
              <a:avLst>
                <a:gd fmla="val 50043" name="adj1"/>
              </a:avLst>
            </a:prstGeom>
            <a:noFill/>
            <a:ln cap="flat" cmpd="sng" w="9525">
              <a:solidFill>
                <a:schemeClr val="dk2"/>
              </a:solidFill>
              <a:prstDash val="solid"/>
              <a:round/>
              <a:headEnd len="med" w="med" type="none"/>
              <a:tailEnd len="med" w="med" type="triangle"/>
            </a:ln>
          </p:spPr>
        </p:cxnSp>
      </p:grpSp>
      <p:grpSp>
        <p:nvGrpSpPr>
          <p:cNvPr id="980" name="Google Shape;980;p36"/>
          <p:cNvGrpSpPr/>
          <p:nvPr/>
        </p:nvGrpSpPr>
        <p:grpSpPr>
          <a:xfrm>
            <a:off x="2701783" y="2967219"/>
            <a:ext cx="450600" cy="145800"/>
            <a:chOff x="705975" y="2212050"/>
            <a:chExt cx="450600" cy="145800"/>
          </a:xfrm>
        </p:grpSpPr>
        <p:sp>
          <p:nvSpPr>
            <p:cNvPr id="981" name="Google Shape;981;p36"/>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6"/>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6"/>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 name="Google Shape;984;p36"/>
          <p:cNvGrpSpPr/>
          <p:nvPr/>
        </p:nvGrpSpPr>
        <p:grpSpPr>
          <a:xfrm>
            <a:off x="2365203" y="3040119"/>
            <a:ext cx="929527" cy="834732"/>
            <a:chOff x="2517603" y="3040119"/>
            <a:chExt cx="929527" cy="834732"/>
          </a:xfrm>
        </p:grpSpPr>
        <p:sp>
          <p:nvSpPr>
            <p:cNvPr id="985" name="Google Shape;985;p36"/>
            <p:cNvSpPr/>
            <p:nvPr/>
          </p:nvSpPr>
          <p:spPr>
            <a:xfrm>
              <a:off x="2711830" y="33270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986" name="Google Shape;986;p36"/>
            <p:cNvCxnSpPr/>
            <p:nvPr/>
          </p:nvCxnSpPr>
          <p:spPr>
            <a:xfrm rot="10800000">
              <a:off x="3079483" y="36537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987" name="Google Shape;987;p36"/>
            <p:cNvCxnSpPr/>
            <p:nvPr/>
          </p:nvCxnSpPr>
          <p:spPr>
            <a:xfrm rot="10800000">
              <a:off x="3079483" y="31077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988" name="Google Shape;988;p36"/>
            <p:cNvCxnSpPr>
              <a:stCxn id="974" idx="3"/>
              <a:endCxn id="985" idx="1"/>
            </p:cNvCxnSpPr>
            <p:nvPr/>
          </p:nvCxnSpPr>
          <p:spPr>
            <a:xfrm>
              <a:off x="2517603" y="3040119"/>
              <a:ext cx="194100" cy="448200"/>
            </a:xfrm>
            <a:prstGeom prst="bentConnector3">
              <a:avLst>
                <a:gd fmla="val 50033" name="adj1"/>
              </a:avLst>
            </a:prstGeom>
            <a:noFill/>
            <a:ln cap="flat" cmpd="sng" w="9525">
              <a:solidFill>
                <a:schemeClr val="dk2"/>
              </a:solidFill>
              <a:prstDash val="solid"/>
              <a:round/>
              <a:headEnd len="med" w="med" type="none"/>
              <a:tailEnd len="med" w="med" type="triangle"/>
            </a:ln>
          </p:spPr>
        </p:cxnSp>
      </p:grpSp>
      <p:grpSp>
        <p:nvGrpSpPr>
          <p:cNvPr id="989" name="Google Shape;989;p36"/>
          <p:cNvGrpSpPr/>
          <p:nvPr/>
        </p:nvGrpSpPr>
        <p:grpSpPr>
          <a:xfrm>
            <a:off x="414098" y="3411719"/>
            <a:ext cx="596100" cy="145800"/>
            <a:chOff x="1709498" y="3189789"/>
            <a:chExt cx="596100" cy="145800"/>
          </a:xfrm>
        </p:grpSpPr>
        <p:grpSp>
          <p:nvGrpSpPr>
            <p:cNvPr id="990" name="Google Shape;990;p36"/>
            <p:cNvGrpSpPr/>
            <p:nvPr/>
          </p:nvGrpSpPr>
          <p:grpSpPr>
            <a:xfrm>
              <a:off x="1709498" y="3189789"/>
              <a:ext cx="450600" cy="145800"/>
              <a:chOff x="705975" y="2364450"/>
              <a:chExt cx="450600" cy="145800"/>
            </a:xfrm>
          </p:grpSpPr>
          <p:sp>
            <p:nvSpPr>
              <p:cNvPr id="991" name="Google Shape;991;p36"/>
              <p:cNvSpPr/>
              <p:nvPr/>
            </p:nvSpPr>
            <p:spPr>
              <a:xfrm>
                <a:off x="7059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6"/>
              <p:cNvSpPr/>
              <p:nvPr/>
            </p:nvSpPr>
            <p:spPr>
              <a:xfrm>
                <a:off x="8583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6"/>
              <p:cNvSpPr/>
              <p:nvPr/>
            </p:nvSpPr>
            <p:spPr>
              <a:xfrm>
                <a:off x="10107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94" name="Google Shape;994;p36"/>
            <p:cNvCxnSpPr>
              <a:stCxn id="993" idx="3"/>
              <a:endCxn id="968" idx="1"/>
            </p:cNvCxnSpPr>
            <p:nvPr/>
          </p:nvCxnSpPr>
          <p:spPr>
            <a:xfrm>
              <a:off x="2160098" y="3262689"/>
              <a:ext cx="145500" cy="3600"/>
            </a:xfrm>
            <a:prstGeom prst="straightConnector1">
              <a:avLst/>
            </a:prstGeom>
            <a:noFill/>
            <a:ln cap="flat" cmpd="sng" w="9525">
              <a:solidFill>
                <a:schemeClr val="dk2"/>
              </a:solidFill>
              <a:prstDash val="solid"/>
              <a:round/>
              <a:headEnd len="med" w="med" type="none"/>
              <a:tailEnd len="med" w="med" type="triangle"/>
            </a:ln>
          </p:spPr>
        </p:cxnSp>
      </p:grpSp>
      <p:grpSp>
        <p:nvGrpSpPr>
          <p:cNvPr id="995" name="Google Shape;995;p36"/>
          <p:cNvGrpSpPr/>
          <p:nvPr/>
        </p:nvGrpSpPr>
        <p:grpSpPr>
          <a:xfrm>
            <a:off x="3152383" y="2967219"/>
            <a:ext cx="917451" cy="907632"/>
            <a:chOff x="7648183" y="2738619"/>
            <a:chExt cx="917451" cy="907632"/>
          </a:xfrm>
        </p:grpSpPr>
        <p:grpSp>
          <p:nvGrpSpPr>
            <p:cNvPr id="996" name="Google Shape;996;p36"/>
            <p:cNvGrpSpPr/>
            <p:nvPr/>
          </p:nvGrpSpPr>
          <p:grpSpPr>
            <a:xfrm>
              <a:off x="7972688" y="2738619"/>
              <a:ext cx="450600" cy="145800"/>
              <a:chOff x="705975" y="2212050"/>
              <a:chExt cx="450600" cy="145800"/>
            </a:xfrm>
          </p:grpSpPr>
          <p:sp>
            <p:nvSpPr>
              <p:cNvPr id="997" name="Google Shape;997;p36"/>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6"/>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6"/>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 name="Google Shape;1000;p36"/>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001" name="Google Shape;1001;p36"/>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002" name="Google Shape;1002;p36"/>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003" name="Google Shape;1003;p36"/>
            <p:cNvCxnSpPr>
              <a:stCxn id="983" idx="3"/>
              <a:endCxn id="1000" idx="1"/>
            </p:cNvCxnSpPr>
            <p:nvPr/>
          </p:nvCxnSpPr>
          <p:spPr>
            <a:xfrm>
              <a:off x="7648183" y="2811519"/>
              <a:ext cx="182100" cy="448200"/>
            </a:xfrm>
            <a:prstGeom prst="bentConnector3">
              <a:avLst>
                <a:gd fmla="val 50014" name="adj1"/>
              </a:avLst>
            </a:prstGeom>
            <a:noFill/>
            <a:ln cap="flat" cmpd="sng" w="9525">
              <a:solidFill>
                <a:schemeClr val="dk2"/>
              </a:solidFill>
              <a:prstDash val="solid"/>
              <a:round/>
              <a:headEnd len="med" w="med" type="none"/>
              <a:tailEnd len="med" w="med" type="triangle"/>
            </a:ln>
          </p:spPr>
        </p:cxnSp>
      </p:grpSp>
      <p:grpSp>
        <p:nvGrpSpPr>
          <p:cNvPr id="1004" name="Google Shape;1004;p36"/>
          <p:cNvGrpSpPr/>
          <p:nvPr/>
        </p:nvGrpSpPr>
        <p:grpSpPr>
          <a:xfrm>
            <a:off x="5479990" y="2058644"/>
            <a:ext cx="450600" cy="145800"/>
            <a:chOff x="705975" y="2212050"/>
            <a:chExt cx="450600" cy="145800"/>
          </a:xfrm>
        </p:grpSpPr>
        <p:sp>
          <p:nvSpPr>
            <p:cNvPr id="1005" name="Google Shape;1005;p36"/>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6"/>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6"/>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 name="Google Shape;1008;p36"/>
          <p:cNvSpPr/>
          <p:nvPr/>
        </p:nvSpPr>
        <p:spPr>
          <a:xfrm>
            <a:off x="5337637" y="2418485"/>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009" name="Google Shape;1009;p36"/>
          <p:cNvCxnSpPr/>
          <p:nvPr/>
        </p:nvCxnSpPr>
        <p:spPr>
          <a:xfrm rot="10800000">
            <a:off x="5705290" y="2199138"/>
            <a:ext cx="0" cy="221100"/>
          </a:xfrm>
          <a:prstGeom prst="straightConnector1">
            <a:avLst/>
          </a:prstGeom>
          <a:noFill/>
          <a:ln cap="flat" cmpd="sng" w="9525">
            <a:solidFill>
              <a:schemeClr val="dk2"/>
            </a:solidFill>
            <a:prstDash val="solid"/>
            <a:round/>
            <a:headEnd len="med" w="med" type="none"/>
            <a:tailEnd len="med" w="med" type="triangle"/>
          </a:ln>
        </p:spPr>
      </p:cxnSp>
      <p:grpSp>
        <p:nvGrpSpPr>
          <p:cNvPr id="1010" name="Google Shape;1010;p36"/>
          <p:cNvGrpSpPr/>
          <p:nvPr/>
        </p:nvGrpSpPr>
        <p:grpSpPr>
          <a:xfrm>
            <a:off x="5340000" y="896496"/>
            <a:ext cx="735300" cy="1102179"/>
            <a:chOff x="4707100" y="814471"/>
            <a:chExt cx="735300" cy="1102179"/>
          </a:xfrm>
        </p:grpSpPr>
        <p:sp>
          <p:nvSpPr>
            <p:cNvPr id="1011" name="Google Shape;1011;p36"/>
            <p:cNvSpPr txBox="1"/>
            <p:nvPr/>
          </p:nvSpPr>
          <p:spPr>
            <a:xfrm>
              <a:off x="4741652" y="111087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Helvetica Neue"/>
                  <a:ea typeface="Helvetica Neue"/>
                  <a:cs typeface="Helvetica Neue"/>
                  <a:sym typeface="Helvetica Neue"/>
                </a:rPr>
                <a:t>شجرتان</a:t>
              </a:r>
              <a:endParaRPr sz="1000">
                <a:solidFill>
                  <a:schemeClr val="dk1"/>
                </a:solidFill>
                <a:latin typeface="Helvetica Neue"/>
                <a:ea typeface="Helvetica Neue"/>
                <a:cs typeface="Helvetica Neue"/>
                <a:sym typeface="Helvetica Neue"/>
              </a:endParaRPr>
            </a:p>
            <a:p>
              <a:pPr indent="0" lvl="0" marL="0" rtl="0" algn="ctr">
                <a:spcBef>
                  <a:spcPts val="0"/>
                </a:spcBef>
                <a:spcAft>
                  <a:spcPts val="0"/>
                </a:spcAft>
                <a:buNone/>
              </a:pPr>
              <a:r>
                <a:rPr lang="en" sz="600">
                  <a:solidFill>
                    <a:schemeClr val="dk1"/>
                  </a:solidFill>
                  <a:latin typeface="Helvetica Neue"/>
                  <a:ea typeface="Helvetica Neue"/>
                  <a:cs typeface="Helvetica Neue"/>
                  <a:sym typeface="Helvetica Neue"/>
                </a:rPr>
                <a:t>shajaratan</a:t>
              </a:r>
              <a:endParaRPr sz="600">
                <a:latin typeface="Helvetica Neue"/>
                <a:ea typeface="Helvetica Neue"/>
                <a:cs typeface="Helvetica Neue"/>
                <a:sym typeface="Helvetica Neue"/>
              </a:endParaRPr>
            </a:p>
          </p:txBody>
        </p:sp>
        <p:sp>
          <p:nvSpPr>
            <p:cNvPr id="1012" name="Google Shape;1012;p36"/>
            <p:cNvSpPr txBox="1"/>
            <p:nvPr/>
          </p:nvSpPr>
          <p:spPr>
            <a:xfrm>
              <a:off x="4744279" y="81447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893</a:t>
              </a:r>
              <a:endParaRPr i="1" sz="1000">
                <a:latin typeface="Helvetica Neue"/>
                <a:ea typeface="Helvetica Neue"/>
                <a:cs typeface="Helvetica Neue"/>
                <a:sym typeface="Helvetica Neue"/>
              </a:endParaRPr>
            </a:p>
          </p:txBody>
        </p:sp>
        <p:sp>
          <p:nvSpPr>
            <p:cNvPr id="1013" name="Google Shape;1013;p36"/>
            <p:cNvSpPr/>
            <p:nvPr/>
          </p:nvSpPr>
          <p:spPr>
            <a:xfrm>
              <a:off x="4707100" y="1594150"/>
              <a:ext cx="7353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s(h</a:t>
              </a:r>
              <a:r>
                <a:rPr baseline="-25000" lang="en">
                  <a:latin typeface="Helvetica Neue"/>
                  <a:ea typeface="Helvetica Neue"/>
                  <a:cs typeface="Helvetica Neue"/>
                  <a:sym typeface="Helvetica Neue"/>
                </a:rPr>
                <a:t>d</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sp>
        <p:nvSpPr>
          <p:cNvPr id="1014" name="Google Shape;1014;p36"/>
          <p:cNvSpPr txBox="1"/>
          <p:nvPr/>
        </p:nvSpPr>
        <p:spPr>
          <a:xfrm>
            <a:off x="41665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1015" name="Google Shape;1015;p36"/>
          <p:cNvSpPr txBox="1"/>
          <p:nvPr/>
        </p:nvSpPr>
        <p:spPr>
          <a:xfrm>
            <a:off x="41708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nvGrpSpPr>
          <p:cNvPr id="1016" name="Google Shape;1016;p36"/>
          <p:cNvGrpSpPr/>
          <p:nvPr/>
        </p:nvGrpSpPr>
        <p:grpSpPr>
          <a:xfrm>
            <a:off x="4255898" y="3874851"/>
            <a:ext cx="450600" cy="145800"/>
            <a:chOff x="705975" y="2364450"/>
            <a:chExt cx="450600" cy="145800"/>
          </a:xfrm>
        </p:grpSpPr>
        <p:sp>
          <p:nvSpPr>
            <p:cNvPr id="1017" name="Google Shape;1017;p36"/>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6"/>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6"/>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36"/>
          <p:cNvGrpSpPr/>
          <p:nvPr/>
        </p:nvGrpSpPr>
        <p:grpSpPr>
          <a:xfrm>
            <a:off x="3927488" y="2967219"/>
            <a:ext cx="921822" cy="907632"/>
            <a:chOff x="7643813" y="2738619"/>
            <a:chExt cx="921822" cy="907632"/>
          </a:xfrm>
        </p:grpSpPr>
        <p:grpSp>
          <p:nvGrpSpPr>
            <p:cNvPr id="1021" name="Google Shape;1021;p36"/>
            <p:cNvGrpSpPr/>
            <p:nvPr/>
          </p:nvGrpSpPr>
          <p:grpSpPr>
            <a:xfrm>
              <a:off x="7972688" y="2738619"/>
              <a:ext cx="450600" cy="145800"/>
              <a:chOff x="705975" y="2212050"/>
              <a:chExt cx="450600" cy="145800"/>
            </a:xfrm>
          </p:grpSpPr>
          <p:sp>
            <p:nvSpPr>
              <p:cNvPr id="1022" name="Google Shape;1022;p36"/>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6"/>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6"/>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 name="Google Shape;1025;p36"/>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026" name="Google Shape;1026;p36"/>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027" name="Google Shape;1027;p36"/>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028" name="Google Shape;1028;p36"/>
            <p:cNvCxnSpPr>
              <a:stCxn id="999" idx="3"/>
              <a:endCxn id="1025" idx="1"/>
            </p:cNvCxnSpPr>
            <p:nvPr/>
          </p:nvCxnSpPr>
          <p:spPr>
            <a:xfrm>
              <a:off x="7643813" y="2811519"/>
              <a:ext cx="186600" cy="448200"/>
            </a:xfrm>
            <a:prstGeom prst="bentConnector3">
              <a:avLst>
                <a:gd fmla="val 49979" name="adj1"/>
              </a:avLst>
            </a:prstGeom>
            <a:noFill/>
            <a:ln cap="flat" cmpd="sng" w="9525">
              <a:solidFill>
                <a:schemeClr val="dk2"/>
              </a:solidFill>
              <a:prstDash val="solid"/>
              <a:round/>
              <a:headEnd len="med" w="med" type="none"/>
              <a:tailEnd len="med" w="med" type="triangle"/>
            </a:ln>
          </p:spPr>
        </p:cxnSp>
      </p:grpSp>
      <p:cxnSp>
        <p:nvCxnSpPr>
          <p:cNvPr id="1029" name="Google Shape;1029;p36"/>
          <p:cNvCxnSpPr/>
          <p:nvPr/>
        </p:nvCxnSpPr>
        <p:spPr>
          <a:xfrm rot="10800000">
            <a:off x="4486090" y="2661644"/>
            <a:ext cx="0" cy="304500"/>
          </a:xfrm>
          <a:prstGeom prst="straightConnector1">
            <a:avLst/>
          </a:prstGeom>
          <a:noFill/>
          <a:ln cap="flat" cmpd="sng" w="9525">
            <a:solidFill>
              <a:schemeClr val="dk2"/>
            </a:solidFill>
            <a:prstDash val="solid"/>
            <a:round/>
            <a:headEnd len="med" w="med" type="none"/>
            <a:tailEnd len="med" w="med" type="triangle"/>
          </a:ln>
        </p:spPr>
      </p:cxnSp>
      <p:sp>
        <p:nvSpPr>
          <p:cNvPr id="1030" name="Google Shape;1030;p36"/>
          <p:cNvSpPr/>
          <p:nvPr/>
        </p:nvSpPr>
        <p:spPr>
          <a:xfrm>
            <a:off x="4112281" y="2799850"/>
            <a:ext cx="5023200" cy="2350200"/>
          </a:xfrm>
          <a:prstGeom prst="rect">
            <a:avLst/>
          </a:prstGeom>
          <a:solidFill>
            <a:srgbClr val="EFF5FF"/>
          </a:solid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 name="Google Shape;1031;p36"/>
          <p:cNvGrpSpPr/>
          <p:nvPr/>
        </p:nvGrpSpPr>
        <p:grpSpPr>
          <a:xfrm>
            <a:off x="6010136" y="1550126"/>
            <a:ext cx="3223314" cy="947685"/>
            <a:chOff x="6010136" y="1550126"/>
            <a:chExt cx="3223314" cy="947685"/>
          </a:xfrm>
        </p:grpSpPr>
        <p:sp>
          <p:nvSpPr>
            <p:cNvPr id="1032" name="Google Shape;1032;p36"/>
            <p:cNvSpPr txBox="1"/>
            <p:nvPr/>
          </p:nvSpPr>
          <p:spPr>
            <a:xfrm>
              <a:off x="6010136" y="1550126"/>
              <a:ext cx="3100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    Σ</a:t>
              </a:r>
              <a:r>
                <a:rPr baseline="-25000" lang="en" sz="2200">
                  <a:solidFill>
                    <a:schemeClr val="dk1"/>
                  </a:solidFill>
                  <a:latin typeface="Helvetica Neue"/>
                  <a:ea typeface="Helvetica Neue"/>
                  <a:cs typeface="Helvetica Neue"/>
                  <a:sym typeface="Helvetica Neue"/>
                </a:rPr>
                <a:t>i=1</a:t>
              </a:r>
              <a:r>
                <a:rPr baseline="-25000" lang="en" sz="2200">
                  <a:latin typeface="Helvetica Neue"/>
                  <a:ea typeface="Helvetica Neue"/>
                  <a:cs typeface="Helvetica Neue"/>
                  <a:sym typeface="Helvetica Neue"/>
                </a:rPr>
                <a:t>…L</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ei</a:t>
              </a:r>
              <a:r>
                <a:rPr lang="en" sz="2200">
                  <a:latin typeface="Helvetica Neue"/>
                  <a:ea typeface="Helvetica Neue"/>
                  <a:cs typeface="Helvetica Neue"/>
                  <a:sym typeface="Helvetica Neue"/>
                </a:rPr>
                <a:t>exp(</a:t>
              </a:r>
              <a:r>
                <a:rPr lang="en" sz="2200">
                  <a:solidFill>
                    <a:schemeClr val="dk1"/>
                  </a:solidFill>
                  <a:latin typeface="Helvetica Neue"/>
                  <a:ea typeface="Helvetica Neue"/>
                  <a:cs typeface="Helvetica Neue"/>
                  <a:sym typeface="Helvetica Neue"/>
                </a:rPr>
                <a:t>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ei</a:t>
              </a:r>
              <a:r>
                <a:rPr lang="en" sz="2200">
                  <a:solidFill>
                    <a:schemeClr val="dk1"/>
                  </a:solidFill>
                  <a:latin typeface="Helvetica Neue"/>
                  <a:ea typeface="Helvetica Neue"/>
                  <a:cs typeface="Helvetica Neue"/>
                  <a:sym typeface="Helvetica Neue"/>
                </a:rPr>
                <a:t>))</a:t>
              </a:r>
              <a:r>
                <a:rPr lang="en" sz="2200">
                  <a:latin typeface="Helvetica Neue"/>
                  <a:ea typeface="Helvetica Neue"/>
                  <a:cs typeface="Helvetica Neue"/>
                  <a:sym typeface="Helvetica Neue"/>
                </a:rPr>
                <a:t> </a:t>
              </a:r>
              <a:endParaRPr sz="2200">
                <a:latin typeface="Helvetica Neue"/>
                <a:ea typeface="Helvetica Neue"/>
                <a:cs typeface="Helvetica Neue"/>
                <a:sym typeface="Helvetica Neue"/>
              </a:endParaRPr>
            </a:p>
          </p:txBody>
        </p:sp>
        <p:sp>
          <p:nvSpPr>
            <p:cNvPr id="1033" name="Google Shape;1033;p36"/>
            <p:cNvSpPr txBox="1"/>
            <p:nvPr/>
          </p:nvSpPr>
          <p:spPr>
            <a:xfrm>
              <a:off x="6578450" y="1974611"/>
              <a:ext cx="2655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r>
                <a:rPr baseline="-25000" lang="en" sz="2200">
                  <a:solidFill>
                    <a:schemeClr val="dk1"/>
                  </a:solidFill>
                  <a:latin typeface="Helvetica Neue"/>
                  <a:ea typeface="Helvetica Neue"/>
                  <a:cs typeface="Helvetica Neue"/>
                  <a:sym typeface="Helvetica Neue"/>
                </a:rPr>
                <a:t>j=1…L</a:t>
              </a:r>
              <a:r>
                <a:rPr lang="en" sz="2200">
                  <a:solidFill>
                    <a:schemeClr val="dk1"/>
                  </a:solidFill>
                  <a:latin typeface="Helvetica Neue"/>
                  <a:ea typeface="Helvetica Neue"/>
                  <a:cs typeface="Helvetica Neue"/>
                  <a:sym typeface="Helvetica Neue"/>
                </a:rPr>
                <a:t>exp(a(h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ej</a:t>
              </a:r>
              <a:r>
                <a:rPr lang="en" sz="2200">
                  <a:solidFill>
                    <a:schemeClr val="dk1"/>
                  </a:solidFill>
                  <a:latin typeface="Helvetica Neue"/>
                  <a:ea typeface="Helvetica Neue"/>
                  <a:cs typeface="Helvetica Neue"/>
                  <a:sym typeface="Helvetica Neue"/>
                </a:rPr>
                <a:t>))]</a:t>
              </a:r>
              <a:endParaRPr>
                <a:latin typeface="Helvetica Neue"/>
                <a:ea typeface="Helvetica Neue"/>
                <a:cs typeface="Helvetica Neue"/>
                <a:sym typeface="Helvetica Neue"/>
              </a:endParaRPr>
            </a:p>
          </p:txBody>
        </p:sp>
        <p:cxnSp>
          <p:nvCxnSpPr>
            <p:cNvPr id="1034" name="Google Shape;1034;p36"/>
            <p:cNvCxnSpPr/>
            <p:nvPr/>
          </p:nvCxnSpPr>
          <p:spPr>
            <a:xfrm>
              <a:off x="6897525" y="2068600"/>
              <a:ext cx="2009400" cy="0"/>
            </a:xfrm>
            <a:prstGeom prst="straightConnector1">
              <a:avLst/>
            </a:prstGeom>
            <a:noFill/>
            <a:ln cap="flat" cmpd="sng" w="9525">
              <a:solidFill>
                <a:schemeClr val="dk2"/>
              </a:solidFill>
              <a:prstDash val="solid"/>
              <a:round/>
              <a:headEnd len="med" w="med" type="none"/>
              <a:tailEnd len="med" w="med" type="none"/>
            </a:ln>
          </p:spPr>
        </p:cxnSp>
      </p:grpSp>
      <p:grpSp>
        <p:nvGrpSpPr>
          <p:cNvPr id="1035" name="Google Shape;1035;p36"/>
          <p:cNvGrpSpPr/>
          <p:nvPr/>
        </p:nvGrpSpPr>
        <p:grpSpPr>
          <a:xfrm>
            <a:off x="5166089" y="4326083"/>
            <a:ext cx="961500" cy="697886"/>
            <a:chOff x="4980750" y="4326083"/>
            <a:chExt cx="961500" cy="697886"/>
          </a:xfrm>
        </p:grpSpPr>
        <p:sp>
          <p:nvSpPr>
            <p:cNvPr id="1036" name="Google Shape;1036;p36"/>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e2</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037" name="Google Shape;1037;p36"/>
            <p:cNvGrpSpPr/>
            <p:nvPr/>
          </p:nvGrpSpPr>
          <p:grpSpPr>
            <a:xfrm>
              <a:off x="5009501" y="4878169"/>
              <a:ext cx="450600" cy="145800"/>
              <a:chOff x="705975" y="2212050"/>
              <a:chExt cx="450600" cy="145800"/>
            </a:xfrm>
          </p:grpSpPr>
          <p:sp>
            <p:nvSpPr>
              <p:cNvPr id="1038" name="Google Shape;1038;p36"/>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6"/>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6"/>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 name="Google Shape;1041;p36"/>
            <p:cNvSpPr/>
            <p:nvPr/>
          </p:nvSpPr>
          <p:spPr>
            <a:xfrm>
              <a:off x="5388602" y="432608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 name="Google Shape;1042;p36"/>
            <p:cNvGrpSpPr/>
            <p:nvPr/>
          </p:nvGrpSpPr>
          <p:grpSpPr>
            <a:xfrm>
              <a:off x="5462892" y="4878169"/>
              <a:ext cx="450600" cy="145800"/>
              <a:chOff x="705975" y="2212050"/>
              <a:chExt cx="450600" cy="145800"/>
            </a:xfrm>
          </p:grpSpPr>
          <p:sp>
            <p:nvSpPr>
              <p:cNvPr id="1043" name="Google Shape;1043;p36"/>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6"/>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6"/>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046" name="Google Shape;1046;p36"/>
          <p:cNvCxnSpPr/>
          <p:nvPr/>
        </p:nvCxnSpPr>
        <p:spPr>
          <a:xfrm rot="10800000">
            <a:off x="8742300" y="1805075"/>
            <a:ext cx="408300" cy="981600"/>
          </a:xfrm>
          <a:prstGeom prst="straightConnector1">
            <a:avLst/>
          </a:prstGeom>
          <a:noFill/>
          <a:ln cap="flat" cmpd="sng" w="9525">
            <a:solidFill>
              <a:srgbClr val="4A86E8"/>
            </a:solidFill>
            <a:prstDash val="solid"/>
            <a:round/>
            <a:headEnd len="med" w="med" type="none"/>
            <a:tailEnd len="med" w="med" type="none"/>
          </a:ln>
        </p:spPr>
      </p:cxnSp>
      <p:grpSp>
        <p:nvGrpSpPr>
          <p:cNvPr id="1047" name="Google Shape;1047;p36"/>
          <p:cNvGrpSpPr/>
          <p:nvPr/>
        </p:nvGrpSpPr>
        <p:grpSpPr>
          <a:xfrm>
            <a:off x="6156689" y="4326083"/>
            <a:ext cx="961500" cy="697886"/>
            <a:chOff x="4980750" y="4326083"/>
            <a:chExt cx="961500" cy="697886"/>
          </a:xfrm>
        </p:grpSpPr>
        <p:sp>
          <p:nvSpPr>
            <p:cNvPr id="1048" name="Google Shape;1048;p36"/>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e3</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049" name="Google Shape;1049;p36"/>
            <p:cNvGrpSpPr/>
            <p:nvPr/>
          </p:nvGrpSpPr>
          <p:grpSpPr>
            <a:xfrm>
              <a:off x="5009501" y="4878169"/>
              <a:ext cx="450600" cy="145800"/>
              <a:chOff x="705975" y="2212050"/>
              <a:chExt cx="450600" cy="145800"/>
            </a:xfrm>
          </p:grpSpPr>
          <p:sp>
            <p:nvSpPr>
              <p:cNvPr id="1050" name="Google Shape;1050;p36"/>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6"/>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6"/>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 name="Google Shape;1053;p36"/>
            <p:cNvSpPr/>
            <p:nvPr/>
          </p:nvSpPr>
          <p:spPr>
            <a:xfrm>
              <a:off x="5388602" y="4326083"/>
              <a:ext cx="145800" cy="145800"/>
            </a:xfrm>
            <a:prstGeom prst="rect">
              <a:avLst/>
            </a:prstGeom>
            <a:solidFill>
              <a:srgbClr val="7F6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 name="Google Shape;1054;p36"/>
            <p:cNvGrpSpPr/>
            <p:nvPr/>
          </p:nvGrpSpPr>
          <p:grpSpPr>
            <a:xfrm>
              <a:off x="5462892" y="4878169"/>
              <a:ext cx="450600" cy="145800"/>
              <a:chOff x="705975" y="2212050"/>
              <a:chExt cx="450600" cy="145800"/>
            </a:xfrm>
          </p:grpSpPr>
          <p:sp>
            <p:nvSpPr>
              <p:cNvPr id="1055" name="Google Shape;1055;p36"/>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6"/>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6"/>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8" name="Google Shape;1058;p36"/>
          <p:cNvGrpSpPr/>
          <p:nvPr/>
        </p:nvGrpSpPr>
        <p:grpSpPr>
          <a:xfrm>
            <a:off x="7147289" y="4326083"/>
            <a:ext cx="961500" cy="697886"/>
            <a:chOff x="4980750" y="4326083"/>
            <a:chExt cx="961500" cy="697886"/>
          </a:xfrm>
        </p:grpSpPr>
        <p:sp>
          <p:nvSpPr>
            <p:cNvPr id="1059" name="Google Shape;1059;p36"/>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e4</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060" name="Google Shape;1060;p36"/>
            <p:cNvGrpSpPr/>
            <p:nvPr/>
          </p:nvGrpSpPr>
          <p:grpSpPr>
            <a:xfrm>
              <a:off x="5009501" y="4878169"/>
              <a:ext cx="450600" cy="145800"/>
              <a:chOff x="705975" y="2212050"/>
              <a:chExt cx="450600" cy="145800"/>
            </a:xfrm>
          </p:grpSpPr>
          <p:sp>
            <p:nvSpPr>
              <p:cNvPr id="1061" name="Google Shape;1061;p36"/>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6"/>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6"/>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 name="Google Shape;1064;p36"/>
            <p:cNvSpPr/>
            <p:nvPr/>
          </p:nvSpPr>
          <p:spPr>
            <a:xfrm>
              <a:off x="5388602" y="432608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 name="Google Shape;1065;p36"/>
            <p:cNvGrpSpPr/>
            <p:nvPr/>
          </p:nvGrpSpPr>
          <p:grpSpPr>
            <a:xfrm>
              <a:off x="5462892" y="4878169"/>
              <a:ext cx="450600" cy="145800"/>
              <a:chOff x="705975" y="2212050"/>
              <a:chExt cx="450600" cy="145800"/>
            </a:xfrm>
          </p:grpSpPr>
          <p:sp>
            <p:nvSpPr>
              <p:cNvPr id="1066" name="Google Shape;1066;p36"/>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6"/>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6"/>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9" name="Google Shape;1069;p36"/>
          <p:cNvGrpSpPr/>
          <p:nvPr/>
        </p:nvGrpSpPr>
        <p:grpSpPr>
          <a:xfrm>
            <a:off x="8137889" y="4326083"/>
            <a:ext cx="961500" cy="697886"/>
            <a:chOff x="4980750" y="4326083"/>
            <a:chExt cx="961500" cy="697886"/>
          </a:xfrm>
        </p:grpSpPr>
        <p:sp>
          <p:nvSpPr>
            <p:cNvPr id="1070" name="Google Shape;1070;p36"/>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e5</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071" name="Google Shape;1071;p36"/>
            <p:cNvGrpSpPr/>
            <p:nvPr/>
          </p:nvGrpSpPr>
          <p:grpSpPr>
            <a:xfrm>
              <a:off x="5009501" y="4878169"/>
              <a:ext cx="450600" cy="145800"/>
              <a:chOff x="705975" y="2212050"/>
              <a:chExt cx="450600" cy="145800"/>
            </a:xfrm>
          </p:grpSpPr>
          <p:sp>
            <p:nvSpPr>
              <p:cNvPr id="1072" name="Google Shape;1072;p36"/>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6"/>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6"/>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 name="Google Shape;1075;p36"/>
            <p:cNvSpPr/>
            <p:nvPr/>
          </p:nvSpPr>
          <p:spPr>
            <a:xfrm>
              <a:off x="5388602" y="432608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 name="Google Shape;1076;p36"/>
            <p:cNvGrpSpPr/>
            <p:nvPr/>
          </p:nvGrpSpPr>
          <p:grpSpPr>
            <a:xfrm>
              <a:off x="5462892" y="4878169"/>
              <a:ext cx="450600" cy="145800"/>
              <a:chOff x="705975" y="2212050"/>
              <a:chExt cx="450600" cy="145800"/>
            </a:xfrm>
          </p:grpSpPr>
          <p:sp>
            <p:nvSpPr>
              <p:cNvPr id="1077" name="Google Shape;1077;p36"/>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6"/>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6"/>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 name="Google Shape;1080;p36"/>
          <p:cNvGrpSpPr/>
          <p:nvPr/>
        </p:nvGrpSpPr>
        <p:grpSpPr>
          <a:xfrm>
            <a:off x="4175489" y="4326083"/>
            <a:ext cx="961500" cy="697886"/>
            <a:chOff x="4980750" y="4326083"/>
            <a:chExt cx="961500" cy="697886"/>
          </a:xfrm>
        </p:grpSpPr>
        <p:sp>
          <p:nvSpPr>
            <p:cNvPr id="1081" name="Google Shape;1081;p36"/>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e1</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082" name="Google Shape;1082;p36"/>
            <p:cNvGrpSpPr/>
            <p:nvPr/>
          </p:nvGrpSpPr>
          <p:grpSpPr>
            <a:xfrm>
              <a:off x="5009501" y="4878169"/>
              <a:ext cx="450600" cy="145800"/>
              <a:chOff x="705975" y="2212050"/>
              <a:chExt cx="450600" cy="145800"/>
            </a:xfrm>
          </p:grpSpPr>
          <p:sp>
            <p:nvSpPr>
              <p:cNvPr id="1083" name="Google Shape;1083;p36"/>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6"/>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6"/>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36"/>
            <p:cNvSpPr/>
            <p:nvPr/>
          </p:nvSpPr>
          <p:spPr>
            <a:xfrm>
              <a:off x="5388602" y="432608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nvGrpSpPr>
            <p:cNvPr id="1087" name="Google Shape;1087;p36"/>
            <p:cNvGrpSpPr/>
            <p:nvPr/>
          </p:nvGrpSpPr>
          <p:grpSpPr>
            <a:xfrm>
              <a:off x="5462892" y="4878169"/>
              <a:ext cx="450600" cy="145800"/>
              <a:chOff x="705975" y="2212050"/>
              <a:chExt cx="450600" cy="145800"/>
            </a:xfrm>
          </p:grpSpPr>
          <p:sp>
            <p:nvSpPr>
              <p:cNvPr id="1088" name="Google Shape;1088;p36"/>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6"/>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1" name="Google Shape;1091;p36"/>
          <p:cNvGrpSpPr/>
          <p:nvPr/>
        </p:nvGrpSpPr>
        <p:grpSpPr>
          <a:xfrm>
            <a:off x="1603293" y="3040116"/>
            <a:ext cx="3533700" cy="2138100"/>
            <a:chOff x="1202530" y="3040116"/>
            <a:chExt cx="3533700" cy="2138100"/>
          </a:xfrm>
        </p:grpSpPr>
        <p:sp>
          <p:nvSpPr>
            <p:cNvPr id="1092" name="Google Shape;1092;p36"/>
            <p:cNvSpPr/>
            <p:nvPr/>
          </p:nvSpPr>
          <p:spPr>
            <a:xfrm>
              <a:off x="4237630" y="4679616"/>
              <a:ext cx="498600" cy="498600"/>
            </a:xfrm>
            <a:prstGeom prst="ellipse">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200">
                <a:solidFill>
                  <a:srgbClr val="FF0000"/>
                </a:solidFill>
                <a:latin typeface="Helvetica Neue"/>
                <a:ea typeface="Helvetica Neue"/>
                <a:cs typeface="Helvetica Neue"/>
                <a:sym typeface="Helvetica Neue"/>
              </a:endParaRPr>
            </a:p>
          </p:txBody>
        </p:sp>
        <p:cxnSp>
          <p:nvCxnSpPr>
            <p:cNvPr id="1093" name="Google Shape;1093;p36"/>
            <p:cNvCxnSpPr>
              <a:stCxn id="1092" idx="0"/>
              <a:endCxn id="966" idx="3"/>
            </p:cNvCxnSpPr>
            <p:nvPr/>
          </p:nvCxnSpPr>
          <p:spPr>
            <a:xfrm rot="10800000">
              <a:off x="1202530" y="3040116"/>
              <a:ext cx="3284400" cy="1639500"/>
            </a:xfrm>
            <a:prstGeom prst="straightConnector1">
              <a:avLst/>
            </a:prstGeom>
            <a:noFill/>
            <a:ln cap="flat" cmpd="sng" w="19050">
              <a:solidFill>
                <a:srgbClr val="0000FF"/>
              </a:solidFill>
              <a:prstDash val="solid"/>
              <a:round/>
              <a:headEnd len="med" w="med" type="none"/>
              <a:tailEnd len="med" w="med" type="none"/>
            </a:ln>
          </p:spPr>
        </p:cxnSp>
      </p:grpSp>
      <p:grpSp>
        <p:nvGrpSpPr>
          <p:cNvPr id="1094" name="Google Shape;1094;p36"/>
          <p:cNvGrpSpPr/>
          <p:nvPr/>
        </p:nvGrpSpPr>
        <p:grpSpPr>
          <a:xfrm>
            <a:off x="2365293" y="3040116"/>
            <a:ext cx="3762300" cy="2138100"/>
            <a:chOff x="973930" y="3040116"/>
            <a:chExt cx="3762300" cy="2138100"/>
          </a:xfrm>
        </p:grpSpPr>
        <p:sp>
          <p:nvSpPr>
            <p:cNvPr id="1095" name="Google Shape;1095;p36"/>
            <p:cNvSpPr/>
            <p:nvPr/>
          </p:nvSpPr>
          <p:spPr>
            <a:xfrm>
              <a:off x="4237630" y="4679616"/>
              <a:ext cx="498600" cy="498600"/>
            </a:xfrm>
            <a:prstGeom prst="ellipse">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200">
                <a:solidFill>
                  <a:srgbClr val="FF0000"/>
                </a:solidFill>
                <a:latin typeface="Helvetica Neue"/>
                <a:ea typeface="Helvetica Neue"/>
                <a:cs typeface="Helvetica Neue"/>
                <a:sym typeface="Helvetica Neue"/>
              </a:endParaRPr>
            </a:p>
          </p:txBody>
        </p:sp>
        <p:cxnSp>
          <p:nvCxnSpPr>
            <p:cNvPr id="1096" name="Google Shape;1096;p36"/>
            <p:cNvCxnSpPr>
              <a:stCxn id="1095" idx="0"/>
              <a:endCxn id="974" idx="3"/>
            </p:cNvCxnSpPr>
            <p:nvPr/>
          </p:nvCxnSpPr>
          <p:spPr>
            <a:xfrm rot="10800000">
              <a:off x="973930" y="3040116"/>
              <a:ext cx="3513000" cy="1639500"/>
            </a:xfrm>
            <a:prstGeom prst="straightConnector1">
              <a:avLst/>
            </a:prstGeom>
            <a:noFill/>
            <a:ln cap="flat" cmpd="sng" w="19050">
              <a:solidFill>
                <a:srgbClr val="0000FF"/>
              </a:solidFill>
              <a:prstDash val="solid"/>
              <a:round/>
              <a:headEnd len="med" w="med" type="none"/>
              <a:tailEnd len="med" w="med" type="none"/>
            </a:ln>
          </p:spPr>
        </p:cxnSp>
      </p:grpSp>
      <p:grpSp>
        <p:nvGrpSpPr>
          <p:cNvPr id="1097" name="Google Shape;1097;p36"/>
          <p:cNvGrpSpPr/>
          <p:nvPr/>
        </p:nvGrpSpPr>
        <p:grpSpPr>
          <a:xfrm>
            <a:off x="4188632" y="2661531"/>
            <a:ext cx="498600" cy="2516700"/>
            <a:chOff x="7615980" y="-412059"/>
            <a:chExt cx="498600" cy="2516700"/>
          </a:xfrm>
        </p:grpSpPr>
        <p:sp>
          <p:nvSpPr>
            <p:cNvPr id="1098" name="Google Shape;1098;p36"/>
            <p:cNvSpPr/>
            <p:nvPr/>
          </p:nvSpPr>
          <p:spPr>
            <a:xfrm>
              <a:off x="7615980" y="1606041"/>
              <a:ext cx="498600" cy="498600"/>
            </a:xfrm>
            <a:prstGeom prst="ellipse">
              <a:avLst/>
            </a:prstGeom>
            <a:no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200">
                <a:solidFill>
                  <a:srgbClr val="FF0000"/>
                </a:solidFill>
                <a:latin typeface="Helvetica Neue"/>
                <a:ea typeface="Helvetica Neue"/>
                <a:cs typeface="Helvetica Neue"/>
                <a:sym typeface="Helvetica Neue"/>
              </a:endParaRPr>
            </a:p>
          </p:txBody>
        </p:sp>
        <p:cxnSp>
          <p:nvCxnSpPr>
            <p:cNvPr id="1099" name="Google Shape;1099;p36"/>
            <p:cNvCxnSpPr>
              <a:stCxn id="1098" idx="0"/>
              <a:endCxn id="1100" idx="2"/>
            </p:cNvCxnSpPr>
            <p:nvPr/>
          </p:nvCxnSpPr>
          <p:spPr>
            <a:xfrm flipH="1" rot="10800000">
              <a:off x="7865280" y="-412059"/>
              <a:ext cx="200700" cy="2018100"/>
            </a:xfrm>
            <a:prstGeom prst="straightConnector1">
              <a:avLst/>
            </a:prstGeom>
            <a:noFill/>
            <a:ln cap="flat" cmpd="sng" w="19050">
              <a:solidFill>
                <a:srgbClr val="BF9000"/>
              </a:solidFill>
              <a:prstDash val="solid"/>
              <a:round/>
              <a:headEnd len="med" w="med" type="none"/>
              <a:tailEnd len="med" w="med" type="none"/>
            </a:ln>
          </p:spPr>
        </p:cxnSp>
      </p:grpSp>
      <p:grpSp>
        <p:nvGrpSpPr>
          <p:cNvPr id="1101" name="Google Shape;1101;p36"/>
          <p:cNvGrpSpPr/>
          <p:nvPr/>
        </p:nvGrpSpPr>
        <p:grpSpPr>
          <a:xfrm>
            <a:off x="4638632" y="2661531"/>
            <a:ext cx="1039200" cy="2516700"/>
            <a:chOff x="7075380" y="-412059"/>
            <a:chExt cx="1039200" cy="2516700"/>
          </a:xfrm>
        </p:grpSpPr>
        <p:sp>
          <p:nvSpPr>
            <p:cNvPr id="1102" name="Google Shape;1102;p36"/>
            <p:cNvSpPr/>
            <p:nvPr/>
          </p:nvSpPr>
          <p:spPr>
            <a:xfrm>
              <a:off x="7615980" y="1606041"/>
              <a:ext cx="498600" cy="498600"/>
            </a:xfrm>
            <a:prstGeom prst="ellipse">
              <a:avLst/>
            </a:prstGeom>
            <a:noFill/>
            <a:ln cap="flat" cmpd="sng" w="19050">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200">
                <a:solidFill>
                  <a:srgbClr val="FF0000"/>
                </a:solidFill>
                <a:latin typeface="Helvetica Neue"/>
                <a:ea typeface="Helvetica Neue"/>
                <a:cs typeface="Helvetica Neue"/>
                <a:sym typeface="Helvetica Neue"/>
              </a:endParaRPr>
            </a:p>
          </p:txBody>
        </p:sp>
        <p:cxnSp>
          <p:nvCxnSpPr>
            <p:cNvPr id="1103" name="Google Shape;1103;p36"/>
            <p:cNvCxnSpPr>
              <a:stCxn id="1102" idx="0"/>
              <a:endCxn id="1100" idx="2"/>
            </p:cNvCxnSpPr>
            <p:nvPr/>
          </p:nvCxnSpPr>
          <p:spPr>
            <a:xfrm rot="10800000">
              <a:off x="7075380" y="-412059"/>
              <a:ext cx="789900" cy="2018100"/>
            </a:xfrm>
            <a:prstGeom prst="straightConnector1">
              <a:avLst/>
            </a:prstGeom>
            <a:noFill/>
            <a:ln cap="flat" cmpd="sng" w="19050">
              <a:solidFill>
                <a:srgbClr val="BF9000"/>
              </a:solidFill>
              <a:prstDash val="solid"/>
              <a:round/>
              <a:headEnd len="med" w="med" type="none"/>
              <a:tailEnd len="med" w="med" type="none"/>
            </a:ln>
          </p:spPr>
        </p:cxnSp>
      </p:grpSp>
      <p:sp>
        <p:nvSpPr>
          <p:cNvPr id="1104" name="Google Shape;1104;p36"/>
          <p:cNvSpPr/>
          <p:nvPr/>
        </p:nvSpPr>
        <p:spPr>
          <a:xfrm>
            <a:off x="42607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6"/>
          <p:cNvSpPr/>
          <p:nvPr/>
        </p:nvSpPr>
        <p:spPr>
          <a:xfrm>
            <a:off x="44131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6"/>
          <p:cNvSpPr/>
          <p:nvPr/>
        </p:nvSpPr>
        <p:spPr>
          <a:xfrm>
            <a:off x="45655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6" name="Google Shape;1106;p36"/>
          <p:cNvCxnSpPr>
            <a:stCxn id="1100" idx="3"/>
          </p:cNvCxnSpPr>
          <p:nvPr/>
        </p:nvCxnSpPr>
        <p:spPr>
          <a:xfrm flipH="1" rot="10800000">
            <a:off x="4711390" y="2579744"/>
            <a:ext cx="626100" cy="9000"/>
          </a:xfrm>
          <a:prstGeom prst="straightConnector1">
            <a:avLst/>
          </a:prstGeom>
          <a:noFill/>
          <a:ln cap="flat" cmpd="sng" w="38100">
            <a:solidFill>
              <a:srgbClr val="9900FF"/>
            </a:solidFill>
            <a:prstDash val="solid"/>
            <a:round/>
            <a:headEnd len="med" w="med" type="none"/>
            <a:tailEnd len="med" w="med" type="triangle"/>
          </a:ln>
        </p:spPr>
      </p:cxnSp>
      <p:cxnSp>
        <p:nvCxnSpPr>
          <p:cNvPr id="1107" name="Google Shape;1107;p36"/>
          <p:cNvCxnSpPr/>
          <p:nvPr/>
        </p:nvCxnSpPr>
        <p:spPr>
          <a:xfrm flipH="1" rot="10800000">
            <a:off x="4109825" y="1976300"/>
            <a:ext cx="2162100" cy="834900"/>
          </a:xfrm>
          <a:prstGeom prst="straightConnector1">
            <a:avLst/>
          </a:prstGeom>
          <a:noFill/>
          <a:ln cap="flat" cmpd="sng" w="9525">
            <a:solidFill>
              <a:srgbClr val="4A86E8"/>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0"/>
                                        </p:tgtEl>
                                        <p:attrNameLst>
                                          <p:attrName>style.visibility</p:attrName>
                                        </p:attrNameLst>
                                      </p:cBhvr>
                                      <p:to>
                                        <p:strVal val="visible"/>
                                      </p:to>
                                    </p:set>
                                    <p:animEffect filter="fade" transition="in">
                                      <p:cBhvr>
                                        <p:cTn dur="1000"/>
                                        <p:tgtEl>
                                          <p:spTgt spid="10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7"/>
                                        </p:tgtEl>
                                        <p:attrNameLst>
                                          <p:attrName>style.visibility</p:attrName>
                                        </p:attrNameLst>
                                      </p:cBhvr>
                                      <p:to>
                                        <p:strVal val="visible"/>
                                      </p:to>
                                    </p:set>
                                    <p:animEffect filter="fade" transition="in">
                                      <p:cBhvr>
                                        <p:cTn dur="1000"/>
                                        <p:tgtEl>
                                          <p:spTgt spid="10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1"/>
                                        </p:tgtEl>
                                        <p:attrNameLst>
                                          <p:attrName>style.visibility</p:attrName>
                                        </p:attrNameLst>
                                      </p:cBhvr>
                                      <p:to>
                                        <p:strVal val="visible"/>
                                      </p:to>
                                    </p:set>
                                    <p:animEffect filter="fade" transition="in">
                                      <p:cBhvr>
                                        <p:cTn dur="1000"/>
                                        <p:tgtEl>
                                          <p:spTgt spid="10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5"/>
                                        </p:tgtEl>
                                        <p:attrNameLst>
                                          <p:attrName>style.visibility</p:attrName>
                                        </p:attrNameLst>
                                      </p:cBhvr>
                                      <p:to>
                                        <p:strVal val="visible"/>
                                      </p:to>
                                    </p:set>
                                    <p:animEffect filter="fade" transition="in">
                                      <p:cBhvr>
                                        <p:cTn dur="1000"/>
                                        <p:tgtEl>
                                          <p:spTgt spid="10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1"/>
                                        </p:tgtEl>
                                        <p:attrNameLst>
                                          <p:attrName>style.visibility</p:attrName>
                                        </p:attrNameLst>
                                      </p:cBhvr>
                                      <p:to>
                                        <p:strVal val="visible"/>
                                      </p:to>
                                    </p:set>
                                    <p:animEffect filter="fade" transition="in">
                                      <p:cBhvr>
                                        <p:cTn dur="1000"/>
                                        <p:tgtEl>
                                          <p:spTgt spid="11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4"/>
                                        </p:tgtEl>
                                        <p:attrNameLst>
                                          <p:attrName>style.visibility</p:attrName>
                                        </p:attrNameLst>
                                      </p:cBhvr>
                                      <p:to>
                                        <p:strVal val="visible"/>
                                      </p:to>
                                    </p:set>
                                    <p:animEffect filter="fade" transition="in">
                                      <p:cBhvr>
                                        <p:cTn dur="1000"/>
                                        <p:tgtEl>
                                          <p:spTgt spid="10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7"/>
                                        </p:tgtEl>
                                        <p:attrNameLst>
                                          <p:attrName>style.visibility</p:attrName>
                                        </p:attrNameLst>
                                      </p:cBhvr>
                                      <p:to>
                                        <p:strVal val="visible"/>
                                      </p:to>
                                    </p:set>
                                    <p:animEffect filter="fade" transition="in">
                                      <p:cBhvr>
                                        <p:cTn dur="1000"/>
                                        <p:tgtEl>
                                          <p:spTgt spid="10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8"/>
                                        </p:tgtEl>
                                        <p:attrNameLst>
                                          <p:attrName>style.visibility</p:attrName>
                                        </p:attrNameLst>
                                      </p:cBhvr>
                                      <p:to>
                                        <p:strVal val="visible"/>
                                      </p:to>
                                    </p:set>
                                    <p:animEffect filter="fade" transition="in">
                                      <p:cBhvr>
                                        <p:cTn dur="1000"/>
                                        <p:tgtEl>
                                          <p:spTgt spid="10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9"/>
                                        </p:tgtEl>
                                        <p:attrNameLst>
                                          <p:attrName>style.visibility</p:attrName>
                                        </p:attrNameLst>
                                      </p:cBhvr>
                                      <p:to>
                                        <p:strVal val="visible"/>
                                      </p:to>
                                    </p:set>
                                    <p:animEffect filter="fade" transition="in">
                                      <p:cBhvr>
                                        <p:cTn dur="1000"/>
                                        <p:tgtEl>
                                          <p:spTgt spid="10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 name="Shape 1111"/>
        <p:cNvGrpSpPr/>
        <p:nvPr/>
      </p:nvGrpSpPr>
      <p:grpSpPr>
        <a:xfrm>
          <a:off x="0" y="0"/>
          <a:ext cx="0" cy="0"/>
          <a:chOff x="0" y="0"/>
          <a:chExt cx="0" cy="0"/>
        </a:xfrm>
      </p:grpSpPr>
      <p:sp>
        <p:nvSpPr>
          <p:cNvPr id="1112" name="Google Shape;1112;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Attention</a:t>
            </a:r>
            <a:endParaRPr/>
          </a:p>
        </p:txBody>
      </p:sp>
      <p:sp>
        <p:nvSpPr>
          <p:cNvPr id="1113" name="Google Shape;1113;p37"/>
          <p:cNvSpPr/>
          <p:nvPr/>
        </p:nvSpPr>
        <p:spPr>
          <a:xfrm>
            <a:off x="1030900" y="4108075"/>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sp>
        <p:nvSpPr>
          <p:cNvPr id="1114" name="Google Shape;1114;p37"/>
          <p:cNvSpPr txBox="1"/>
          <p:nvPr/>
        </p:nvSpPr>
        <p:spPr>
          <a:xfrm>
            <a:off x="1030900"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1115" name="Google Shape;1115;p37"/>
          <p:cNvSpPr txBox="1"/>
          <p:nvPr/>
        </p:nvSpPr>
        <p:spPr>
          <a:xfrm>
            <a:off x="1812661"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two</a:t>
            </a:r>
            <a:endParaRPr sz="1000">
              <a:latin typeface="Helvetica Neue"/>
              <a:ea typeface="Helvetica Neue"/>
              <a:cs typeface="Helvetica Neue"/>
              <a:sym typeface="Helvetica Neue"/>
            </a:endParaRPr>
          </a:p>
        </p:txBody>
      </p:sp>
      <p:sp>
        <p:nvSpPr>
          <p:cNvPr id="1116" name="Google Shape;1116;p37"/>
          <p:cNvSpPr txBox="1"/>
          <p:nvPr/>
        </p:nvSpPr>
        <p:spPr>
          <a:xfrm>
            <a:off x="2594423"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trees</a:t>
            </a:r>
            <a:endParaRPr sz="1000">
              <a:latin typeface="Helvetica Neue"/>
              <a:ea typeface="Helvetica Neue"/>
              <a:cs typeface="Helvetica Neue"/>
              <a:sym typeface="Helvetica Neue"/>
            </a:endParaRPr>
          </a:p>
        </p:txBody>
      </p:sp>
      <p:sp>
        <p:nvSpPr>
          <p:cNvPr id="1117" name="Google Shape;1117;p37"/>
          <p:cNvSpPr txBox="1"/>
          <p:nvPr/>
        </p:nvSpPr>
        <p:spPr>
          <a:xfrm>
            <a:off x="33761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sway</a:t>
            </a:r>
            <a:endParaRPr sz="1000">
              <a:latin typeface="Helvetica Neue"/>
              <a:ea typeface="Helvetica Neue"/>
              <a:cs typeface="Helvetica Neue"/>
              <a:sym typeface="Helvetica Neue"/>
            </a:endParaRPr>
          </a:p>
        </p:txBody>
      </p:sp>
      <p:sp>
        <p:nvSpPr>
          <p:cNvPr id="1118" name="Google Shape;1118;p37"/>
          <p:cNvSpPr txBox="1"/>
          <p:nvPr/>
        </p:nvSpPr>
        <p:spPr>
          <a:xfrm>
            <a:off x="103090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1119" name="Google Shape;1119;p37"/>
          <p:cNvSpPr txBox="1"/>
          <p:nvPr/>
        </p:nvSpPr>
        <p:spPr>
          <a:xfrm>
            <a:off x="181181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128</a:t>
            </a:r>
            <a:endParaRPr i="1" sz="1000">
              <a:latin typeface="Helvetica Neue"/>
              <a:ea typeface="Helvetica Neue"/>
              <a:cs typeface="Helvetica Neue"/>
              <a:sym typeface="Helvetica Neue"/>
            </a:endParaRPr>
          </a:p>
        </p:txBody>
      </p:sp>
      <p:sp>
        <p:nvSpPr>
          <p:cNvPr id="1120" name="Google Shape;1120;p37"/>
          <p:cNvSpPr txBox="1"/>
          <p:nvPr/>
        </p:nvSpPr>
        <p:spPr>
          <a:xfrm>
            <a:off x="259272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137</a:t>
            </a:r>
            <a:endParaRPr i="1" sz="1000">
              <a:latin typeface="Helvetica Neue"/>
              <a:ea typeface="Helvetica Neue"/>
              <a:cs typeface="Helvetica Neue"/>
              <a:sym typeface="Helvetica Neue"/>
            </a:endParaRPr>
          </a:p>
        </p:txBody>
      </p:sp>
      <p:sp>
        <p:nvSpPr>
          <p:cNvPr id="1121" name="Google Shape;1121;p37"/>
          <p:cNvSpPr txBox="1"/>
          <p:nvPr/>
        </p:nvSpPr>
        <p:spPr>
          <a:xfrm>
            <a:off x="33804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783</a:t>
            </a:r>
            <a:endParaRPr i="1" sz="1000">
              <a:latin typeface="Helvetica Neue"/>
              <a:ea typeface="Helvetica Neue"/>
              <a:cs typeface="Helvetica Neue"/>
              <a:sym typeface="Helvetica Neue"/>
            </a:endParaRPr>
          </a:p>
        </p:txBody>
      </p:sp>
      <p:grpSp>
        <p:nvGrpSpPr>
          <p:cNvPr id="1122" name="Google Shape;1122;p37"/>
          <p:cNvGrpSpPr/>
          <p:nvPr/>
        </p:nvGrpSpPr>
        <p:grpSpPr>
          <a:xfrm>
            <a:off x="1152603" y="3874851"/>
            <a:ext cx="450600" cy="145800"/>
            <a:chOff x="705975" y="2364450"/>
            <a:chExt cx="450600" cy="145800"/>
          </a:xfrm>
        </p:grpSpPr>
        <p:sp>
          <p:nvSpPr>
            <p:cNvPr id="1123" name="Google Shape;1123;p37"/>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7"/>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7"/>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37"/>
          <p:cNvGrpSpPr/>
          <p:nvPr/>
        </p:nvGrpSpPr>
        <p:grpSpPr>
          <a:xfrm>
            <a:off x="1914603" y="3874851"/>
            <a:ext cx="450600" cy="145800"/>
            <a:chOff x="705975" y="2364450"/>
            <a:chExt cx="450600" cy="145800"/>
          </a:xfrm>
        </p:grpSpPr>
        <p:sp>
          <p:nvSpPr>
            <p:cNvPr id="1127" name="Google Shape;1127;p37"/>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7"/>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7"/>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 name="Google Shape;1130;p37"/>
          <p:cNvGrpSpPr/>
          <p:nvPr/>
        </p:nvGrpSpPr>
        <p:grpSpPr>
          <a:xfrm>
            <a:off x="2701817" y="3874851"/>
            <a:ext cx="450600" cy="145800"/>
            <a:chOff x="705975" y="2364450"/>
            <a:chExt cx="450600" cy="145800"/>
          </a:xfrm>
        </p:grpSpPr>
        <p:sp>
          <p:nvSpPr>
            <p:cNvPr id="1131" name="Google Shape;1131;p37"/>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7"/>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7"/>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37"/>
          <p:cNvGrpSpPr/>
          <p:nvPr/>
        </p:nvGrpSpPr>
        <p:grpSpPr>
          <a:xfrm>
            <a:off x="3476423" y="3874851"/>
            <a:ext cx="450600" cy="145800"/>
            <a:chOff x="705975" y="2364450"/>
            <a:chExt cx="450600" cy="145800"/>
          </a:xfrm>
        </p:grpSpPr>
        <p:sp>
          <p:nvSpPr>
            <p:cNvPr id="1135" name="Google Shape;1135;p37"/>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7"/>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7"/>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 name="Google Shape;1138;p37"/>
          <p:cNvGrpSpPr/>
          <p:nvPr/>
        </p:nvGrpSpPr>
        <p:grpSpPr>
          <a:xfrm>
            <a:off x="1152603" y="2967219"/>
            <a:ext cx="450600" cy="145800"/>
            <a:chOff x="705975" y="2212050"/>
            <a:chExt cx="450600" cy="145800"/>
          </a:xfrm>
        </p:grpSpPr>
        <p:sp>
          <p:nvSpPr>
            <p:cNvPr id="1139" name="Google Shape;1139;p37"/>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7"/>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7"/>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37"/>
          <p:cNvGrpSpPr/>
          <p:nvPr/>
        </p:nvGrpSpPr>
        <p:grpSpPr>
          <a:xfrm>
            <a:off x="1010250" y="3107713"/>
            <a:ext cx="735300" cy="767139"/>
            <a:chOff x="2381850" y="2879113"/>
            <a:chExt cx="735300" cy="767139"/>
          </a:xfrm>
        </p:grpSpPr>
        <p:sp>
          <p:nvSpPr>
            <p:cNvPr id="1143" name="Google Shape;1143;p37"/>
            <p:cNvSpPr/>
            <p:nvPr/>
          </p:nvSpPr>
          <p:spPr>
            <a:xfrm>
              <a:off x="2381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144" name="Google Shape;1144;p37"/>
            <p:cNvCxnSpPr/>
            <p:nvPr/>
          </p:nvCxnSpPr>
          <p:spPr>
            <a:xfrm rot="10800000">
              <a:off x="2749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145" name="Google Shape;1145;p37"/>
            <p:cNvCxnSpPr/>
            <p:nvPr/>
          </p:nvCxnSpPr>
          <p:spPr>
            <a:xfrm rot="10800000">
              <a:off x="2749503" y="28791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1146" name="Google Shape;1146;p37"/>
          <p:cNvGrpSpPr/>
          <p:nvPr/>
        </p:nvGrpSpPr>
        <p:grpSpPr>
          <a:xfrm>
            <a:off x="1914603" y="2967219"/>
            <a:ext cx="450600" cy="145800"/>
            <a:chOff x="705975" y="2212050"/>
            <a:chExt cx="450600" cy="145800"/>
          </a:xfrm>
        </p:grpSpPr>
        <p:sp>
          <p:nvSpPr>
            <p:cNvPr id="1147" name="Google Shape;1147;p37"/>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7"/>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7"/>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 name="Google Shape;1150;p37"/>
          <p:cNvGrpSpPr/>
          <p:nvPr/>
        </p:nvGrpSpPr>
        <p:grpSpPr>
          <a:xfrm>
            <a:off x="1603203" y="3040119"/>
            <a:ext cx="904347" cy="834732"/>
            <a:chOff x="2974803" y="2811519"/>
            <a:chExt cx="904347" cy="834732"/>
          </a:xfrm>
        </p:grpSpPr>
        <p:sp>
          <p:nvSpPr>
            <p:cNvPr id="1151" name="Google Shape;1151;p37"/>
            <p:cNvSpPr/>
            <p:nvPr/>
          </p:nvSpPr>
          <p:spPr>
            <a:xfrm>
              <a:off x="3143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152" name="Google Shape;1152;p37"/>
            <p:cNvCxnSpPr/>
            <p:nvPr/>
          </p:nvCxnSpPr>
          <p:spPr>
            <a:xfrm rot="10800000">
              <a:off x="3511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153" name="Google Shape;1153;p37"/>
            <p:cNvCxnSpPr/>
            <p:nvPr/>
          </p:nvCxnSpPr>
          <p:spPr>
            <a:xfrm rot="10800000">
              <a:off x="3511503"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154" name="Google Shape;1154;p37"/>
            <p:cNvCxnSpPr>
              <a:stCxn id="1141" idx="3"/>
              <a:endCxn id="1151" idx="1"/>
            </p:cNvCxnSpPr>
            <p:nvPr/>
          </p:nvCxnSpPr>
          <p:spPr>
            <a:xfrm>
              <a:off x="2974803" y="2811519"/>
              <a:ext cx="168900" cy="448200"/>
            </a:xfrm>
            <a:prstGeom prst="bentConnector3">
              <a:avLst>
                <a:gd fmla="val 50043" name="adj1"/>
              </a:avLst>
            </a:prstGeom>
            <a:noFill/>
            <a:ln cap="flat" cmpd="sng" w="9525">
              <a:solidFill>
                <a:schemeClr val="dk2"/>
              </a:solidFill>
              <a:prstDash val="solid"/>
              <a:round/>
              <a:headEnd len="med" w="med" type="none"/>
              <a:tailEnd len="med" w="med" type="triangle"/>
            </a:ln>
          </p:spPr>
        </p:cxnSp>
      </p:grpSp>
      <p:grpSp>
        <p:nvGrpSpPr>
          <p:cNvPr id="1155" name="Google Shape;1155;p37"/>
          <p:cNvGrpSpPr/>
          <p:nvPr/>
        </p:nvGrpSpPr>
        <p:grpSpPr>
          <a:xfrm>
            <a:off x="2701783" y="2967219"/>
            <a:ext cx="450600" cy="145800"/>
            <a:chOff x="705975" y="2212050"/>
            <a:chExt cx="450600" cy="145800"/>
          </a:xfrm>
        </p:grpSpPr>
        <p:sp>
          <p:nvSpPr>
            <p:cNvPr id="1156" name="Google Shape;1156;p37"/>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7"/>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7"/>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37"/>
          <p:cNvGrpSpPr/>
          <p:nvPr/>
        </p:nvGrpSpPr>
        <p:grpSpPr>
          <a:xfrm>
            <a:off x="2365203" y="3040119"/>
            <a:ext cx="929527" cy="834732"/>
            <a:chOff x="2517603" y="3040119"/>
            <a:chExt cx="929527" cy="834732"/>
          </a:xfrm>
        </p:grpSpPr>
        <p:sp>
          <p:nvSpPr>
            <p:cNvPr id="1160" name="Google Shape;1160;p37"/>
            <p:cNvSpPr/>
            <p:nvPr/>
          </p:nvSpPr>
          <p:spPr>
            <a:xfrm>
              <a:off x="2711830" y="33270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161" name="Google Shape;1161;p37"/>
            <p:cNvCxnSpPr/>
            <p:nvPr/>
          </p:nvCxnSpPr>
          <p:spPr>
            <a:xfrm rot="10800000">
              <a:off x="3079483" y="36537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162" name="Google Shape;1162;p37"/>
            <p:cNvCxnSpPr/>
            <p:nvPr/>
          </p:nvCxnSpPr>
          <p:spPr>
            <a:xfrm rot="10800000">
              <a:off x="3079483" y="31077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163" name="Google Shape;1163;p37"/>
            <p:cNvCxnSpPr>
              <a:stCxn id="1149" idx="3"/>
              <a:endCxn id="1160" idx="1"/>
            </p:cNvCxnSpPr>
            <p:nvPr/>
          </p:nvCxnSpPr>
          <p:spPr>
            <a:xfrm>
              <a:off x="2517603" y="3040119"/>
              <a:ext cx="194100" cy="448200"/>
            </a:xfrm>
            <a:prstGeom prst="bentConnector3">
              <a:avLst>
                <a:gd fmla="val 50033" name="adj1"/>
              </a:avLst>
            </a:prstGeom>
            <a:noFill/>
            <a:ln cap="flat" cmpd="sng" w="9525">
              <a:solidFill>
                <a:schemeClr val="dk2"/>
              </a:solidFill>
              <a:prstDash val="solid"/>
              <a:round/>
              <a:headEnd len="med" w="med" type="none"/>
              <a:tailEnd len="med" w="med" type="triangle"/>
            </a:ln>
          </p:spPr>
        </p:cxnSp>
      </p:grpSp>
      <p:grpSp>
        <p:nvGrpSpPr>
          <p:cNvPr id="1164" name="Google Shape;1164;p37"/>
          <p:cNvGrpSpPr/>
          <p:nvPr/>
        </p:nvGrpSpPr>
        <p:grpSpPr>
          <a:xfrm>
            <a:off x="414098" y="3411719"/>
            <a:ext cx="596100" cy="145800"/>
            <a:chOff x="1709498" y="3189789"/>
            <a:chExt cx="596100" cy="145800"/>
          </a:xfrm>
        </p:grpSpPr>
        <p:grpSp>
          <p:nvGrpSpPr>
            <p:cNvPr id="1165" name="Google Shape;1165;p37"/>
            <p:cNvGrpSpPr/>
            <p:nvPr/>
          </p:nvGrpSpPr>
          <p:grpSpPr>
            <a:xfrm>
              <a:off x="1709498" y="3189789"/>
              <a:ext cx="450600" cy="145800"/>
              <a:chOff x="705975" y="2364450"/>
              <a:chExt cx="450600" cy="145800"/>
            </a:xfrm>
          </p:grpSpPr>
          <p:sp>
            <p:nvSpPr>
              <p:cNvPr id="1166" name="Google Shape;1166;p37"/>
              <p:cNvSpPr/>
              <p:nvPr/>
            </p:nvSpPr>
            <p:spPr>
              <a:xfrm>
                <a:off x="7059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7"/>
              <p:cNvSpPr/>
              <p:nvPr/>
            </p:nvSpPr>
            <p:spPr>
              <a:xfrm>
                <a:off x="8583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7"/>
              <p:cNvSpPr/>
              <p:nvPr/>
            </p:nvSpPr>
            <p:spPr>
              <a:xfrm>
                <a:off x="10107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69" name="Google Shape;1169;p37"/>
            <p:cNvCxnSpPr>
              <a:stCxn id="1168" idx="3"/>
              <a:endCxn id="1143" idx="1"/>
            </p:cNvCxnSpPr>
            <p:nvPr/>
          </p:nvCxnSpPr>
          <p:spPr>
            <a:xfrm>
              <a:off x="2160098" y="3262689"/>
              <a:ext cx="145500" cy="3600"/>
            </a:xfrm>
            <a:prstGeom prst="straightConnector1">
              <a:avLst/>
            </a:prstGeom>
            <a:noFill/>
            <a:ln cap="flat" cmpd="sng" w="9525">
              <a:solidFill>
                <a:schemeClr val="dk2"/>
              </a:solidFill>
              <a:prstDash val="solid"/>
              <a:round/>
              <a:headEnd len="med" w="med" type="none"/>
              <a:tailEnd len="med" w="med" type="triangle"/>
            </a:ln>
          </p:spPr>
        </p:cxnSp>
      </p:grpSp>
      <p:grpSp>
        <p:nvGrpSpPr>
          <p:cNvPr id="1170" name="Google Shape;1170;p37"/>
          <p:cNvGrpSpPr/>
          <p:nvPr/>
        </p:nvGrpSpPr>
        <p:grpSpPr>
          <a:xfrm>
            <a:off x="3152383" y="2967219"/>
            <a:ext cx="917451" cy="907632"/>
            <a:chOff x="7648183" y="2738619"/>
            <a:chExt cx="917451" cy="907632"/>
          </a:xfrm>
        </p:grpSpPr>
        <p:grpSp>
          <p:nvGrpSpPr>
            <p:cNvPr id="1171" name="Google Shape;1171;p37"/>
            <p:cNvGrpSpPr/>
            <p:nvPr/>
          </p:nvGrpSpPr>
          <p:grpSpPr>
            <a:xfrm>
              <a:off x="7972688" y="2738619"/>
              <a:ext cx="450600" cy="145800"/>
              <a:chOff x="705975" y="2212050"/>
              <a:chExt cx="450600" cy="145800"/>
            </a:xfrm>
          </p:grpSpPr>
          <p:sp>
            <p:nvSpPr>
              <p:cNvPr id="1172" name="Google Shape;1172;p37"/>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7"/>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7"/>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 name="Google Shape;1175;p37"/>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176" name="Google Shape;1176;p37"/>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177" name="Google Shape;1177;p37"/>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178" name="Google Shape;1178;p37"/>
            <p:cNvCxnSpPr>
              <a:stCxn id="1158" idx="3"/>
              <a:endCxn id="1175" idx="1"/>
            </p:cNvCxnSpPr>
            <p:nvPr/>
          </p:nvCxnSpPr>
          <p:spPr>
            <a:xfrm>
              <a:off x="7648183" y="2811519"/>
              <a:ext cx="182100" cy="448200"/>
            </a:xfrm>
            <a:prstGeom prst="bentConnector3">
              <a:avLst>
                <a:gd fmla="val 50014" name="adj1"/>
              </a:avLst>
            </a:prstGeom>
            <a:noFill/>
            <a:ln cap="flat" cmpd="sng" w="9525">
              <a:solidFill>
                <a:schemeClr val="dk2"/>
              </a:solidFill>
              <a:prstDash val="solid"/>
              <a:round/>
              <a:headEnd len="med" w="med" type="none"/>
              <a:tailEnd len="med" w="med" type="triangle"/>
            </a:ln>
          </p:spPr>
        </p:cxnSp>
      </p:grpSp>
      <p:grpSp>
        <p:nvGrpSpPr>
          <p:cNvPr id="1179" name="Google Shape;1179;p37"/>
          <p:cNvGrpSpPr/>
          <p:nvPr/>
        </p:nvGrpSpPr>
        <p:grpSpPr>
          <a:xfrm>
            <a:off x="5479990" y="2058644"/>
            <a:ext cx="450600" cy="145800"/>
            <a:chOff x="705975" y="2212050"/>
            <a:chExt cx="450600" cy="145800"/>
          </a:xfrm>
        </p:grpSpPr>
        <p:sp>
          <p:nvSpPr>
            <p:cNvPr id="1180" name="Google Shape;1180;p37"/>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7"/>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7"/>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 name="Google Shape;1183;p37"/>
          <p:cNvSpPr/>
          <p:nvPr/>
        </p:nvSpPr>
        <p:spPr>
          <a:xfrm>
            <a:off x="5337637" y="2418485"/>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184" name="Google Shape;1184;p37"/>
          <p:cNvCxnSpPr/>
          <p:nvPr/>
        </p:nvCxnSpPr>
        <p:spPr>
          <a:xfrm rot="10800000">
            <a:off x="4486090" y="2661644"/>
            <a:ext cx="0" cy="304500"/>
          </a:xfrm>
          <a:prstGeom prst="straightConnector1">
            <a:avLst/>
          </a:prstGeom>
          <a:noFill/>
          <a:ln cap="flat" cmpd="sng" w="9525">
            <a:solidFill>
              <a:schemeClr val="dk2"/>
            </a:solidFill>
            <a:prstDash val="solid"/>
            <a:round/>
            <a:headEnd len="med" w="med" type="none"/>
            <a:tailEnd len="med" w="med" type="triangle"/>
          </a:ln>
        </p:spPr>
      </p:cxnSp>
      <p:cxnSp>
        <p:nvCxnSpPr>
          <p:cNvPr id="1185" name="Google Shape;1185;p37"/>
          <p:cNvCxnSpPr/>
          <p:nvPr/>
        </p:nvCxnSpPr>
        <p:spPr>
          <a:xfrm rot="10800000">
            <a:off x="5705290" y="2199138"/>
            <a:ext cx="0" cy="221100"/>
          </a:xfrm>
          <a:prstGeom prst="straightConnector1">
            <a:avLst/>
          </a:prstGeom>
          <a:noFill/>
          <a:ln cap="flat" cmpd="sng" w="9525">
            <a:solidFill>
              <a:schemeClr val="dk2"/>
            </a:solidFill>
            <a:prstDash val="solid"/>
            <a:round/>
            <a:headEnd len="med" w="med" type="none"/>
            <a:tailEnd len="med" w="med" type="triangle"/>
          </a:ln>
        </p:spPr>
      </p:cxnSp>
      <p:grpSp>
        <p:nvGrpSpPr>
          <p:cNvPr id="1186" name="Google Shape;1186;p37"/>
          <p:cNvGrpSpPr/>
          <p:nvPr/>
        </p:nvGrpSpPr>
        <p:grpSpPr>
          <a:xfrm>
            <a:off x="5340000" y="896496"/>
            <a:ext cx="735300" cy="1102179"/>
            <a:chOff x="4707100" y="814471"/>
            <a:chExt cx="735300" cy="1102179"/>
          </a:xfrm>
        </p:grpSpPr>
        <p:sp>
          <p:nvSpPr>
            <p:cNvPr id="1187" name="Google Shape;1187;p37"/>
            <p:cNvSpPr txBox="1"/>
            <p:nvPr/>
          </p:nvSpPr>
          <p:spPr>
            <a:xfrm>
              <a:off x="4741652" y="111087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Helvetica Neue"/>
                  <a:ea typeface="Helvetica Neue"/>
                  <a:cs typeface="Helvetica Neue"/>
                  <a:sym typeface="Helvetica Neue"/>
                </a:rPr>
                <a:t>شجرتان</a:t>
              </a:r>
              <a:endParaRPr sz="1000">
                <a:solidFill>
                  <a:schemeClr val="dk1"/>
                </a:solidFill>
                <a:latin typeface="Helvetica Neue"/>
                <a:ea typeface="Helvetica Neue"/>
                <a:cs typeface="Helvetica Neue"/>
                <a:sym typeface="Helvetica Neue"/>
              </a:endParaRPr>
            </a:p>
            <a:p>
              <a:pPr indent="0" lvl="0" marL="0" rtl="0" algn="ctr">
                <a:spcBef>
                  <a:spcPts val="0"/>
                </a:spcBef>
                <a:spcAft>
                  <a:spcPts val="0"/>
                </a:spcAft>
                <a:buNone/>
              </a:pPr>
              <a:r>
                <a:rPr lang="en" sz="600">
                  <a:solidFill>
                    <a:schemeClr val="dk1"/>
                  </a:solidFill>
                  <a:latin typeface="Helvetica Neue"/>
                  <a:ea typeface="Helvetica Neue"/>
                  <a:cs typeface="Helvetica Neue"/>
                  <a:sym typeface="Helvetica Neue"/>
                </a:rPr>
                <a:t>shajaratan</a:t>
              </a:r>
              <a:endParaRPr sz="600">
                <a:latin typeface="Helvetica Neue"/>
                <a:ea typeface="Helvetica Neue"/>
                <a:cs typeface="Helvetica Neue"/>
                <a:sym typeface="Helvetica Neue"/>
              </a:endParaRPr>
            </a:p>
          </p:txBody>
        </p:sp>
        <p:sp>
          <p:nvSpPr>
            <p:cNvPr id="1188" name="Google Shape;1188;p37"/>
            <p:cNvSpPr txBox="1"/>
            <p:nvPr/>
          </p:nvSpPr>
          <p:spPr>
            <a:xfrm>
              <a:off x="4744279" y="81447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893</a:t>
              </a:r>
              <a:endParaRPr i="1" sz="1000">
                <a:latin typeface="Helvetica Neue"/>
                <a:ea typeface="Helvetica Neue"/>
                <a:cs typeface="Helvetica Neue"/>
                <a:sym typeface="Helvetica Neue"/>
              </a:endParaRPr>
            </a:p>
          </p:txBody>
        </p:sp>
        <p:sp>
          <p:nvSpPr>
            <p:cNvPr id="1189" name="Google Shape;1189;p37"/>
            <p:cNvSpPr/>
            <p:nvPr/>
          </p:nvSpPr>
          <p:spPr>
            <a:xfrm>
              <a:off x="4707100" y="1594150"/>
              <a:ext cx="7353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s(h</a:t>
              </a:r>
              <a:r>
                <a:rPr baseline="-25000" lang="en">
                  <a:latin typeface="Helvetica Neue"/>
                  <a:ea typeface="Helvetica Neue"/>
                  <a:cs typeface="Helvetica Neue"/>
                  <a:sym typeface="Helvetica Neue"/>
                </a:rPr>
                <a:t>d</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sp>
        <p:nvSpPr>
          <p:cNvPr id="1190" name="Google Shape;1190;p37"/>
          <p:cNvSpPr txBox="1"/>
          <p:nvPr/>
        </p:nvSpPr>
        <p:spPr>
          <a:xfrm>
            <a:off x="41665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1191" name="Google Shape;1191;p37"/>
          <p:cNvSpPr txBox="1"/>
          <p:nvPr/>
        </p:nvSpPr>
        <p:spPr>
          <a:xfrm>
            <a:off x="41708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nvGrpSpPr>
          <p:cNvPr id="1192" name="Google Shape;1192;p37"/>
          <p:cNvGrpSpPr/>
          <p:nvPr/>
        </p:nvGrpSpPr>
        <p:grpSpPr>
          <a:xfrm>
            <a:off x="4255898" y="3874851"/>
            <a:ext cx="450600" cy="145800"/>
            <a:chOff x="705975" y="2364450"/>
            <a:chExt cx="450600" cy="145800"/>
          </a:xfrm>
        </p:grpSpPr>
        <p:sp>
          <p:nvSpPr>
            <p:cNvPr id="1193" name="Google Shape;1193;p37"/>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7"/>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7"/>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37"/>
          <p:cNvGrpSpPr/>
          <p:nvPr/>
        </p:nvGrpSpPr>
        <p:grpSpPr>
          <a:xfrm>
            <a:off x="3927488" y="2967219"/>
            <a:ext cx="921822" cy="907632"/>
            <a:chOff x="7643813" y="2738619"/>
            <a:chExt cx="921822" cy="907632"/>
          </a:xfrm>
        </p:grpSpPr>
        <p:grpSp>
          <p:nvGrpSpPr>
            <p:cNvPr id="1197" name="Google Shape;1197;p37"/>
            <p:cNvGrpSpPr/>
            <p:nvPr/>
          </p:nvGrpSpPr>
          <p:grpSpPr>
            <a:xfrm>
              <a:off x="7972688" y="2738619"/>
              <a:ext cx="450600" cy="145800"/>
              <a:chOff x="705975" y="2212050"/>
              <a:chExt cx="450600" cy="145800"/>
            </a:xfrm>
          </p:grpSpPr>
          <p:sp>
            <p:nvSpPr>
              <p:cNvPr id="1198" name="Google Shape;1198;p37"/>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7"/>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7"/>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 name="Google Shape;1201;p37"/>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202" name="Google Shape;1202;p37"/>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203" name="Google Shape;1203;p37"/>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204" name="Google Shape;1204;p37"/>
            <p:cNvCxnSpPr>
              <a:stCxn id="1174" idx="3"/>
              <a:endCxn id="1201" idx="1"/>
            </p:cNvCxnSpPr>
            <p:nvPr/>
          </p:nvCxnSpPr>
          <p:spPr>
            <a:xfrm>
              <a:off x="7643813" y="2811519"/>
              <a:ext cx="186600" cy="448200"/>
            </a:xfrm>
            <a:prstGeom prst="bentConnector3">
              <a:avLst>
                <a:gd fmla="val 49979" name="adj1"/>
              </a:avLst>
            </a:prstGeom>
            <a:noFill/>
            <a:ln cap="flat" cmpd="sng" w="9525">
              <a:solidFill>
                <a:schemeClr val="dk2"/>
              </a:solidFill>
              <a:prstDash val="solid"/>
              <a:round/>
              <a:headEnd len="med" w="med" type="none"/>
              <a:tailEnd len="med" w="med" type="triangle"/>
            </a:ln>
          </p:spPr>
        </p:cxnSp>
      </p:grpSp>
      <p:sp>
        <p:nvSpPr>
          <p:cNvPr id="1205" name="Google Shape;1205;p37"/>
          <p:cNvSpPr/>
          <p:nvPr/>
        </p:nvSpPr>
        <p:spPr>
          <a:xfrm>
            <a:off x="4120800" y="2793275"/>
            <a:ext cx="5023200" cy="2350200"/>
          </a:xfrm>
          <a:prstGeom prst="rect">
            <a:avLst/>
          </a:prstGeom>
          <a:solidFill>
            <a:srgbClr val="EFF5FF"/>
          </a:solid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grpSp>
        <p:nvGrpSpPr>
          <p:cNvPr id="1206" name="Google Shape;1206;p37"/>
          <p:cNvGrpSpPr/>
          <p:nvPr/>
        </p:nvGrpSpPr>
        <p:grpSpPr>
          <a:xfrm>
            <a:off x="6010136" y="1550126"/>
            <a:ext cx="3223314" cy="947685"/>
            <a:chOff x="6010136" y="1550126"/>
            <a:chExt cx="3223314" cy="947685"/>
          </a:xfrm>
        </p:grpSpPr>
        <p:sp>
          <p:nvSpPr>
            <p:cNvPr id="1207" name="Google Shape;1207;p37"/>
            <p:cNvSpPr txBox="1"/>
            <p:nvPr/>
          </p:nvSpPr>
          <p:spPr>
            <a:xfrm>
              <a:off x="6010136" y="1550126"/>
              <a:ext cx="3100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    Σ</a:t>
              </a:r>
              <a:r>
                <a:rPr baseline="-25000" lang="en" sz="2200">
                  <a:solidFill>
                    <a:schemeClr val="dk1"/>
                  </a:solidFill>
                  <a:latin typeface="Helvetica Neue"/>
                  <a:ea typeface="Helvetica Neue"/>
                  <a:cs typeface="Helvetica Neue"/>
                  <a:sym typeface="Helvetica Neue"/>
                </a:rPr>
                <a:t>i=1</a:t>
              </a:r>
              <a:r>
                <a:rPr baseline="-25000" lang="en" sz="2200">
                  <a:latin typeface="Helvetica Neue"/>
                  <a:ea typeface="Helvetica Neue"/>
                  <a:cs typeface="Helvetica Neue"/>
                  <a:sym typeface="Helvetica Neue"/>
                </a:rPr>
                <a:t>…L</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ei</a:t>
              </a:r>
              <a:r>
                <a:rPr lang="en" sz="2200">
                  <a:latin typeface="Helvetica Neue"/>
                  <a:ea typeface="Helvetica Neue"/>
                  <a:cs typeface="Helvetica Neue"/>
                  <a:sym typeface="Helvetica Neue"/>
                </a:rPr>
                <a:t>exp(</a:t>
              </a:r>
              <a:r>
                <a:rPr lang="en" sz="2200">
                  <a:solidFill>
                    <a:schemeClr val="dk1"/>
                  </a:solidFill>
                  <a:latin typeface="Helvetica Neue"/>
                  <a:ea typeface="Helvetica Neue"/>
                  <a:cs typeface="Helvetica Neue"/>
                  <a:sym typeface="Helvetica Neue"/>
                </a:rPr>
                <a:t>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ei</a:t>
              </a:r>
              <a:r>
                <a:rPr lang="en" sz="2200">
                  <a:solidFill>
                    <a:schemeClr val="dk1"/>
                  </a:solidFill>
                  <a:latin typeface="Helvetica Neue"/>
                  <a:ea typeface="Helvetica Neue"/>
                  <a:cs typeface="Helvetica Neue"/>
                  <a:sym typeface="Helvetica Neue"/>
                </a:rPr>
                <a:t>))</a:t>
              </a:r>
              <a:r>
                <a:rPr lang="en" sz="2200">
                  <a:latin typeface="Helvetica Neue"/>
                  <a:ea typeface="Helvetica Neue"/>
                  <a:cs typeface="Helvetica Neue"/>
                  <a:sym typeface="Helvetica Neue"/>
                </a:rPr>
                <a:t> </a:t>
              </a:r>
              <a:endParaRPr sz="2200">
                <a:latin typeface="Helvetica Neue"/>
                <a:ea typeface="Helvetica Neue"/>
                <a:cs typeface="Helvetica Neue"/>
                <a:sym typeface="Helvetica Neue"/>
              </a:endParaRPr>
            </a:p>
          </p:txBody>
        </p:sp>
        <p:sp>
          <p:nvSpPr>
            <p:cNvPr id="1208" name="Google Shape;1208;p37"/>
            <p:cNvSpPr txBox="1"/>
            <p:nvPr/>
          </p:nvSpPr>
          <p:spPr>
            <a:xfrm>
              <a:off x="6578450" y="1974611"/>
              <a:ext cx="2655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r>
                <a:rPr baseline="-25000" lang="en" sz="2200">
                  <a:solidFill>
                    <a:schemeClr val="dk1"/>
                  </a:solidFill>
                  <a:latin typeface="Helvetica Neue"/>
                  <a:ea typeface="Helvetica Neue"/>
                  <a:cs typeface="Helvetica Neue"/>
                  <a:sym typeface="Helvetica Neue"/>
                </a:rPr>
                <a:t>j=1…L</a:t>
              </a:r>
              <a:r>
                <a:rPr lang="en" sz="2200">
                  <a:solidFill>
                    <a:schemeClr val="dk1"/>
                  </a:solidFill>
                  <a:latin typeface="Helvetica Neue"/>
                  <a:ea typeface="Helvetica Neue"/>
                  <a:cs typeface="Helvetica Neue"/>
                  <a:sym typeface="Helvetica Neue"/>
                </a:rPr>
                <a:t>exp(a(h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ej</a:t>
              </a:r>
              <a:r>
                <a:rPr lang="en" sz="2200">
                  <a:solidFill>
                    <a:schemeClr val="dk1"/>
                  </a:solidFill>
                  <a:latin typeface="Helvetica Neue"/>
                  <a:ea typeface="Helvetica Neue"/>
                  <a:cs typeface="Helvetica Neue"/>
                  <a:sym typeface="Helvetica Neue"/>
                </a:rPr>
                <a:t>))]</a:t>
              </a:r>
              <a:endParaRPr>
                <a:latin typeface="Helvetica Neue"/>
                <a:ea typeface="Helvetica Neue"/>
                <a:cs typeface="Helvetica Neue"/>
                <a:sym typeface="Helvetica Neue"/>
              </a:endParaRPr>
            </a:p>
          </p:txBody>
        </p:sp>
        <p:cxnSp>
          <p:nvCxnSpPr>
            <p:cNvPr id="1209" name="Google Shape;1209;p37"/>
            <p:cNvCxnSpPr/>
            <p:nvPr/>
          </p:nvCxnSpPr>
          <p:spPr>
            <a:xfrm>
              <a:off x="6897525" y="2068600"/>
              <a:ext cx="2009400" cy="0"/>
            </a:xfrm>
            <a:prstGeom prst="straightConnector1">
              <a:avLst/>
            </a:prstGeom>
            <a:noFill/>
            <a:ln cap="flat" cmpd="sng" w="9525">
              <a:solidFill>
                <a:schemeClr val="dk2"/>
              </a:solidFill>
              <a:prstDash val="solid"/>
              <a:round/>
              <a:headEnd len="med" w="med" type="none"/>
              <a:tailEnd len="med" w="med" type="none"/>
            </a:ln>
          </p:spPr>
        </p:cxnSp>
      </p:grpSp>
      <p:grpSp>
        <p:nvGrpSpPr>
          <p:cNvPr id="1210" name="Google Shape;1210;p37"/>
          <p:cNvGrpSpPr/>
          <p:nvPr/>
        </p:nvGrpSpPr>
        <p:grpSpPr>
          <a:xfrm>
            <a:off x="5166089" y="4326083"/>
            <a:ext cx="961500" cy="697886"/>
            <a:chOff x="4980750" y="4326083"/>
            <a:chExt cx="961500" cy="697886"/>
          </a:xfrm>
        </p:grpSpPr>
        <p:sp>
          <p:nvSpPr>
            <p:cNvPr id="1211" name="Google Shape;1211;p37"/>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e2</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212" name="Google Shape;1212;p37"/>
            <p:cNvGrpSpPr/>
            <p:nvPr/>
          </p:nvGrpSpPr>
          <p:grpSpPr>
            <a:xfrm>
              <a:off x="5009501" y="4878169"/>
              <a:ext cx="450600" cy="145800"/>
              <a:chOff x="705975" y="2212050"/>
              <a:chExt cx="450600" cy="145800"/>
            </a:xfrm>
          </p:grpSpPr>
          <p:sp>
            <p:nvSpPr>
              <p:cNvPr id="1213" name="Google Shape;1213;p37"/>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7"/>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7"/>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 name="Google Shape;1216;p37"/>
            <p:cNvSpPr/>
            <p:nvPr/>
          </p:nvSpPr>
          <p:spPr>
            <a:xfrm>
              <a:off x="5388602" y="432608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 name="Google Shape;1217;p37"/>
            <p:cNvGrpSpPr/>
            <p:nvPr/>
          </p:nvGrpSpPr>
          <p:grpSpPr>
            <a:xfrm>
              <a:off x="5462892" y="4878169"/>
              <a:ext cx="450600" cy="145800"/>
              <a:chOff x="705975" y="2212050"/>
              <a:chExt cx="450600" cy="145800"/>
            </a:xfrm>
          </p:grpSpPr>
          <p:sp>
            <p:nvSpPr>
              <p:cNvPr id="1218" name="Google Shape;1218;p37"/>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7"/>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7"/>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1" name="Google Shape;1221;p37"/>
          <p:cNvGrpSpPr/>
          <p:nvPr/>
        </p:nvGrpSpPr>
        <p:grpSpPr>
          <a:xfrm>
            <a:off x="4144750" y="1805075"/>
            <a:ext cx="5005850" cy="993975"/>
            <a:chOff x="4144750" y="1805075"/>
            <a:chExt cx="5005850" cy="993975"/>
          </a:xfrm>
        </p:grpSpPr>
        <p:cxnSp>
          <p:nvCxnSpPr>
            <p:cNvPr id="1222" name="Google Shape;1222;p37"/>
            <p:cNvCxnSpPr/>
            <p:nvPr/>
          </p:nvCxnSpPr>
          <p:spPr>
            <a:xfrm flipH="1" rot="10800000">
              <a:off x="4144750" y="1976450"/>
              <a:ext cx="2127000" cy="822600"/>
            </a:xfrm>
            <a:prstGeom prst="straightConnector1">
              <a:avLst/>
            </a:prstGeom>
            <a:noFill/>
            <a:ln cap="flat" cmpd="sng" w="9525">
              <a:solidFill>
                <a:srgbClr val="4A86E8"/>
              </a:solidFill>
              <a:prstDash val="solid"/>
              <a:round/>
              <a:headEnd len="med" w="med" type="none"/>
              <a:tailEnd len="med" w="med" type="none"/>
            </a:ln>
          </p:spPr>
        </p:cxnSp>
        <p:cxnSp>
          <p:nvCxnSpPr>
            <p:cNvPr id="1223" name="Google Shape;1223;p37"/>
            <p:cNvCxnSpPr/>
            <p:nvPr/>
          </p:nvCxnSpPr>
          <p:spPr>
            <a:xfrm rot="10800000">
              <a:off x="8742300" y="1805075"/>
              <a:ext cx="408300" cy="981600"/>
            </a:xfrm>
            <a:prstGeom prst="straightConnector1">
              <a:avLst/>
            </a:prstGeom>
            <a:noFill/>
            <a:ln cap="flat" cmpd="sng" w="9525">
              <a:solidFill>
                <a:srgbClr val="4A86E8"/>
              </a:solidFill>
              <a:prstDash val="solid"/>
              <a:round/>
              <a:headEnd len="med" w="med" type="none"/>
              <a:tailEnd len="med" w="med" type="none"/>
            </a:ln>
          </p:spPr>
        </p:cxnSp>
      </p:grpSp>
      <p:grpSp>
        <p:nvGrpSpPr>
          <p:cNvPr id="1224" name="Google Shape;1224;p37"/>
          <p:cNvGrpSpPr/>
          <p:nvPr/>
        </p:nvGrpSpPr>
        <p:grpSpPr>
          <a:xfrm>
            <a:off x="6156689" y="4326083"/>
            <a:ext cx="961500" cy="697886"/>
            <a:chOff x="4980750" y="4326083"/>
            <a:chExt cx="961500" cy="697886"/>
          </a:xfrm>
        </p:grpSpPr>
        <p:sp>
          <p:nvSpPr>
            <p:cNvPr id="1225" name="Google Shape;1225;p37"/>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e3</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226" name="Google Shape;1226;p37"/>
            <p:cNvGrpSpPr/>
            <p:nvPr/>
          </p:nvGrpSpPr>
          <p:grpSpPr>
            <a:xfrm>
              <a:off x="5009501" y="4878169"/>
              <a:ext cx="450600" cy="145800"/>
              <a:chOff x="705975" y="2212050"/>
              <a:chExt cx="450600" cy="145800"/>
            </a:xfrm>
          </p:grpSpPr>
          <p:sp>
            <p:nvSpPr>
              <p:cNvPr id="1227" name="Google Shape;1227;p37"/>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7"/>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7"/>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 name="Google Shape;1230;p37"/>
            <p:cNvSpPr/>
            <p:nvPr/>
          </p:nvSpPr>
          <p:spPr>
            <a:xfrm>
              <a:off x="5388602" y="4326083"/>
              <a:ext cx="145800" cy="145800"/>
            </a:xfrm>
            <a:prstGeom prst="rect">
              <a:avLst/>
            </a:prstGeom>
            <a:solidFill>
              <a:srgbClr val="7F6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 name="Google Shape;1231;p37"/>
            <p:cNvGrpSpPr/>
            <p:nvPr/>
          </p:nvGrpSpPr>
          <p:grpSpPr>
            <a:xfrm>
              <a:off x="5462892" y="4878169"/>
              <a:ext cx="450600" cy="145800"/>
              <a:chOff x="705975" y="2212050"/>
              <a:chExt cx="450600" cy="145800"/>
            </a:xfrm>
          </p:grpSpPr>
          <p:sp>
            <p:nvSpPr>
              <p:cNvPr id="1232" name="Google Shape;1232;p37"/>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7"/>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7"/>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5" name="Google Shape;1235;p37"/>
          <p:cNvGrpSpPr/>
          <p:nvPr/>
        </p:nvGrpSpPr>
        <p:grpSpPr>
          <a:xfrm>
            <a:off x="7147289" y="4326083"/>
            <a:ext cx="961500" cy="697886"/>
            <a:chOff x="4980750" y="4326083"/>
            <a:chExt cx="961500" cy="697886"/>
          </a:xfrm>
        </p:grpSpPr>
        <p:sp>
          <p:nvSpPr>
            <p:cNvPr id="1236" name="Google Shape;1236;p37"/>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e4</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237" name="Google Shape;1237;p37"/>
            <p:cNvGrpSpPr/>
            <p:nvPr/>
          </p:nvGrpSpPr>
          <p:grpSpPr>
            <a:xfrm>
              <a:off x="5009501" y="4878169"/>
              <a:ext cx="450600" cy="145800"/>
              <a:chOff x="705975" y="2212050"/>
              <a:chExt cx="450600" cy="145800"/>
            </a:xfrm>
          </p:grpSpPr>
          <p:sp>
            <p:nvSpPr>
              <p:cNvPr id="1238" name="Google Shape;1238;p37"/>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7"/>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7"/>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 name="Google Shape;1241;p37"/>
            <p:cNvSpPr/>
            <p:nvPr/>
          </p:nvSpPr>
          <p:spPr>
            <a:xfrm>
              <a:off x="5388602" y="432608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 name="Google Shape;1242;p37"/>
            <p:cNvGrpSpPr/>
            <p:nvPr/>
          </p:nvGrpSpPr>
          <p:grpSpPr>
            <a:xfrm>
              <a:off x="5462892" y="4878169"/>
              <a:ext cx="450600" cy="145800"/>
              <a:chOff x="705975" y="2212050"/>
              <a:chExt cx="450600" cy="145800"/>
            </a:xfrm>
          </p:grpSpPr>
          <p:sp>
            <p:nvSpPr>
              <p:cNvPr id="1243" name="Google Shape;1243;p37"/>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7"/>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7"/>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6" name="Google Shape;1246;p37"/>
          <p:cNvGrpSpPr/>
          <p:nvPr/>
        </p:nvGrpSpPr>
        <p:grpSpPr>
          <a:xfrm>
            <a:off x="8137889" y="4326083"/>
            <a:ext cx="961500" cy="697886"/>
            <a:chOff x="4980750" y="4326083"/>
            <a:chExt cx="961500" cy="697886"/>
          </a:xfrm>
        </p:grpSpPr>
        <p:sp>
          <p:nvSpPr>
            <p:cNvPr id="1247" name="Google Shape;1247;p37"/>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e5</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248" name="Google Shape;1248;p37"/>
            <p:cNvGrpSpPr/>
            <p:nvPr/>
          </p:nvGrpSpPr>
          <p:grpSpPr>
            <a:xfrm>
              <a:off x="5009501" y="4878169"/>
              <a:ext cx="450600" cy="145800"/>
              <a:chOff x="705975" y="2212050"/>
              <a:chExt cx="450600" cy="145800"/>
            </a:xfrm>
          </p:grpSpPr>
          <p:sp>
            <p:nvSpPr>
              <p:cNvPr id="1249" name="Google Shape;1249;p37"/>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7"/>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7"/>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 name="Google Shape;1252;p37"/>
            <p:cNvSpPr/>
            <p:nvPr/>
          </p:nvSpPr>
          <p:spPr>
            <a:xfrm>
              <a:off x="5388602" y="432608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 name="Google Shape;1253;p37"/>
            <p:cNvGrpSpPr/>
            <p:nvPr/>
          </p:nvGrpSpPr>
          <p:grpSpPr>
            <a:xfrm>
              <a:off x="5462892" y="4878169"/>
              <a:ext cx="450600" cy="145800"/>
              <a:chOff x="705975" y="2212050"/>
              <a:chExt cx="450600" cy="145800"/>
            </a:xfrm>
          </p:grpSpPr>
          <p:sp>
            <p:nvSpPr>
              <p:cNvPr id="1254" name="Google Shape;1254;p37"/>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7"/>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7"/>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7" name="Google Shape;1257;p37"/>
          <p:cNvGrpSpPr/>
          <p:nvPr/>
        </p:nvGrpSpPr>
        <p:grpSpPr>
          <a:xfrm>
            <a:off x="4175489" y="4326083"/>
            <a:ext cx="961500" cy="697886"/>
            <a:chOff x="4980750" y="4326083"/>
            <a:chExt cx="961500" cy="697886"/>
          </a:xfrm>
        </p:grpSpPr>
        <p:sp>
          <p:nvSpPr>
            <p:cNvPr id="1258" name="Google Shape;1258;p37"/>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e1</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259" name="Google Shape;1259;p37"/>
            <p:cNvGrpSpPr/>
            <p:nvPr/>
          </p:nvGrpSpPr>
          <p:grpSpPr>
            <a:xfrm>
              <a:off x="5009501" y="4878169"/>
              <a:ext cx="450600" cy="145800"/>
              <a:chOff x="705975" y="2212050"/>
              <a:chExt cx="450600" cy="145800"/>
            </a:xfrm>
          </p:grpSpPr>
          <p:sp>
            <p:nvSpPr>
              <p:cNvPr id="1260" name="Google Shape;1260;p37"/>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7"/>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7"/>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 name="Google Shape;1263;p37"/>
            <p:cNvSpPr/>
            <p:nvPr/>
          </p:nvSpPr>
          <p:spPr>
            <a:xfrm>
              <a:off x="5388602" y="432608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nvGrpSpPr>
            <p:cNvPr id="1264" name="Google Shape;1264;p37"/>
            <p:cNvGrpSpPr/>
            <p:nvPr/>
          </p:nvGrpSpPr>
          <p:grpSpPr>
            <a:xfrm>
              <a:off x="5462892" y="4878169"/>
              <a:ext cx="450600" cy="145800"/>
              <a:chOff x="705975" y="2212050"/>
              <a:chExt cx="450600" cy="145800"/>
            </a:xfrm>
          </p:grpSpPr>
          <p:sp>
            <p:nvSpPr>
              <p:cNvPr id="1265" name="Google Shape;1265;p37"/>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7"/>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7"/>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8" name="Google Shape;1268;p37"/>
          <p:cNvGrpSpPr/>
          <p:nvPr/>
        </p:nvGrpSpPr>
        <p:grpSpPr>
          <a:xfrm>
            <a:off x="4233450" y="3510275"/>
            <a:ext cx="680056" cy="766025"/>
            <a:chOff x="4233450" y="3510275"/>
            <a:chExt cx="680056" cy="766025"/>
          </a:xfrm>
        </p:grpSpPr>
        <p:sp>
          <p:nvSpPr>
            <p:cNvPr id="1269" name="Google Shape;1269;p37"/>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270" name="Google Shape;1270;p37"/>
            <p:cNvSpPr/>
            <p:nvPr/>
          </p:nvSpPr>
          <p:spPr>
            <a:xfrm>
              <a:off x="4443142" y="355753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271" name="Google Shape;1271;p37"/>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272" name="Google Shape;1272;p37"/>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273" name="Google Shape;1273;p37"/>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274" name="Google Shape;1274;p37"/>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275" name="Google Shape;1275;p37"/>
          <p:cNvGrpSpPr/>
          <p:nvPr/>
        </p:nvGrpSpPr>
        <p:grpSpPr>
          <a:xfrm>
            <a:off x="5300250" y="3510275"/>
            <a:ext cx="3651856" cy="766025"/>
            <a:chOff x="5300250" y="3510275"/>
            <a:chExt cx="3651856" cy="766025"/>
          </a:xfrm>
        </p:grpSpPr>
        <p:grpSp>
          <p:nvGrpSpPr>
            <p:cNvPr id="1276" name="Google Shape;1276;p37"/>
            <p:cNvGrpSpPr/>
            <p:nvPr/>
          </p:nvGrpSpPr>
          <p:grpSpPr>
            <a:xfrm>
              <a:off x="5300250" y="3510275"/>
              <a:ext cx="680056" cy="766025"/>
              <a:chOff x="4233450" y="3510275"/>
              <a:chExt cx="680056" cy="766025"/>
            </a:xfrm>
          </p:grpSpPr>
          <p:sp>
            <p:nvSpPr>
              <p:cNvPr id="1277" name="Google Shape;1277;p37"/>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278" name="Google Shape;1278;p37"/>
              <p:cNvSpPr/>
              <p:nvPr/>
            </p:nvSpPr>
            <p:spPr>
              <a:xfrm>
                <a:off x="4443142" y="355753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279" name="Google Shape;1279;p37"/>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280" name="Google Shape;1280;p37"/>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281" name="Google Shape;1281;p37"/>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282" name="Google Shape;1282;p37"/>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283" name="Google Shape;1283;p37"/>
            <p:cNvGrpSpPr/>
            <p:nvPr/>
          </p:nvGrpSpPr>
          <p:grpSpPr>
            <a:xfrm>
              <a:off x="6290850" y="3510275"/>
              <a:ext cx="680056" cy="766025"/>
              <a:chOff x="4233450" y="3510275"/>
              <a:chExt cx="680056" cy="766025"/>
            </a:xfrm>
          </p:grpSpPr>
          <p:sp>
            <p:nvSpPr>
              <p:cNvPr id="1284" name="Google Shape;1284;p37"/>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285" name="Google Shape;1285;p37"/>
              <p:cNvSpPr/>
              <p:nvPr/>
            </p:nvSpPr>
            <p:spPr>
              <a:xfrm>
                <a:off x="4443142" y="3557533"/>
                <a:ext cx="145800" cy="145800"/>
              </a:xfrm>
              <a:prstGeom prst="rect">
                <a:avLst/>
              </a:prstGeom>
              <a:solidFill>
                <a:srgbClr val="7F6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286" name="Google Shape;1286;p37"/>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287" name="Google Shape;1287;p37"/>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288" name="Google Shape;1288;p37"/>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289" name="Google Shape;1289;p37"/>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290" name="Google Shape;1290;p37"/>
            <p:cNvGrpSpPr/>
            <p:nvPr/>
          </p:nvGrpSpPr>
          <p:grpSpPr>
            <a:xfrm>
              <a:off x="7281450" y="3510275"/>
              <a:ext cx="680056" cy="766025"/>
              <a:chOff x="4233450" y="3510275"/>
              <a:chExt cx="680056" cy="766025"/>
            </a:xfrm>
          </p:grpSpPr>
          <p:sp>
            <p:nvSpPr>
              <p:cNvPr id="1291" name="Google Shape;1291;p37"/>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292" name="Google Shape;1292;p37"/>
              <p:cNvSpPr/>
              <p:nvPr/>
            </p:nvSpPr>
            <p:spPr>
              <a:xfrm>
                <a:off x="4443142" y="355753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293" name="Google Shape;1293;p37"/>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294" name="Google Shape;1294;p37"/>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295" name="Google Shape;1295;p37"/>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296" name="Google Shape;1296;p37"/>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297" name="Google Shape;1297;p37"/>
            <p:cNvGrpSpPr/>
            <p:nvPr/>
          </p:nvGrpSpPr>
          <p:grpSpPr>
            <a:xfrm>
              <a:off x="8272050" y="3510275"/>
              <a:ext cx="680056" cy="766025"/>
              <a:chOff x="4233450" y="3510275"/>
              <a:chExt cx="680056" cy="766025"/>
            </a:xfrm>
          </p:grpSpPr>
          <p:sp>
            <p:nvSpPr>
              <p:cNvPr id="1298" name="Google Shape;1298;p37"/>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299" name="Google Shape;1299;p37"/>
              <p:cNvSpPr/>
              <p:nvPr/>
            </p:nvSpPr>
            <p:spPr>
              <a:xfrm>
                <a:off x="4443142" y="355753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300" name="Google Shape;1300;p37"/>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301" name="Google Shape;1301;p37"/>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302" name="Google Shape;1302;p37"/>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303" name="Google Shape;1303;p37"/>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grpSp>
        <p:nvGrpSpPr>
          <p:cNvPr id="1304" name="Google Shape;1304;p37"/>
          <p:cNvGrpSpPr/>
          <p:nvPr/>
        </p:nvGrpSpPr>
        <p:grpSpPr>
          <a:xfrm>
            <a:off x="4590925" y="1682250"/>
            <a:ext cx="4468500" cy="1547250"/>
            <a:chOff x="4438525" y="1758450"/>
            <a:chExt cx="4468500" cy="1547250"/>
          </a:xfrm>
        </p:grpSpPr>
        <p:sp>
          <p:nvSpPr>
            <p:cNvPr id="1305" name="Google Shape;1305;p37"/>
            <p:cNvSpPr/>
            <p:nvPr/>
          </p:nvSpPr>
          <p:spPr>
            <a:xfrm>
              <a:off x="6857125" y="1758450"/>
              <a:ext cx="2049900" cy="907500"/>
            </a:xfrm>
            <a:prstGeom prst="ellipse">
              <a:avLst/>
            </a:prstGeom>
            <a:noFill/>
            <a:ln cap="flat" cmpd="sng" w="1905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200">
                <a:solidFill>
                  <a:srgbClr val="FF0000"/>
                </a:solidFill>
                <a:latin typeface="Helvetica Neue"/>
                <a:ea typeface="Helvetica Neue"/>
                <a:cs typeface="Helvetica Neue"/>
                <a:sym typeface="Helvetica Neue"/>
              </a:endParaRPr>
            </a:p>
          </p:txBody>
        </p:sp>
        <p:cxnSp>
          <p:nvCxnSpPr>
            <p:cNvPr id="1306" name="Google Shape;1306;p37"/>
            <p:cNvCxnSpPr>
              <a:stCxn id="1305" idx="2"/>
              <a:endCxn id="1307" idx="0"/>
            </p:cNvCxnSpPr>
            <p:nvPr/>
          </p:nvCxnSpPr>
          <p:spPr>
            <a:xfrm flipH="1">
              <a:off x="4438525" y="2212200"/>
              <a:ext cx="2418600" cy="1093500"/>
            </a:xfrm>
            <a:prstGeom prst="straightConnector1">
              <a:avLst/>
            </a:prstGeom>
            <a:noFill/>
            <a:ln cap="flat" cmpd="sng" w="19050">
              <a:solidFill>
                <a:srgbClr val="38761D"/>
              </a:solidFill>
              <a:prstDash val="solid"/>
              <a:round/>
              <a:headEnd len="med" w="med" type="none"/>
              <a:tailEnd len="med" w="med" type="none"/>
            </a:ln>
          </p:spPr>
        </p:cxnSp>
      </p:grpSp>
      <p:grpSp>
        <p:nvGrpSpPr>
          <p:cNvPr id="1308" name="Google Shape;1308;p37"/>
          <p:cNvGrpSpPr/>
          <p:nvPr/>
        </p:nvGrpSpPr>
        <p:grpSpPr>
          <a:xfrm>
            <a:off x="4209675" y="2925025"/>
            <a:ext cx="4849800" cy="591375"/>
            <a:chOff x="4209675" y="2925025"/>
            <a:chExt cx="4849800" cy="591375"/>
          </a:xfrm>
        </p:grpSpPr>
        <p:cxnSp>
          <p:nvCxnSpPr>
            <p:cNvPr id="1309" name="Google Shape;1309;p37"/>
            <p:cNvCxnSpPr/>
            <p:nvPr/>
          </p:nvCxnSpPr>
          <p:spPr>
            <a:xfrm>
              <a:off x="4209675" y="3516400"/>
              <a:ext cx="4849800" cy="0"/>
            </a:xfrm>
            <a:prstGeom prst="straightConnector1">
              <a:avLst/>
            </a:prstGeom>
            <a:noFill/>
            <a:ln cap="flat" cmpd="sng" w="9525">
              <a:solidFill>
                <a:schemeClr val="dk2"/>
              </a:solidFill>
              <a:prstDash val="solid"/>
              <a:round/>
              <a:headEnd len="med" w="med" type="none"/>
              <a:tailEnd len="med" w="med" type="none"/>
            </a:ln>
          </p:spPr>
        </p:cxnSp>
        <p:grpSp>
          <p:nvGrpSpPr>
            <p:cNvPr id="1310" name="Google Shape;1310;p37"/>
            <p:cNvGrpSpPr/>
            <p:nvPr/>
          </p:nvGrpSpPr>
          <p:grpSpPr>
            <a:xfrm>
              <a:off x="4450964" y="2925025"/>
              <a:ext cx="4338586" cy="540000"/>
              <a:chOff x="4583600" y="2086825"/>
              <a:chExt cx="4338586" cy="540000"/>
            </a:xfrm>
          </p:grpSpPr>
          <p:sp>
            <p:nvSpPr>
              <p:cNvPr id="1307" name="Google Shape;1307;p37"/>
              <p:cNvSpPr/>
              <p:nvPr/>
            </p:nvSpPr>
            <p:spPr>
              <a:xfrm>
                <a:off x="4583600" y="2391200"/>
                <a:ext cx="280200" cy="2355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7"/>
              <p:cNvSpPr/>
              <p:nvPr/>
            </p:nvSpPr>
            <p:spPr>
              <a:xfrm>
                <a:off x="5670186" y="2201925"/>
                <a:ext cx="280200" cy="4248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7"/>
              <p:cNvSpPr/>
              <p:nvPr/>
            </p:nvSpPr>
            <p:spPr>
              <a:xfrm>
                <a:off x="6660786" y="2086825"/>
                <a:ext cx="280200" cy="5400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7"/>
              <p:cNvSpPr/>
              <p:nvPr/>
            </p:nvSpPr>
            <p:spPr>
              <a:xfrm>
                <a:off x="7621286" y="2356925"/>
                <a:ext cx="280200" cy="269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7"/>
              <p:cNvSpPr/>
              <p:nvPr/>
            </p:nvSpPr>
            <p:spPr>
              <a:xfrm>
                <a:off x="8641986" y="2527838"/>
                <a:ext cx="280200" cy="98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5" name="Google Shape;1315;p37"/>
          <p:cNvGrpSpPr/>
          <p:nvPr/>
        </p:nvGrpSpPr>
        <p:grpSpPr>
          <a:xfrm>
            <a:off x="4374375" y="1416400"/>
            <a:ext cx="4776350" cy="1469275"/>
            <a:chOff x="4691250" y="1813650"/>
            <a:chExt cx="4776350" cy="1469275"/>
          </a:xfrm>
        </p:grpSpPr>
        <p:sp>
          <p:nvSpPr>
            <p:cNvPr id="1316" name="Google Shape;1316;p37"/>
            <p:cNvSpPr/>
            <p:nvPr/>
          </p:nvSpPr>
          <p:spPr>
            <a:xfrm>
              <a:off x="6292100" y="1813650"/>
              <a:ext cx="3175500" cy="1324800"/>
            </a:xfrm>
            <a:prstGeom prst="ellipse">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200">
                <a:solidFill>
                  <a:srgbClr val="FF0000"/>
                </a:solidFill>
                <a:latin typeface="Helvetica Neue"/>
                <a:ea typeface="Helvetica Neue"/>
                <a:cs typeface="Helvetica Neue"/>
                <a:sym typeface="Helvetica Neue"/>
              </a:endParaRPr>
            </a:p>
          </p:txBody>
        </p:sp>
        <p:cxnSp>
          <p:nvCxnSpPr>
            <p:cNvPr id="1317" name="Google Shape;1317;p37"/>
            <p:cNvCxnSpPr>
              <a:stCxn id="1316" idx="4"/>
              <a:endCxn id="1318" idx="0"/>
            </p:cNvCxnSpPr>
            <p:nvPr/>
          </p:nvCxnSpPr>
          <p:spPr>
            <a:xfrm flipH="1">
              <a:off x="6965750" y="3138450"/>
              <a:ext cx="914100" cy="52200"/>
            </a:xfrm>
            <a:prstGeom prst="straightConnector1">
              <a:avLst/>
            </a:prstGeom>
            <a:noFill/>
            <a:ln cap="flat" cmpd="sng" w="19050">
              <a:solidFill>
                <a:srgbClr val="9900FF"/>
              </a:solidFill>
              <a:prstDash val="solid"/>
              <a:round/>
              <a:headEnd len="med" w="med" type="none"/>
              <a:tailEnd len="med" w="med" type="none"/>
            </a:ln>
          </p:spPr>
        </p:cxnSp>
        <p:sp>
          <p:nvSpPr>
            <p:cNvPr id="1318" name="Google Shape;1318;p37"/>
            <p:cNvSpPr/>
            <p:nvPr/>
          </p:nvSpPr>
          <p:spPr>
            <a:xfrm>
              <a:off x="4691250" y="3190525"/>
              <a:ext cx="4577700" cy="92400"/>
            </a:xfrm>
            <a:prstGeom prst="triangle">
              <a:avLst>
                <a:gd fmla="val 49686" name="adj"/>
              </a:avLst>
            </a:prstGeom>
            <a:solidFill>
              <a:srgbClr val="D9D2E9"/>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 name="Google Shape;1319;p37"/>
          <p:cNvSpPr/>
          <p:nvPr/>
        </p:nvSpPr>
        <p:spPr>
          <a:xfrm>
            <a:off x="42607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7"/>
          <p:cNvSpPr/>
          <p:nvPr/>
        </p:nvSpPr>
        <p:spPr>
          <a:xfrm>
            <a:off x="44131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7"/>
          <p:cNvSpPr/>
          <p:nvPr/>
        </p:nvSpPr>
        <p:spPr>
          <a:xfrm>
            <a:off x="45655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2" name="Google Shape;1322;p37"/>
          <p:cNvCxnSpPr>
            <a:stCxn id="1321" idx="3"/>
          </p:cNvCxnSpPr>
          <p:nvPr/>
        </p:nvCxnSpPr>
        <p:spPr>
          <a:xfrm flipH="1" rot="10800000">
            <a:off x="4711390" y="2579744"/>
            <a:ext cx="626100" cy="9000"/>
          </a:xfrm>
          <a:prstGeom prst="straightConnector1">
            <a:avLst/>
          </a:prstGeom>
          <a:noFill/>
          <a:ln cap="flat" cmpd="sng" w="38100">
            <a:solidFill>
              <a:srgbClr val="9900FF"/>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8"/>
                                        </p:tgtEl>
                                        <p:attrNameLst>
                                          <p:attrName>style.visibility</p:attrName>
                                        </p:attrNameLst>
                                      </p:cBhvr>
                                      <p:to>
                                        <p:strVal val="visible"/>
                                      </p:to>
                                    </p:set>
                                    <p:animEffect filter="fade" transition="in">
                                      <p:cBhvr>
                                        <p:cTn dur="1000"/>
                                        <p:tgtEl>
                                          <p:spTgt spid="12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5"/>
                                        </p:tgtEl>
                                        <p:attrNameLst>
                                          <p:attrName>style.visibility</p:attrName>
                                        </p:attrNameLst>
                                      </p:cBhvr>
                                      <p:to>
                                        <p:strVal val="visible"/>
                                      </p:to>
                                    </p:set>
                                    <p:animEffect filter="fade" transition="in">
                                      <p:cBhvr>
                                        <p:cTn dur="1000"/>
                                        <p:tgtEl>
                                          <p:spTgt spid="12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8"/>
                                        </p:tgtEl>
                                        <p:attrNameLst>
                                          <p:attrName>style.visibility</p:attrName>
                                        </p:attrNameLst>
                                      </p:cBhvr>
                                      <p:to>
                                        <p:strVal val="visible"/>
                                      </p:to>
                                    </p:set>
                                    <p:animEffect filter="fade" transition="in">
                                      <p:cBhvr>
                                        <p:cTn dur="1000"/>
                                        <p:tgtEl>
                                          <p:spTgt spid="13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4"/>
                                        </p:tgtEl>
                                        <p:attrNameLst>
                                          <p:attrName>style.visibility</p:attrName>
                                        </p:attrNameLst>
                                      </p:cBhvr>
                                      <p:to>
                                        <p:strVal val="visible"/>
                                      </p:to>
                                    </p:set>
                                    <p:animEffect filter="fade" transition="in">
                                      <p:cBhvr>
                                        <p:cTn dur="1000"/>
                                        <p:tgtEl>
                                          <p:spTgt spid="1304"/>
                                        </p:tgtEl>
                                      </p:cBhvr>
                                    </p:animEffect>
                                  </p:childTnLst>
                                </p:cTn>
                              </p:par>
                              <p:par>
                                <p:cTn fill="hold" nodeType="withEffect" presetClass="exit" presetID="10" presetSubtype="0">
                                  <p:stCondLst>
                                    <p:cond delay="0"/>
                                  </p:stCondLst>
                                  <p:childTnLst>
                                    <p:animEffect filter="fade" transition="out">
                                      <p:cBhvr>
                                        <p:cTn dur="1000"/>
                                        <p:tgtEl>
                                          <p:spTgt spid="1221"/>
                                        </p:tgtEl>
                                      </p:cBhvr>
                                    </p:animEffect>
                                    <p:set>
                                      <p:cBhvr>
                                        <p:cTn dur="1" fill="hold">
                                          <p:stCondLst>
                                            <p:cond delay="1000"/>
                                          </p:stCondLst>
                                        </p:cTn>
                                        <p:tgtEl>
                                          <p:spTgt spid="122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5"/>
                                        </p:tgtEl>
                                        <p:attrNameLst>
                                          <p:attrName>style.visibility</p:attrName>
                                        </p:attrNameLst>
                                      </p:cBhvr>
                                      <p:to>
                                        <p:strVal val="visible"/>
                                      </p:to>
                                    </p:set>
                                    <p:animEffect filter="fade" transition="in">
                                      <p:cBhvr>
                                        <p:cTn dur="1000"/>
                                        <p:tgtEl>
                                          <p:spTgt spid="13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6" name="Shape 1326"/>
        <p:cNvGrpSpPr/>
        <p:nvPr/>
      </p:nvGrpSpPr>
      <p:grpSpPr>
        <a:xfrm>
          <a:off x="0" y="0"/>
          <a:ext cx="0" cy="0"/>
          <a:chOff x="0" y="0"/>
          <a:chExt cx="0" cy="0"/>
        </a:xfrm>
      </p:grpSpPr>
      <p:sp>
        <p:nvSpPr>
          <p:cNvPr id="1327" name="Google Shape;1327;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Multi-Headed Attention</a:t>
            </a:r>
            <a:endParaRPr/>
          </a:p>
        </p:txBody>
      </p:sp>
      <p:sp>
        <p:nvSpPr>
          <p:cNvPr id="1328" name="Google Shape;1328;p38"/>
          <p:cNvSpPr/>
          <p:nvPr/>
        </p:nvSpPr>
        <p:spPr>
          <a:xfrm>
            <a:off x="1030900" y="4108075"/>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sp>
        <p:nvSpPr>
          <p:cNvPr id="1329" name="Google Shape;1329;p38"/>
          <p:cNvSpPr txBox="1"/>
          <p:nvPr/>
        </p:nvSpPr>
        <p:spPr>
          <a:xfrm>
            <a:off x="1030900"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1330" name="Google Shape;1330;p38"/>
          <p:cNvSpPr txBox="1"/>
          <p:nvPr/>
        </p:nvSpPr>
        <p:spPr>
          <a:xfrm>
            <a:off x="1812661"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two</a:t>
            </a:r>
            <a:endParaRPr sz="1000">
              <a:latin typeface="Helvetica Neue"/>
              <a:ea typeface="Helvetica Neue"/>
              <a:cs typeface="Helvetica Neue"/>
              <a:sym typeface="Helvetica Neue"/>
            </a:endParaRPr>
          </a:p>
        </p:txBody>
      </p:sp>
      <p:sp>
        <p:nvSpPr>
          <p:cNvPr id="1331" name="Google Shape;1331;p38"/>
          <p:cNvSpPr txBox="1"/>
          <p:nvPr/>
        </p:nvSpPr>
        <p:spPr>
          <a:xfrm>
            <a:off x="2594423"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trees</a:t>
            </a:r>
            <a:endParaRPr sz="1000">
              <a:latin typeface="Helvetica Neue"/>
              <a:ea typeface="Helvetica Neue"/>
              <a:cs typeface="Helvetica Neue"/>
              <a:sym typeface="Helvetica Neue"/>
            </a:endParaRPr>
          </a:p>
        </p:txBody>
      </p:sp>
      <p:sp>
        <p:nvSpPr>
          <p:cNvPr id="1332" name="Google Shape;1332;p38"/>
          <p:cNvSpPr txBox="1"/>
          <p:nvPr/>
        </p:nvSpPr>
        <p:spPr>
          <a:xfrm>
            <a:off x="33761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sway</a:t>
            </a:r>
            <a:endParaRPr sz="1000">
              <a:latin typeface="Helvetica Neue"/>
              <a:ea typeface="Helvetica Neue"/>
              <a:cs typeface="Helvetica Neue"/>
              <a:sym typeface="Helvetica Neue"/>
            </a:endParaRPr>
          </a:p>
        </p:txBody>
      </p:sp>
      <p:sp>
        <p:nvSpPr>
          <p:cNvPr id="1333" name="Google Shape;1333;p38"/>
          <p:cNvSpPr txBox="1"/>
          <p:nvPr/>
        </p:nvSpPr>
        <p:spPr>
          <a:xfrm>
            <a:off x="103090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1334" name="Google Shape;1334;p38"/>
          <p:cNvSpPr txBox="1"/>
          <p:nvPr/>
        </p:nvSpPr>
        <p:spPr>
          <a:xfrm>
            <a:off x="181181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128</a:t>
            </a:r>
            <a:endParaRPr i="1" sz="1000">
              <a:latin typeface="Helvetica Neue"/>
              <a:ea typeface="Helvetica Neue"/>
              <a:cs typeface="Helvetica Neue"/>
              <a:sym typeface="Helvetica Neue"/>
            </a:endParaRPr>
          </a:p>
        </p:txBody>
      </p:sp>
      <p:sp>
        <p:nvSpPr>
          <p:cNvPr id="1335" name="Google Shape;1335;p38"/>
          <p:cNvSpPr txBox="1"/>
          <p:nvPr/>
        </p:nvSpPr>
        <p:spPr>
          <a:xfrm>
            <a:off x="259272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137</a:t>
            </a:r>
            <a:endParaRPr i="1" sz="1000">
              <a:latin typeface="Helvetica Neue"/>
              <a:ea typeface="Helvetica Neue"/>
              <a:cs typeface="Helvetica Neue"/>
              <a:sym typeface="Helvetica Neue"/>
            </a:endParaRPr>
          </a:p>
        </p:txBody>
      </p:sp>
      <p:sp>
        <p:nvSpPr>
          <p:cNvPr id="1336" name="Google Shape;1336;p38"/>
          <p:cNvSpPr txBox="1"/>
          <p:nvPr/>
        </p:nvSpPr>
        <p:spPr>
          <a:xfrm>
            <a:off x="33804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783</a:t>
            </a:r>
            <a:endParaRPr i="1" sz="1000">
              <a:latin typeface="Helvetica Neue"/>
              <a:ea typeface="Helvetica Neue"/>
              <a:cs typeface="Helvetica Neue"/>
              <a:sym typeface="Helvetica Neue"/>
            </a:endParaRPr>
          </a:p>
        </p:txBody>
      </p:sp>
      <p:grpSp>
        <p:nvGrpSpPr>
          <p:cNvPr id="1337" name="Google Shape;1337;p38"/>
          <p:cNvGrpSpPr/>
          <p:nvPr/>
        </p:nvGrpSpPr>
        <p:grpSpPr>
          <a:xfrm>
            <a:off x="1152603" y="3874851"/>
            <a:ext cx="450600" cy="145800"/>
            <a:chOff x="705975" y="2364450"/>
            <a:chExt cx="450600" cy="145800"/>
          </a:xfrm>
        </p:grpSpPr>
        <p:sp>
          <p:nvSpPr>
            <p:cNvPr id="1338" name="Google Shape;1338;p38"/>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8"/>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8"/>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38"/>
          <p:cNvGrpSpPr/>
          <p:nvPr/>
        </p:nvGrpSpPr>
        <p:grpSpPr>
          <a:xfrm>
            <a:off x="1914603" y="3874851"/>
            <a:ext cx="450600" cy="145800"/>
            <a:chOff x="705975" y="2364450"/>
            <a:chExt cx="450600" cy="145800"/>
          </a:xfrm>
        </p:grpSpPr>
        <p:sp>
          <p:nvSpPr>
            <p:cNvPr id="1342" name="Google Shape;1342;p38"/>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8"/>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8"/>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38"/>
          <p:cNvGrpSpPr/>
          <p:nvPr/>
        </p:nvGrpSpPr>
        <p:grpSpPr>
          <a:xfrm>
            <a:off x="2701817" y="3874851"/>
            <a:ext cx="450600" cy="145800"/>
            <a:chOff x="705975" y="2364450"/>
            <a:chExt cx="450600" cy="145800"/>
          </a:xfrm>
        </p:grpSpPr>
        <p:sp>
          <p:nvSpPr>
            <p:cNvPr id="1346" name="Google Shape;1346;p38"/>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8"/>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8"/>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38"/>
          <p:cNvGrpSpPr/>
          <p:nvPr/>
        </p:nvGrpSpPr>
        <p:grpSpPr>
          <a:xfrm>
            <a:off x="3476423" y="3874851"/>
            <a:ext cx="450600" cy="145800"/>
            <a:chOff x="705975" y="2364450"/>
            <a:chExt cx="450600" cy="145800"/>
          </a:xfrm>
        </p:grpSpPr>
        <p:sp>
          <p:nvSpPr>
            <p:cNvPr id="1350" name="Google Shape;1350;p38"/>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8"/>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8"/>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38"/>
          <p:cNvGrpSpPr/>
          <p:nvPr/>
        </p:nvGrpSpPr>
        <p:grpSpPr>
          <a:xfrm>
            <a:off x="1152603" y="2967219"/>
            <a:ext cx="450600" cy="145800"/>
            <a:chOff x="705975" y="2212050"/>
            <a:chExt cx="450600" cy="145800"/>
          </a:xfrm>
        </p:grpSpPr>
        <p:sp>
          <p:nvSpPr>
            <p:cNvPr id="1354" name="Google Shape;1354;p38"/>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8"/>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8"/>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 name="Google Shape;1357;p38"/>
          <p:cNvGrpSpPr/>
          <p:nvPr/>
        </p:nvGrpSpPr>
        <p:grpSpPr>
          <a:xfrm>
            <a:off x="1010250" y="3107713"/>
            <a:ext cx="735300" cy="767139"/>
            <a:chOff x="2381850" y="2879113"/>
            <a:chExt cx="735300" cy="767139"/>
          </a:xfrm>
        </p:grpSpPr>
        <p:sp>
          <p:nvSpPr>
            <p:cNvPr id="1358" name="Google Shape;1358;p38"/>
            <p:cNvSpPr/>
            <p:nvPr/>
          </p:nvSpPr>
          <p:spPr>
            <a:xfrm>
              <a:off x="2381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359" name="Google Shape;1359;p38"/>
            <p:cNvCxnSpPr/>
            <p:nvPr/>
          </p:nvCxnSpPr>
          <p:spPr>
            <a:xfrm rot="10800000">
              <a:off x="2749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360" name="Google Shape;1360;p38"/>
            <p:cNvCxnSpPr/>
            <p:nvPr/>
          </p:nvCxnSpPr>
          <p:spPr>
            <a:xfrm rot="10800000">
              <a:off x="2749503" y="28791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1361" name="Google Shape;1361;p38"/>
          <p:cNvGrpSpPr/>
          <p:nvPr/>
        </p:nvGrpSpPr>
        <p:grpSpPr>
          <a:xfrm>
            <a:off x="1914603" y="2967219"/>
            <a:ext cx="450600" cy="145800"/>
            <a:chOff x="705975" y="2212050"/>
            <a:chExt cx="450600" cy="145800"/>
          </a:xfrm>
        </p:grpSpPr>
        <p:sp>
          <p:nvSpPr>
            <p:cNvPr id="1362" name="Google Shape;1362;p38"/>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8"/>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8"/>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38"/>
          <p:cNvGrpSpPr/>
          <p:nvPr/>
        </p:nvGrpSpPr>
        <p:grpSpPr>
          <a:xfrm>
            <a:off x="1603203" y="3040119"/>
            <a:ext cx="904347" cy="834732"/>
            <a:chOff x="2974803" y="2811519"/>
            <a:chExt cx="904347" cy="834732"/>
          </a:xfrm>
        </p:grpSpPr>
        <p:sp>
          <p:nvSpPr>
            <p:cNvPr id="1366" name="Google Shape;1366;p38"/>
            <p:cNvSpPr/>
            <p:nvPr/>
          </p:nvSpPr>
          <p:spPr>
            <a:xfrm>
              <a:off x="3143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367" name="Google Shape;1367;p38"/>
            <p:cNvCxnSpPr/>
            <p:nvPr/>
          </p:nvCxnSpPr>
          <p:spPr>
            <a:xfrm rot="10800000">
              <a:off x="3511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368" name="Google Shape;1368;p38"/>
            <p:cNvCxnSpPr/>
            <p:nvPr/>
          </p:nvCxnSpPr>
          <p:spPr>
            <a:xfrm rot="10800000">
              <a:off x="3511503"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369" name="Google Shape;1369;p38"/>
            <p:cNvCxnSpPr>
              <a:stCxn id="1356" idx="3"/>
              <a:endCxn id="1366" idx="1"/>
            </p:cNvCxnSpPr>
            <p:nvPr/>
          </p:nvCxnSpPr>
          <p:spPr>
            <a:xfrm>
              <a:off x="2974803" y="2811519"/>
              <a:ext cx="168900" cy="448200"/>
            </a:xfrm>
            <a:prstGeom prst="bentConnector3">
              <a:avLst>
                <a:gd fmla="val 50043" name="adj1"/>
              </a:avLst>
            </a:prstGeom>
            <a:noFill/>
            <a:ln cap="flat" cmpd="sng" w="9525">
              <a:solidFill>
                <a:schemeClr val="dk2"/>
              </a:solidFill>
              <a:prstDash val="solid"/>
              <a:round/>
              <a:headEnd len="med" w="med" type="none"/>
              <a:tailEnd len="med" w="med" type="triangle"/>
            </a:ln>
          </p:spPr>
        </p:cxnSp>
      </p:grpSp>
      <p:grpSp>
        <p:nvGrpSpPr>
          <p:cNvPr id="1370" name="Google Shape;1370;p38"/>
          <p:cNvGrpSpPr/>
          <p:nvPr/>
        </p:nvGrpSpPr>
        <p:grpSpPr>
          <a:xfrm>
            <a:off x="2701783" y="2967219"/>
            <a:ext cx="450600" cy="145800"/>
            <a:chOff x="705975" y="2212050"/>
            <a:chExt cx="450600" cy="145800"/>
          </a:xfrm>
        </p:grpSpPr>
        <p:sp>
          <p:nvSpPr>
            <p:cNvPr id="1371" name="Google Shape;1371;p38"/>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8"/>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8"/>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38"/>
          <p:cNvGrpSpPr/>
          <p:nvPr/>
        </p:nvGrpSpPr>
        <p:grpSpPr>
          <a:xfrm>
            <a:off x="2365203" y="3040119"/>
            <a:ext cx="929527" cy="834732"/>
            <a:chOff x="2517603" y="3040119"/>
            <a:chExt cx="929527" cy="834732"/>
          </a:xfrm>
        </p:grpSpPr>
        <p:sp>
          <p:nvSpPr>
            <p:cNvPr id="1375" name="Google Shape;1375;p38"/>
            <p:cNvSpPr/>
            <p:nvPr/>
          </p:nvSpPr>
          <p:spPr>
            <a:xfrm>
              <a:off x="2711830" y="33270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376" name="Google Shape;1376;p38"/>
            <p:cNvCxnSpPr/>
            <p:nvPr/>
          </p:nvCxnSpPr>
          <p:spPr>
            <a:xfrm rot="10800000">
              <a:off x="3079483" y="36537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377" name="Google Shape;1377;p38"/>
            <p:cNvCxnSpPr/>
            <p:nvPr/>
          </p:nvCxnSpPr>
          <p:spPr>
            <a:xfrm rot="10800000">
              <a:off x="3079483" y="31077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378" name="Google Shape;1378;p38"/>
            <p:cNvCxnSpPr>
              <a:stCxn id="1364" idx="3"/>
              <a:endCxn id="1375" idx="1"/>
            </p:cNvCxnSpPr>
            <p:nvPr/>
          </p:nvCxnSpPr>
          <p:spPr>
            <a:xfrm>
              <a:off x="2517603" y="3040119"/>
              <a:ext cx="194100" cy="448200"/>
            </a:xfrm>
            <a:prstGeom prst="bentConnector3">
              <a:avLst>
                <a:gd fmla="val 50033" name="adj1"/>
              </a:avLst>
            </a:prstGeom>
            <a:noFill/>
            <a:ln cap="flat" cmpd="sng" w="9525">
              <a:solidFill>
                <a:schemeClr val="dk2"/>
              </a:solidFill>
              <a:prstDash val="solid"/>
              <a:round/>
              <a:headEnd len="med" w="med" type="none"/>
              <a:tailEnd len="med" w="med" type="triangle"/>
            </a:ln>
          </p:spPr>
        </p:cxnSp>
      </p:grpSp>
      <p:grpSp>
        <p:nvGrpSpPr>
          <p:cNvPr id="1379" name="Google Shape;1379;p38"/>
          <p:cNvGrpSpPr/>
          <p:nvPr/>
        </p:nvGrpSpPr>
        <p:grpSpPr>
          <a:xfrm>
            <a:off x="414098" y="3411719"/>
            <a:ext cx="596100" cy="145800"/>
            <a:chOff x="1709498" y="3189789"/>
            <a:chExt cx="596100" cy="145800"/>
          </a:xfrm>
        </p:grpSpPr>
        <p:grpSp>
          <p:nvGrpSpPr>
            <p:cNvPr id="1380" name="Google Shape;1380;p38"/>
            <p:cNvGrpSpPr/>
            <p:nvPr/>
          </p:nvGrpSpPr>
          <p:grpSpPr>
            <a:xfrm>
              <a:off x="1709498" y="3189789"/>
              <a:ext cx="450600" cy="145800"/>
              <a:chOff x="705975" y="2364450"/>
              <a:chExt cx="450600" cy="145800"/>
            </a:xfrm>
          </p:grpSpPr>
          <p:sp>
            <p:nvSpPr>
              <p:cNvPr id="1381" name="Google Shape;1381;p38"/>
              <p:cNvSpPr/>
              <p:nvPr/>
            </p:nvSpPr>
            <p:spPr>
              <a:xfrm>
                <a:off x="7059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8"/>
              <p:cNvSpPr/>
              <p:nvPr/>
            </p:nvSpPr>
            <p:spPr>
              <a:xfrm>
                <a:off x="8583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8"/>
              <p:cNvSpPr/>
              <p:nvPr/>
            </p:nvSpPr>
            <p:spPr>
              <a:xfrm>
                <a:off x="10107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84" name="Google Shape;1384;p38"/>
            <p:cNvCxnSpPr>
              <a:stCxn id="1383" idx="3"/>
              <a:endCxn id="1358" idx="1"/>
            </p:cNvCxnSpPr>
            <p:nvPr/>
          </p:nvCxnSpPr>
          <p:spPr>
            <a:xfrm>
              <a:off x="2160098" y="3262689"/>
              <a:ext cx="145500" cy="3600"/>
            </a:xfrm>
            <a:prstGeom prst="straightConnector1">
              <a:avLst/>
            </a:prstGeom>
            <a:noFill/>
            <a:ln cap="flat" cmpd="sng" w="9525">
              <a:solidFill>
                <a:schemeClr val="dk2"/>
              </a:solidFill>
              <a:prstDash val="solid"/>
              <a:round/>
              <a:headEnd len="med" w="med" type="none"/>
              <a:tailEnd len="med" w="med" type="triangle"/>
            </a:ln>
          </p:spPr>
        </p:cxnSp>
      </p:grpSp>
      <p:grpSp>
        <p:nvGrpSpPr>
          <p:cNvPr id="1385" name="Google Shape;1385;p38"/>
          <p:cNvGrpSpPr/>
          <p:nvPr/>
        </p:nvGrpSpPr>
        <p:grpSpPr>
          <a:xfrm>
            <a:off x="3152383" y="2967219"/>
            <a:ext cx="917451" cy="907632"/>
            <a:chOff x="7648183" y="2738619"/>
            <a:chExt cx="917451" cy="907632"/>
          </a:xfrm>
        </p:grpSpPr>
        <p:grpSp>
          <p:nvGrpSpPr>
            <p:cNvPr id="1386" name="Google Shape;1386;p38"/>
            <p:cNvGrpSpPr/>
            <p:nvPr/>
          </p:nvGrpSpPr>
          <p:grpSpPr>
            <a:xfrm>
              <a:off x="7972688" y="2738619"/>
              <a:ext cx="450600" cy="145800"/>
              <a:chOff x="705975" y="2212050"/>
              <a:chExt cx="450600" cy="145800"/>
            </a:xfrm>
          </p:grpSpPr>
          <p:sp>
            <p:nvSpPr>
              <p:cNvPr id="1387" name="Google Shape;1387;p38"/>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8"/>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8"/>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 name="Google Shape;1390;p38"/>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391" name="Google Shape;1391;p38"/>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392" name="Google Shape;1392;p38"/>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393" name="Google Shape;1393;p38"/>
            <p:cNvCxnSpPr>
              <a:stCxn id="1373" idx="3"/>
              <a:endCxn id="1390" idx="1"/>
            </p:cNvCxnSpPr>
            <p:nvPr/>
          </p:nvCxnSpPr>
          <p:spPr>
            <a:xfrm>
              <a:off x="7648183" y="2811519"/>
              <a:ext cx="182100" cy="448200"/>
            </a:xfrm>
            <a:prstGeom prst="bentConnector3">
              <a:avLst>
                <a:gd fmla="val 50014" name="adj1"/>
              </a:avLst>
            </a:prstGeom>
            <a:noFill/>
            <a:ln cap="flat" cmpd="sng" w="9525">
              <a:solidFill>
                <a:schemeClr val="dk2"/>
              </a:solidFill>
              <a:prstDash val="solid"/>
              <a:round/>
              <a:headEnd len="med" w="med" type="none"/>
              <a:tailEnd len="med" w="med" type="triangle"/>
            </a:ln>
          </p:spPr>
        </p:cxnSp>
      </p:grpSp>
      <p:grpSp>
        <p:nvGrpSpPr>
          <p:cNvPr id="1394" name="Google Shape;1394;p38"/>
          <p:cNvGrpSpPr/>
          <p:nvPr/>
        </p:nvGrpSpPr>
        <p:grpSpPr>
          <a:xfrm>
            <a:off x="5337637" y="2058644"/>
            <a:ext cx="735300" cy="682341"/>
            <a:chOff x="4704737" y="2052819"/>
            <a:chExt cx="735300" cy="682341"/>
          </a:xfrm>
        </p:grpSpPr>
        <p:grpSp>
          <p:nvGrpSpPr>
            <p:cNvPr id="1395" name="Google Shape;1395;p38"/>
            <p:cNvGrpSpPr/>
            <p:nvPr/>
          </p:nvGrpSpPr>
          <p:grpSpPr>
            <a:xfrm>
              <a:off x="4847090" y="2052819"/>
              <a:ext cx="450600" cy="145800"/>
              <a:chOff x="705975" y="2212050"/>
              <a:chExt cx="450600" cy="145800"/>
            </a:xfrm>
          </p:grpSpPr>
          <p:sp>
            <p:nvSpPr>
              <p:cNvPr id="1396" name="Google Shape;1396;p38"/>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8"/>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8"/>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 name="Google Shape;1399;p38"/>
            <p:cNvSpPr/>
            <p:nvPr/>
          </p:nvSpPr>
          <p:spPr>
            <a:xfrm>
              <a:off x="4704737" y="24126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400" name="Google Shape;1400;p38"/>
            <p:cNvCxnSpPr/>
            <p:nvPr/>
          </p:nvCxnSpPr>
          <p:spPr>
            <a:xfrm rot="10800000">
              <a:off x="5072390" y="21933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1401" name="Google Shape;1401;p38"/>
          <p:cNvGrpSpPr/>
          <p:nvPr/>
        </p:nvGrpSpPr>
        <p:grpSpPr>
          <a:xfrm>
            <a:off x="5340000" y="896496"/>
            <a:ext cx="735300" cy="1102179"/>
            <a:chOff x="4707100" y="814471"/>
            <a:chExt cx="735300" cy="1102179"/>
          </a:xfrm>
        </p:grpSpPr>
        <p:sp>
          <p:nvSpPr>
            <p:cNvPr id="1402" name="Google Shape;1402;p38"/>
            <p:cNvSpPr txBox="1"/>
            <p:nvPr/>
          </p:nvSpPr>
          <p:spPr>
            <a:xfrm>
              <a:off x="4741652" y="111087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Helvetica Neue"/>
                  <a:ea typeface="Helvetica Neue"/>
                  <a:cs typeface="Helvetica Neue"/>
                  <a:sym typeface="Helvetica Neue"/>
                </a:rPr>
                <a:t>شجرتان</a:t>
              </a:r>
              <a:endParaRPr sz="1000">
                <a:solidFill>
                  <a:schemeClr val="dk1"/>
                </a:solidFill>
                <a:latin typeface="Helvetica Neue"/>
                <a:ea typeface="Helvetica Neue"/>
                <a:cs typeface="Helvetica Neue"/>
                <a:sym typeface="Helvetica Neue"/>
              </a:endParaRPr>
            </a:p>
            <a:p>
              <a:pPr indent="0" lvl="0" marL="0" rtl="0" algn="ctr">
                <a:spcBef>
                  <a:spcPts val="0"/>
                </a:spcBef>
                <a:spcAft>
                  <a:spcPts val="0"/>
                </a:spcAft>
                <a:buNone/>
              </a:pPr>
              <a:r>
                <a:rPr lang="en" sz="600">
                  <a:solidFill>
                    <a:schemeClr val="dk1"/>
                  </a:solidFill>
                  <a:latin typeface="Helvetica Neue"/>
                  <a:ea typeface="Helvetica Neue"/>
                  <a:cs typeface="Helvetica Neue"/>
                  <a:sym typeface="Helvetica Neue"/>
                </a:rPr>
                <a:t>shajaratan</a:t>
              </a:r>
              <a:endParaRPr sz="600">
                <a:latin typeface="Helvetica Neue"/>
                <a:ea typeface="Helvetica Neue"/>
                <a:cs typeface="Helvetica Neue"/>
                <a:sym typeface="Helvetica Neue"/>
              </a:endParaRPr>
            </a:p>
          </p:txBody>
        </p:sp>
        <p:sp>
          <p:nvSpPr>
            <p:cNvPr id="1403" name="Google Shape;1403;p38"/>
            <p:cNvSpPr txBox="1"/>
            <p:nvPr/>
          </p:nvSpPr>
          <p:spPr>
            <a:xfrm>
              <a:off x="4744279" y="81447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893</a:t>
              </a:r>
              <a:endParaRPr i="1" sz="1000">
                <a:latin typeface="Helvetica Neue"/>
                <a:ea typeface="Helvetica Neue"/>
                <a:cs typeface="Helvetica Neue"/>
                <a:sym typeface="Helvetica Neue"/>
              </a:endParaRPr>
            </a:p>
          </p:txBody>
        </p:sp>
        <p:sp>
          <p:nvSpPr>
            <p:cNvPr id="1404" name="Google Shape;1404;p38"/>
            <p:cNvSpPr/>
            <p:nvPr/>
          </p:nvSpPr>
          <p:spPr>
            <a:xfrm>
              <a:off x="4707100" y="1594150"/>
              <a:ext cx="7353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s(h</a:t>
              </a:r>
              <a:r>
                <a:rPr baseline="-25000" lang="en">
                  <a:latin typeface="Helvetica Neue"/>
                  <a:ea typeface="Helvetica Neue"/>
                  <a:cs typeface="Helvetica Neue"/>
                  <a:sym typeface="Helvetica Neue"/>
                </a:rPr>
                <a:t>d</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sp>
        <p:nvSpPr>
          <p:cNvPr id="1405" name="Google Shape;1405;p38"/>
          <p:cNvSpPr txBox="1"/>
          <p:nvPr/>
        </p:nvSpPr>
        <p:spPr>
          <a:xfrm>
            <a:off x="41665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1406" name="Google Shape;1406;p38"/>
          <p:cNvSpPr txBox="1"/>
          <p:nvPr/>
        </p:nvSpPr>
        <p:spPr>
          <a:xfrm>
            <a:off x="41708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cxnSp>
        <p:nvCxnSpPr>
          <p:cNvPr id="1407" name="Google Shape;1407;p38"/>
          <p:cNvCxnSpPr/>
          <p:nvPr/>
        </p:nvCxnSpPr>
        <p:spPr>
          <a:xfrm rot="10800000">
            <a:off x="4486090" y="2661644"/>
            <a:ext cx="0" cy="304500"/>
          </a:xfrm>
          <a:prstGeom prst="straightConnector1">
            <a:avLst/>
          </a:prstGeom>
          <a:noFill/>
          <a:ln cap="flat" cmpd="sng" w="9525">
            <a:solidFill>
              <a:schemeClr val="dk2"/>
            </a:solidFill>
            <a:prstDash val="solid"/>
            <a:round/>
            <a:headEnd len="med" w="med" type="none"/>
            <a:tailEnd len="med" w="med" type="triangle"/>
          </a:ln>
        </p:spPr>
      </p:cxnSp>
      <p:grpSp>
        <p:nvGrpSpPr>
          <p:cNvPr id="1408" name="Google Shape;1408;p38"/>
          <p:cNvGrpSpPr/>
          <p:nvPr/>
        </p:nvGrpSpPr>
        <p:grpSpPr>
          <a:xfrm>
            <a:off x="4255898" y="3874851"/>
            <a:ext cx="450600" cy="145800"/>
            <a:chOff x="705975" y="2364450"/>
            <a:chExt cx="450600" cy="145800"/>
          </a:xfrm>
        </p:grpSpPr>
        <p:sp>
          <p:nvSpPr>
            <p:cNvPr id="1409" name="Google Shape;1409;p38"/>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8"/>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8"/>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38"/>
          <p:cNvGrpSpPr/>
          <p:nvPr/>
        </p:nvGrpSpPr>
        <p:grpSpPr>
          <a:xfrm>
            <a:off x="3927488" y="2967219"/>
            <a:ext cx="921822" cy="907632"/>
            <a:chOff x="7643813" y="2738619"/>
            <a:chExt cx="921822" cy="907632"/>
          </a:xfrm>
        </p:grpSpPr>
        <p:grpSp>
          <p:nvGrpSpPr>
            <p:cNvPr id="1413" name="Google Shape;1413;p38"/>
            <p:cNvGrpSpPr/>
            <p:nvPr/>
          </p:nvGrpSpPr>
          <p:grpSpPr>
            <a:xfrm>
              <a:off x="7972688" y="2738619"/>
              <a:ext cx="450600" cy="145800"/>
              <a:chOff x="705975" y="2212050"/>
              <a:chExt cx="450600" cy="145800"/>
            </a:xfrm>
          </p:grpSpPr>
          <p:sp>
            <p:nvSpPr>
              <p:cNvPr id="1414" name="Google Shape;1414;p38"/>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8"/>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8"/>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 name="Google Shape;1417;p38"/>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418" name="Google Shape;1418;p38"/>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419" name="Google Shape;1419;p38"/>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420" name="Google Shape;1420;p38"/>
            <p:cNvCxnSpPr>
              <a:stCxn id="1389" idx="3"/>
              <a:endCxn id="1417" idx="1"/>
            </p:cNvCxnSpPr>
            <p:nvPr/>
          </p:nvCxnSpPr>
          <p:spPr>
            <a:xfrm>
              <a:off x="7643813" y="2811519"/>
              <a:ext cx="186600" cy="448200"/>
            </a:xfrm>
            <a:prstGeom prst="bentConnector3">
              <a:avLst>
                <a:gd fmla="val 49979" name="adj1"/>
              </a:avLst>
            </a:prstGeom>
            <a:noFill/>
            <a:ln cap="flat" cmpd="sng" w="9525">
              <a:solidFill>
                <a:schemeClr val="dk2"/>
              </a:solidFill>
              <a:prstDash val="solid"/>
              <a:round/>
              <a:headEnd len="med" w="med" type="none"/>
              <a:tailEnd len="med" w="med" type="triangle"/>
            </a:ln>
          </p:spPr>
        </p:cxnSp>
      </p:grpSp>
      <p:sp>
        <p:nvSpPr>
          <p:cNvPr id="1421" name="Google Shape;1421;p38"/>
          <p:cNvSpPr/>
          <p:nvPr/>
        </p:nvSpPr>
        <p:spPr>
          <a:xfrm>
            <a:off x="4120800" y="2793275"/>
            <a:ext cx="5023200" cy="2350200"/>
          </a:xfrm>
          <a:prstGeom prst="rect">
            <a:avLst/>
          </a:prstGeom>
          <a:solidFill>
            <a:srgbClr val="EFF5FF"/>
          </a:solid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 name="Google Shape;1422;p38"/>
          <p:cNvGrpSpPr/>
          <p:nvPr/>
        </p:nvGrpSpPr>
        <p:grpSpPr>
          <a:xfrm>
            <a:off x="6010136" y="1550126"/>
            <a:ext cx="3223314" cy="947685"/>
            <a:chOff x="6010136" y="1550126"/>
            <a:chExt cx="3223314" cy="947685"/>
          </a:xfrm>
        </p:grpSpPr>
        <p:sp>
          <p:nvSpPr>
            <p:cNvPr id="1423" name="Google Shape;1423;p38"/>
            <p:cNvSpPr txBox="1"/>
            <p:nvPr/>
          </p:nvSpPr>
          <p:spPr>
            <a:xfrm>
              <a:off x="6010136" y="1550126"/>
              <a:ext cx="3100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    Σ</a:t>
              </a:r>
              <a:r>
                <a:rPr baseline="-25000" lang="en" sz="2200">
                  <a:solidFill>
                    <a:schemeClr val="dk1"/>
                  </a:solidFill>
                  <a:latin typeface="Helvetica Neue"/>
                  <a:ea typeface="Helvetica Neue"/>
                  <a:cs typeface="Helvetica Neue"/>
                  <a:sym typeface="Helvetica Neue"/>
                </a:rPr>
                <a:t>i=1</a:t>
              </a:r>
              <a:r>
                <a:rPr baseline="-25000" lang="en" sz="2200">
                  <a:latin typeface="Helvetica Neue"/>
                  <a:ea typeface="Helvetica Neue"/>
                  <a:cs typeface="Helvetica Neue"/>
                  <a:sym typeface="Helvetica Neue"/>
                </a:rPr>
                <a:t>…L</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ei</a:t>
              </a:r>
              <a:r>
                <a:rPr lang="en" sz="2200">
                  <a:latin typeface="Helvetica Neue"/>
                  <a:ea typeface="Helvetica Neue"/>
                  <a:cs typeface="Helvetica Neue"/>
                  <a:sym typeface="Helvetica Neue"/>
                </a:rPr>
                <a:t>exp(</a:t>
              </a:r>
              <a:r>
                <a:rPr lang="en" sz="2200">
                  <a:solidFill>
                    <a:schemeClr val="dk1"/>
                  </a:solidFill>
                  <a:latin typeface="Helvetica Neue"/>
                  <a:ea typeface="Helvetica Neue"/>
                  <a:cs typeface="Helvetica Neue"/>
                  <a:sym typeface="Helvetica Neue"/>
                </a:rPr>
                <a:t>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ei</a:t>
              </a:r>
              <a:r>
                <a:rPr lang="en" sz="2200">
                  <a:solidFill>
                    <a:schemeClr val="dk1"/>
                  </a:solidFill>
                  <a:latin typeface="Helvetica Neue"/>
                  <a:ea typeface="Helvetica Neue"/>
                  <a:cs typeface="Helvetica Neue"/>
                  <a:sym typeface="Helvetica Neue"/>
                </a:rPr>
                <a:t>))</a:t>
              </a:r>
              <a:r>
                <a:rPr lang="en" sz="2200">
                  <a:latin typeface="Helvetica Neue"/>
                  <a:ea typeface="Helvetica Neue"/>
                  <a:cs typeface="Helvetica Neue"/>
                  <a:sym typeface="Helvetica Neue"/>
                </a:rPr>
                <a:t> </a:t>
              </a:r>
              <a:endParaRPr sz="2200">
                <a:latin typeface="Helvetica Neue"/>
                <a:ea typeface="Helvetica Neue"/>
                <a:cs typeface="Helvetica Neue"/>
                <a:sym typeface="Helvetica Neue"/>
              </a:endParaRPr>
            </a:p>
          </p:txBody>
        </p:sp>
        <p:sp>
          <p:nvSpPr>
            <p:cNvPr id="1424" name="Google Shape;1424;p38"/>
            <p:cNvSpPr txBox="1"/>
            <p:nvPr/>
          </p:nvSpPr>
          <p:spPr>
            <a:xfrm>
              <a:off x="6578450" y="1974611"/>
              <a:ext cx="2655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r>
                <a:rPr baseline="-25000" lang="en" sz="2200">
                  <a:solidFill>
                    <a:schemeClr val="dk1"/>
                  </a:solidFill>
                  <a:latin typeface="Helvetica Neue"/>
                  <a:ea typeface="Helvetica Neue"/>
                  <a:cs typeface="Helvetica Neue"/>
                  <a:sym typeface="Helvetica Neue"/>
                </a:rPr>
                <a:t>j=1…L</a:t>
              </a:r>
              <a:r>
                <a:rPr lang="en" sz="2200">
                  <a:solidFill>
                    <a:schemeClr val="dk1"/>
                  </a:solidFill>
                  <a:latin typeface="Helvetica Neue"/>
                  <a:ea typeface="Helvetica Neue"/>
                  <a:cs typeface="Helvetica Neue"/>
                  <a:sym typeface="Helvetica Neue"/>
                </a:rPr>
                <a:t>exp(a(h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ej</a:t>
              </a:r>
              <a:r>
                <a:rPr lang="en" sz="2200">
                  <a:solidFill>
                    <a:schemeClr val="dk1"/>
                  </a:solidFill>
                  <a:latin typeface="Helvetica Neue"/>
                  <a:ea typeface="Helvetica Neue"/>
                  <a:cs typeface="Helvetica Neue"/>
                  <a:sym typeface="Helvetica Neue"/>
                </a:rPr>
                <a:t>))]</a:t>
              </a:r>
              <a:endParaRPr>
                <a:latin typeface="Helvetica Neue"/>
                <a:ea typeface="Helvetica Neue"/>
                <a:cs typeface="Helvetica Neue"/>
                <a:sym typeface="Helvetica Neue"/>
              </a:endParaRPr>
            </a:p>
          </p:txBody>
        </p:sp>
        <p:cxnSp>
          <p:nvCxnSpPr>
            <p:cNvPr id="1425" name="Google Shape;1425;p38"/>
            <p:cNvCxnSpPr/>
            <p:nvPr/>
          </p:nvCxnSpPr>
          <p:spPr>
            <a:xfrm>
              <a:off x="6897525" y="2068600"/>
              <a:ext cx="2009400" cy="0"/>
            </a:xfrm>
            <a:prstGeom prst="straightConnector1">
              <a:avLst/>
            </a:prstGeom>
            <a:noFill/>
            <a:ln cap="flat" cmpd="sng" w="9525">
              <a:solidFill>
                <a:schemeClr val="dk2"/>
              </a:solidFill>
              <a:prstDash val="solid"/>
              <a:round/>
              <a:headEnd len="med" w="med" type="none"/>
              <a:tailEnd len="med" w="med" type="none"/>
            </a:ln>
          </p:spPr>
        </p:cxnSp>
      </p:grpSp>
      <p:grpSp>
        <p:nvGrpSpPr>
          <p:cNvPr id="1426" name="Google Shape;1426;p38"/>
          <p:cNvGrpSpPr/>
          <p:nvPr/>
        </p:nvGrpSpPr>
        <p:grpSpPr>
          <a:xfrm>
            <a:off x="5166089" y="4326083"/>
            <a:ext cx="961500" cy="697886"/>
            <a:chOff x="4980750" y="4326083"/>
            <a:chExt cx="961500" cy="697886"/>
          </a:xfrm>
        </p:grpSpPr>
        <p:sp>
          <p:nvSpPr>
            <p:cNvPr id="1427" name="Google Shape;1427;p38"/>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e2</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428" name="Google Shape;1428;p38"/>
            <p:cNvGrpSpPr/>
            <p:nvPr/>
          </p:nvGrpSpPr>
          <p:grpSpPr>
            <a:xfrm>
              <a:off x="5009501" y="4878169"/>
              <a:ext cx="450600" cy="145800"/>
              <a:chOff x="705975" y="2212050"/>
              <a:chExt cx="450600" cy="145800"/>
            </a:xfrm>
          </p:grpSpPr>
          <p:sp>
            <p:nvSpPr>
              <p:cNvPr id="1429" name="Google Shape;1429;p38"/>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8"/>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8"/>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2" name="Google Shape;1432;p38"/>
            <p:cNvSpPr/>
            <p:nvPr/>
          </p:nvSpPr>
          <p:spPr>
            <a:xfrm>
              <a:off x="5388602" y="432608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3" name="Google Shape;1433;p38"/>
            <p:cNvGrpSpPr/>
            <p:nvPr/>
          </p:nvGrpSpPr>
          <p:grpSpPr>
            <a:xfrm>
              <a:off x="5462892" y="4878169"/>
              <a:ext cx="450600" cy="145800"/>
              <a:chOff x="705975" y="2212050"/>
              <a:chExt cx="450600" cy="145800"/>
            </a:xfrm>
          </p:grpSpPr>
          <p:sp>
            <p:nvSpPr>
              <p:cNvPr id="1434" name="Google Shape;1434;p38"/>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8"/>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8"/>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7" name="Google Shape;1437;p38"/>
          <p:cNvGrpSpPr/>
          <p:nvPr/>
        </p:nvGrpSpPr>
        <p:grpSpPr>
          <a:xfrm>
            <a:off x="6156689" y="4326083"/>
            <a:ext cx="961500" cy="697886"/>
            <a:chOff x="4980750" y="4326083"/>
            <a:chExt cx="961500" cy="697886"/>
          </a:xfrm>
        </p:grpSpPr>
        <p:sp>
          <p:nvSpPr>
            <p:cNvPr id="1438" name="Google Shape;1438;p38"/>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e3</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439" name="Google Shape;1439;p38"/>
            <p:cNvGrpSpPr/>
            <p:nvPr/>
          </p:nvGrpSpPr>
          <p:grpSpPr>
            <a:xfrm>
              <a:off x="5009501" y="4878169"/>
              <a:ext cx="450600" cy="145800"/>
              <a:chOff x="705975" y="2212050"/>
              <a:chExt cx="450600" cy="145800"/>
            </a:xfrm>
          </p:grpSpPr>
          <p:sp>
            <p:nvSpPr>
              <p:cNvPr id="1440" name="Google Shape;1440;p38"/>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8"/>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8"/>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3" name="Google Shape;1443;p38"/>
            <p:cNvSpPr/>
            <p:nvPr/>
          </p:nvSpPr>
          <p:spPr>
            <a:xfrm>
              <a:off x="5388602" y="4326083"/>
              <a:ext cx="145800" cy="145800"/>
            </a:xfrm>
            <a:prstGeom prst="rect">
              <a:avLst/>
            </a:prstGeom>
            <a:solidFill>
              <a:srgbClr val="7F6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4" name="Google Shape;1444;p38"/>
            <p:cNvGrpSpPr/>
            <p:nvPr/>
          </p:nvGrpSpPr>
          <p:grpSpPr>
            <a:xfrm>
              <a:off x="5462892" y="4878169"/>
              <a:ext cx="450600" cy="145800"/>
              <a:chOff x="705975" y="2212050"/>
              <a:chExt cx="450600" cy="145800"/>
            </a:xfrm>
          </p:grpSpPr>
          <p:sp>
            <p:nvSpPr>
              <p:cNvPr id="1445" name="Google Shape;1445;p38"/>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8"/>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8"/>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8" name="Google Shape;1448;p38"/>
          <p:cNvGrpSpPr/>
          <p:nvPr/>
        </p:nvGrpSpPr>
        <p:grpSpPr>
          <a:xfrm>
            <a:off x="7147289" y="4326083"/>
            <a:ext cx="961500" cy="697886"/>
            <a:chOff x="4980750" y="4326083"/>
            <a:chExt cx="961500" cy="697886"/>
          </a:xfrm>
        </p:grpSpPr>
        <p:sp>
          <p:nvSpPr>
            <p:cNvPr id="1449" name="Google Shape;1449;p38"/>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e4</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450" name="Google Shape;1450;p38"/>
            <p:cNvGrpSpPr/>
            <p:nvPr/>
          </p:nvGrpSpPr>
          <p:grpSpPr>
            <a:xfrm>
              <a:off x="5009501" y="4878169"/>
              <a:ext cx="450600" cy="145800"/>
              <a:chOff x="705975" y="2212050"/>
              <a:chExt cx="450600" cy="145800"/>
            </a:xfrm>
          </p:grpSpPr>
          <p:sp>
            <p:nvSpPr>
              <p:cNvPr id="1451" name="Google Shape;1451;p38"/>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8"/>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8"/>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 name="Google Shape;1454;p38"/>
            <p:cNvSpPr/>
            <p:nvPr/>
          </p:nvSpPr>
          <p:spPr>
            <a:xfrm>
              <a:off x="5388602" y="432608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 name="Google Shape;1455;p38"/>
            <p:cNvGrpSpPr/>
            <p:nvPr/>
          </p:nvGrpSpPr>
          <p:grpSpPr>
            <a:xfrm>
              <a:off x="5462892" y="4878169"/>
              <a:ext cx="450600" cy="145800"/>
              <a:chOff x="705975" y="2212050"/>
              <a:chExt cx="450600" cy="145800"/>
            </a:xfrm>
          </p:grpSpPr>
          <p:sp>
            <p:nvSpPr>
              <p:cNvPr id="1456" name="Google Shape;1456;p38"/>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8"/>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8"/>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9" name="Google Shape;1459;p38"/>
          <p:cNvGrpSpPr/>
          <p:nvPr/>
        </p:nvGrpSpPr>
        <p:grpSpPr>
          <a:xfrm>
            <a:off x="8137889" y="4326083"/>
            <a:ext cx="961500" cy="697886"/>
            <a:chOff x="4980750" y="4326083"/>
            <a:chExt cx="961500" cy="697886"/>
          </a:xfrm>
        </p:grpSpPr>
        <p:sp>
          <p:nvSpPr>
            <p:cNvPr id="1460" name="Google Shape;1460;p38"/>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e5</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461" name="Google Shape;1461;p38"/>
            <p:cNvGrpSpPr/>
            <p:nvPr/>
          </p:nvGrpSpPr>
          <p:grpSpPr>
            <a:xfrm>
              <a:off x="5009501" y="4878169"/>
              <a:ext cx="450600" cy="145800"/>
              <a:chOff x="705975" y="2212050"/>
              <a:chExt cx="450600" cy="145800"/>
            </a:xfrm>
          </p:grpSpPr>
          <p:sp>
            <p:nvSpPr>
              <p:cNvPr id="1462" name="Google Shape;1462;p38"/>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8"/>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8"/>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 name="Google Shape;1465;p38"/>
            <p:cNvSpPr/>
            <p:nvPr/>
          </p:nvSpPr>
          <p:spPr>
            <a:xfrm>
              <a:off x="5388602" y="432608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6" name="Google Shape;1466;p38"/>
            <p:cNvGrpSpPr/>
            <p:nvPr/>
          </p:nvGrpSpPr>
          <p:grpSpPr>
            <a:xfrm>
              <a:off x="5462892" y="4878169"/>
              <a:ext cx="450600" cy="145800"/>
              <a:chOff x="705975" y="2212050"/>
              <a:chExt cx="450600" cy="145800"/>
            </a:xfrm>
          </p:grpSpPr>
          <p:sp>
            <p:nvSpPr>
              <p:cNvPr id="1467" name="Google Shape;1467;p38"/>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8"/>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8"/>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0" name="Google Shape;1470;p38"/>
          <p:cNvGrpSpPr/>
          <p:nvPr/>
        </p:nvGrpSpPr>
        <p:grpSpPr>
          <a:xfrm>
            <a:off x="4175489" y="4326083"/>
            <a:ext cx="961500" cy="697886"/>
            <a:chOff x="4980750" y="4326083"/>
            <a:chExt cx="961500" cy="697886"/>
          </a:xfrm>
        </p:grpSpPr>
        <p:sp>
          <p:nvSpPr>
            <p:cNvPr id="1471" name="Google Shape;1471;p38"/>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e1</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472" name="Google Shape;1472;p38"/>
            <p:cNvGrpSpPr/>
            <p:nvPr/>
          </p:nvGrpSpPr>
          <p:grpSpPr>
            <a:xfrm>
              <a:off x="5009501" y="4878169"/>
              <a:ext cx="450600" cy="145800"/>
              <a:chOff x="705975" y="2212050"/>
              <a:chExt cx="450600" cy="145800"/>
            </a:xfrm>
          </p:grpSpPr>
          <p:sp>
            <p:nvSpPr>
              <p:cNvPr id="1473" name="Google Shape;1473;p38"/>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8"/>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8"/>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6" name="Google Shape;1476;p38"/>
            <p:cNvSpPr/>
            <p:nvPr/>
          </p:nvSpPr>
          <p:spPr>
            <a:xfrm>
              <a:off x="5388602" y="432608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nvGrpSpPr>
            <p:cNvPr id="1477" name="Google Shape;1477;p38"/>
            <p:cNvGrpSpPr/>
            <p:nvPr/>
          </p:nvGrpSpPr>
          <p:grpSpPr>
            <a:xfrm>
              <a:off x="5462892" y="4878169"/>
              <a:ext cx="450600" cy="145800"/>
              <a:chOff x="705975" y="2212050"/>
              <a:chExt cx="450600" cy="145800"/>
            </a:xfrm>
          </p:grpSpPr>
          <p:sp>
            <p:nvSpPr>
              <p:cNvPr id="1478" name="Google Shape;1478;p38"/>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8"/>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8"/>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81" name="Google Shape;1481;p38"/>
          <p:cNvGrpSpPr/>
          <p:nvPr/>
        </p:nvGrpSpPr>
        <p:grpSpPr>
          <a:xfrm>
            <a:off x="4233450" y="3510275"/>
            <a:ext cx="680056" cy="766025"/>
            <a:chOff x="4233450" y="3510275"/>
            <a:chExt cx="680056" cy="766025"/>
          </a:xfrm>
        </p:grpSpPr>
        <p:sp>
          <p:nvSpPr>
            <p:cNvPr id="1482" name="Google Shape;1482;p38"/>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483" name="Google Shape;1483;p38"/>
            <p:cNvSpPr/>
            <p:nvPr/>
          </p:nvSpPr>
          <p:spPr>
            <a:xfrm>
              <a:off x="4443142" y="355753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484" name="Google Shape;1484;p38"/>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485" name="Google Shape;1485;p38"/>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486" name="Google Shape;1486;p38"/>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487" name="Google Shape;1487;p38"/>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488" name="Google Shape;1488;p38"/>
          <p:cNvGrpSpPr/>
          <p:nvPr/>
        </p:nvGrpSpPr>
        <p:grpSpPr>
          <a:xfrm>
            <a:off x="5300250" y="3510275"/>
            <a:ext cx="3651856" cy="766025"/>
            <a:chOff x="5300250" y="3510275"/>
            <a:chExt cx="3651856" cy="766025"/>
          </a:xfrm>
        </p:grpSpPr>
        <p:grpSp>
          <p:nvGrpSpPr>
            <p:cNvPr id="1489" name="Google Shape;1489;p38"/>
            <p:cNvGrpSpPr/>
            <p:nvPr/>
          </p:nvGrpSpPr>
          <p:grpSpPr>
            <a:xfrm>
              <a:off x="5300250" y="3510275"/>
              <a:ext cx="680056" cy="766025"/>
              <a:chOff x="4233450" y="3510275"/>
              <a:chExt cx="680056" cy="766025"/>
            </a:xfrm>
          </p:grpSpPr>
          <p:sp>
            <p:nvSpPr>
              <p:cNvPr id="1490" name="Google Shape;1490;p38"/>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491" name="Google Shape;1491;p38"/>
              <p:cNvSpPr/>
              <p:nvPr/>
            </p:nvSpPr>
            <p:spPr>
              <a:xfrm>
                <a:off x="4443142" y="355753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492" name="Google Shape;1492;p38"/>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493" name="Google Shape;1493;p38"/>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494" name="Google Shape;1494;p38"/>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495" name="Google Shape;1495;p38"/>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496" name="Google Shape;1496;p38"/>
            <p:cNvGrpSpPr/>
            <p:nvPr/>
          </p:nvGrpSpPr>
          <p:grpSpPr>
            <a:xfrm>
              <a:off x="6290850" y="3510275"/>
              <a:ext cx="680056" cy="766025"/>
              <a:chOff x="4233450" y="3510275"/>
              <a:chExt cx="680056" cy="766025"/>
            </a:xfrm>
          </p:grpSpPr>
          <p:sp>
            <p:nvSpPr>
              <p:cNvPr id="1497" name="Google Shape;1497;p38"/>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498" name="Google Shape;1498;p38"/>
              <p:cNvSpPr/>
              <p:nvPr/>
            </p:nvSpPr>
            <p:spPr>
              <a:xfrm>
                <a:off x="4443142" y="3557533"/>
                <a:ext cx="145800" cy="145800"/>
              </a:xfrm>
              <a:prstGeom prst="rect">
                <a:avLst/>
              </a:prstGeom>
              <a:solidFill>
                <a:srgbClr val="7F6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499" name="Google Shape;1499;p38"/>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500" name="Google Shape;1500;p38"/>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501" name="Google Shape;1501;p38"/>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502" name="Google Shape;1502;p38"/>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503" name="Google Shape;1503;p38"/>
            <p:cNvGrpSpPr/>
            <p:nvPr/>
          </p:nvGrpSpPr>
          <p:grpSpPr>
            <a:xfrm>
              <a:off x="7281450" y="3510275"/>
              <a:ext cx="680056" cy="766025"/>
              <a:chOff x="4233450" y="3510275"/>
              <a:chExt cx="680056" cy="766025"/>
            </a:xfrm>
          </p:grpSpPr>
          <p:sp>
            <p:nvSpPr>
              <p:cNvPr id="1504" name="Google Shape;1504;p38"/>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505" name="Google Shape;1505;p38"/>
              <p:cNvSpPr/>
              <p:nvPr/>
            </p:nvSpPr>
            <p:spPr>
              <a:xfrm>
                <a:off x="4443142" y="355753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506" name="Google Shape;1506;p38"/>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507" name="Google Shape;1507;p38"/>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508" name="Google Shape;1508;p38"/>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509" name="Google Shape;1509;p38"/>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510" name="Google Shape;1510;p38"/>
            <p:cNvGrpSpPr/>
            <p:nvPr/>
          </p:nvGrpSpPr>
          <p:grpSpPr>
            <a:xfrm>
              <a:off x="8272050" y="3510275"/>
              <a:ext cx="680056" cy="766025"/>
              <a:chOff x="4233450" y="3510275"/>
              <a:chExt cx="680056" cy="766025"/>
            </a:xfrm>
          </p:grpSpPr>
          <p:sp>
            <p:nvSpPr>
              <p:cNvPr id="1511" name="Google Shape;1511;p38"/>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512" name="Google Shape;1512;p38"/>
              <p:cNvSpPr/>
              <p:nvPr/>
            </p:nvSpPr>
            <p:spPr>
              <a:xfrm>
                <a:off x="4443142" y="355753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513" name="Google Shape;1513;p38"/>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514" name="Google Shape;1514;p38"/>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515" name="Google Shape;1515;p38"/>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516" name="Google Shape;1516;p38"/>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grpSp>
        <p:nvGrpSpPr>
          <p:cNvPr id="1517" name="Google Shape;1517;p38"/>
          <p:cNvGrpSpPr/>
          <p:nvPr/>
        </p:nvGrpSpPr>
        <p:grpSpPr>
          <a:xfrm>
            <a:off x="4209675" y="2925025"/>
            <a:ext cx="4849800" cy="591375"/>
            <a:chOff x="4209675" y="2925025"/>
            <a:chExt cx="4849800" cy="591375"/>
          </a:xfrm>
        </p:grpSpPr>
        <p:cxnSp>
          <p:nvCxnSpPr>
            <p:cNvPr id="1518" name="Google Shape;1518;p38"/>
            <p:cNvCxnSpPr/>
            <p:nvPr/>
          </p:nvCxnSpPr>
          <p:spPr>
            <a:xfrm>
              <a:off x="4209675" y="3516400"/>
              <a:ext cx="4849800" cy="0"/>
            </a:xfrm>
            <a:prstGeom prst="straightConnector1">
              <a:avLst/>
            </a:prstGeom>
            <a:noFill/>
            <a:ln cap="flat" cmpd="sng" w="9525">
              <a:solidFill>
                <a:schemeClr val="dk2"/>
              </a:solidFill>
              <a:prstDash val="solid"/>
              <a:round/>
              <a:headEnd len="med" w="med" type="none"/>
              <a:tailEnd len="med" w="med" type="none"/>
            </a:ln>
          </p:spPr>
        </p:cxnSp>
        <p:grpSp>
          <p:nvGrpSpPr>
            <p:cNvPr id="1519" name="Google Shape;1519;p38"/>
            <p:cNvGrpSpPr/>
            <p:nvPr/>
          </p:nvGrpSpPr>
          <p:grpSpPr>
            <a:xfrm>
              <a:off x="4450964" y="2925025"/>
              <a:ext cx="4338586" cy="540000"/>
              <a:chOff x="4583600" y="2086825"/>
              <a:chExt cx="4338586" cy="540000"/>
            </a:xfrm>
          </p:grpSpPr>
          <p:sp>
            <p:nvSpPr>
              <p:cNvPr id="1520" name="Google Shape;1520;p38"/>
              <p:cNvSpPr/>
              <p:nvPr/>
            </p:nvSpPr>
            <p:spPr>
              <a:xfrm>
                <a:off x="4583600" y="2391200"/>
                <a:ext cx="280200" cy="2355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8"/>
              <p:cNvSpPr/>
              <p:nvPr/>
            </p:nvSpPr>
            <p:spPr>
              <a:xfrm>
                <a:off x="5670186" y="2201925"/>
                <a:ext cx="280200" cy="4248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8"/>
              <p:cNvSpPr/>
              <p:nvPr/>
            </p:nvSpPr>
            <p:spPr>
              <a:xfrm>
                <a:off x="6660786" y="2086825"/>
                <a:ext cx="280200" cy="5400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8"/>
              <p:cNvSpPr/>
              <p:nvPr/>
            </p:nvSpPr>
            <p:spPr>
              <a:xfrm>
                <a:off x="7621286" y="2356925"/>
                <a:ext cx="280200" cy="269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8"/>
              <p:cNvSpPr/>
              <p:nvPr/>
            </p:nvSpPr>
            <p:spPr>
              <a:xfrm>
                <a:off x="8641986" y="2527838"/>
                <a:ext cx="280200" cy="98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5" name="Google Shape;1525;p38"/>
          <p:cNvGrpSpPr/>
          <p:nvPr/>
        </p:nvGrpSpPr>
        <p:grpSpPr>
          <a:xfrm>
            <a:off x="6410065" y="846650"/>
            <a:ext cx="2608800" cy="859669"/>
            <a:chOff x="6410065" y="846650"/>
            <a:chExt cx="2608800" cy="859669"/>
          </a:xfrm>
        </p:grpSpPr>
        <p:grpSp>
          <p:nvGrpSpPr>
            <p:cNvPr id="1526" name="Google Shape;1526;p38"/>
            <p:cNvGrpSpPr/>
            <p:nvPr/>
          </p:nvGrpSpPr>
          <p:grpSpPr>
            <a:xfrm>
              <a:off x="7426465" y="977019"/>
              <a:ext cx="450600" cy="145800"/>
              <a:chOff x="705975" y="2212050"/>
              <a:chExt cx="450600" cy="145800"/>
            </a:xfrm>
          </p:grpSpPr>
          <p:sp>
            <p:nvSpPr>
              <p:cNvPr id="1527" name="Google Shape;1527;p38"/>
              <p:cNvSpPr/>
              <p:nvPr/>
            </p:nvSpPr>
            <p:spPr>
              <a:xfrm>
                <a:off x="705975" y="2212050"/>
                <a:ext cx="145800" cy="145800"/>
              </a:xfrm>
              <a:prstGeom prst="rect">
                <a:avLst/>
              </a:prstGeom>
              <a:solidFill>
                <a:srgbClr val="EFF5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8"/>
              <p:cNvSpPr/>
              <p:nvPr/>
            </p:nvSpPr>
            <p:spPr>
              <a:xfrm>
                <a:off x="858375" y="2212050"/>
                <a:ext cx="145800" cy="145800"/>
              </a:xfrm>
              <a:prstGeom prst="rect">
                <a:avLst/>
              </a:prstGeom>
              <a:solidFill>
                <a:srgbClr val="EFF5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8"/>
              <p:cNvSpPr/>
              <p:nvPr/>
            </p:nvSpPr>
            <p:spPr>
              <a:xfrm>
                <a:off x="1010775" y="2212050"/>
                <a:ext cx="145800" cy="145800"/>
              </a:xfrm>
              <a:prstGeom prst="rect">
                <a:avLst/>
              </a:prstGeom>
              <a:solidFill>
                <a:srgbClr val="EFF5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38"/>
            <p:cNvGrpSpPr/>
            <p:nvPr/>
          </p:nvGrpSpPr>
          <p:grpSpPr>
            <a:xfrm>
              <a:off x="6410065" y="1049919"/>
              <a:ext cx="2608800" cy="656400"/>
              <a:chOff x="6410065" y="1049919"/>
              <a:chExt cx="2608800" cy="656400"/>
            </a:xfrm>
          </p:grpSpPr>
          <p:cxnSp>
            <p:nvCxnSpPr>
              <p:cNvPr id="1531" name="Google Shape;1531;p38"/>
              <p:cNvCxnSpPr>
                <a:stCxn id="1527" idx="1"/>
              </p:cNvCxnSpPr>
              <p:nvPr/>
            </p:nvCxnSpPr>
            <p:spPr>
              <a:xfrm flipH="1">
                <a:off x="6410065" y="1049919"/>
                <a:ext cx="1016400" cy="636600"/>
              </a:xfrm>
              <a:prstGeom prst="straightConnector1">
                <a:avLst/>
              </a:prstGeom>
              <a:noFill/>
              <a:ln cap="flat" cmpd="sng" w="9525">
                <a:solidFill>
                  <a:srgbClr val="4A86E8"/>
                </a:solidFill>
                <a:prstDash val="solid"/>
                <a:round/>
                <a:headEnd len="med" w="med" type="none"/>
                <a:tailEnd len="med" w="med" type="none"/>
              </a:ln>
            </p:spPr>
          </p:cxnSp>
          <p:cxnSp>
            <p:nvCxnSpPr>
              <p:cNvPr id="1532" name="Google Shape;1532;p38"/>
              <p:cNvCxnSpPr>
                <a:stCxn id="1529" idx="3"/>
              </p:cNvCxnSpPr>
              <p:nvPr/>
            </p:nvCxnSpPr>
            <p:spPr>
              <a:xfrm>
                <a:off x="7877065" y="1049919"/>
                <a:ext cx="1141800" cy="656400"/>
              </a:xfrm>
              <a:prstGeom prst="straightConnector1">
                <a:avLst/>
              </a:prstGeom>
              <a:noFill/>
              <a:ln cap="flat" cmpd="sng" w="9525">
                <a:solidFill>
                  <a:srgbClr val="4A86E8"/>
                </a:solidFill>
                <a:prstDash val="solid"/>
                <a:round/>
                <a:headEnd len="med" w="med" type="none"/>
                <a:tailEnd len="med" w="med" type="none"/>
              </a:ln>
            </p:spPr>
          </p:cxnSp>
        </p:grpSp>
        <p:sp>
          <p:nvSpPr>
            <p:cNvPr id="1533" name="Google Shape;1533;p38"/>
            <p:cNvSpPr txBox="1"/>
            <p:nvPr/>
          </p:nvSpPr>
          <p:spPr>
            <a:xfrm>
              <a:off x="6830375" y="846650"/>
              <a:ext cx="596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a:solidFill>
                    <a:schemeClr val="dk1"/>
                  </a:solidFill>
                  <a:latin typeface="Helvetica Neue"/>
                  <a:ea typeface="Helvetica Neue"/>
                  <a:cs typeface="Helvetica Neue"/>
                  <a:sym typeface="Helvetica Neue"/>
                </a:rPr>
                <a:t>h</a:t>
              </a:r>
              <a:r>
                <a:rPr baseline="-25000" i="1" lang="en">
                  <a:solidFill>
                    <a:schemeClr val="dk1"/>
                  </a:solidFill>
                  <a:latin typeface="Helvetica Neue"/>
                  <a:ea typeface="Helvetica Neue"/>
                  <a:cs typeface="Helvetica Neue"/>
                  <a:sym typeface="Helvetica Neue"/>
                </a:rPr>
                <a:t>d2</a:t>
              </a:r>
              <a:r>
                <a:rPr i="1" lang="en">
                  <a:solidFill>
                    <a:schemeClr val="dk1"/>
                  </a:solidFill>
                  <a:latin typeface="Helvetica Neue"/>
                  <a:ea typeface="Helvetica Neue"/>
                  <a:cs typeface="Helvetica Neue"/>
                  <a:sym typeface="Helvetica Neue"/>
                </a:rPr>
                <a:t>=</a:t>
              </a:r>
              <a:endParaRPr/>
            </a:p>
          </p:txBody>
        </p:sp>
      </p:grpSp>
      <p:sp>
        <p:nvSpPr>
          <p:cNvPr id="1534" name="Google Shape;1534;p38"/>
          <p:cNvSpPr/>
          <p:nvPr/>
        </p:nvSpPr>
        <p:spPr>
          <a:xfrm>
            <a:off x="42607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8"/>
          <p:cNvSpPr/>
          <p:nvPr/>
        </p:nvSpPr>
        <p:spPr>
          <a:xfrm>
            <a:off x="44131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8"/>
          <p:cNvSpPr/>
          <p:nvPr/>
        </p:nvSpPr>
        <p:spPr>
          <a:xfrm>
            <a:off x="45655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7" name="Google Shape;1537;p38"/>
          <p:cNvCxnSpPr>
            <a:stCxn id="1536" idx="3"/>
          </p:cNvCxnSpPr>
          <p:nvPr/>
        </p:nvCxnSpPr>
        <p:spPr>
          <a:xfrm flipH="1" rot="10800000">
            <a:off x="4711390" y="2579744"/>
            <a:ext cx="626100" cy="9000"/>
          </a:xfrm>
          <a:prstGeom prst="straightConnector1">
            <a:avLst/>
          </a:prstGeom>
          <a:noFill/>
          <a:ln cap="flat" cmpd="sng" w="19050">
            <a:solidFill>
              <a:srgbClr val="9900FF"/>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5"/>
                                        </p:tgtEl>
                                        <p:attrNameLst>
                                          <p:attrName>style.visibility</p:attrName>
                                        </p:attrNameLst>
                                      </p:cBhvr>
                                      <p:to>
                                        <p:strVal val="visible"/>
                                      </p:to>
                                    </p:set>
                                    <p:animEffect filter="fade" transition="in">
                                      <p:cBhvr>
                                        <p:cTn dur="1000"/>
                                        <p:tgtEl>
                                          <p:spTgt spid="15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1" name="Shape 1541"/>
        <p:cNvGrpSpPr/>
        <p:nvPr/>
      </p:nvGrpSpPr>
      <p:grpSpPr>
        <a:xfrm>
          <a:off x="0" y="0"/>
          <a:ext cx="0" cy="0"/>
          <a:chOff x="0" y="0"/>
          <a:chExt cx="0" cy="0"/>
        </a:xfrm>
      </p:grpSpPr>
      <p:sp>
        <p:nvSpPr>
          <p:cNvPr id="1542" name="Google Shape;1542;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Multi-Headed Attention</a:t>
            </a:r>
            <a:endParaRPr/>
          </a:p>
        </p:txBody>
      </p:sp>
      <p:sp>
        <p:nvSpPr>
          <p:cNvPr id="1543" name="Google Shape;1543;p39"/>
          <p:cNvSpPr/>
          <p:nvPr/>
        </p:nvSpPr>
        <p:spPr>
          <a:xfrm>
            <a:off x="1030900" y="4108075"/>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sp>
        <p:nvSpPr>
          <p:cNvPr id="1544" name="Google Shape;1544;p39"/>
          <p:cNvSpPr txBox="1"/>
          <p:nvPr/>
        </p:nvSpPr>
        <p:spPr>
          <a:xfrm>
            <a:off x="1030900"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1545" name="Google Shape;1545;p39"/>
          <p:cNvSpPr txBox="1"/>
          <p:nvPr/>
        </p:nvSpPr>
        <p:spPr>
          <a:xfrm>
            <a:off x="1812661"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two</a:t>
            </a:r>
            <a:endParaRPr sz="1000">
              <a:latin typeface="Helvetica Neue"/>
              <a:ea typeface="Helvetica Neue"/>
              <a:cs typeface="Helvetica Neue"/>
              <a:sym typeface="Helvetica Neue"/>
            </a:endParaRPr>
          </a:p>
        </p:txBody>
      </p:sp>
      <p:sp>
        <p:nvSpPr>
          <p:cNvPr id="1546" name="Google Shape;1546;p39"/>
          <p:cNvSpPr txBox="1"/>
          <p:nvPr/>
        </p:nvSpPr>
        <p:spPr>
          <a:xfrm>
            <a:off x="2594423"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trees</a:t>
            </a:r>
            <a:endParaRPr sz="1000">
              <a:latin typeface="Helvetica Neue"/>
              <a:ea typeface="Helvetica Neue"/>
              <a:cs typeface="Helvetica Neue"/>
              <a:sym typeface="Helvetica Neue"/>
            </a:endParaRPr>
          </a:p>
        </p:txBody>
      </p:sp>
      <p:sp>
        <p:nvSpPr>
          <p:cNvPr id="1547" name="Google Shape;1547;p39"/>
          <p:cNvSpPr txBox="1"/>
          <p:nvPr/>
        </p:nvSpPr>
        <p:spPr>
          <a:xfrm>
            <a:off x="33761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sway</a:t>
            </a:r>
            <a:endParaRPr sz="1000">
              <a:latin typeface="Helvetica Neue"/>
              <a:ea typeface="Helvetica Neue"/>
              <a:cs typeface="Helvetica Neue"/>
              <a:sym typeface="Helvetica Neue"/>
            </a:endParaRPr>
          </a:p>
        </p:txBody>
      </p:sp>
      <p:sp>
        <p:nvSpPr>
          <p:cNvPr id="1548" name="Google Shape;1548;p39"/>
          <p:cNvSpPr txBox="1"/>
          <p:nvPr/>
        </p:nvSpPr>
        <p:spPr>
          <a:xfrm>
            <a:off x="103090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1549" name="Google Shape;1549;p39"/>
          <p:cNvSpPr txBox="1"/>
          <p:nvPr/>
        </p:nvSpPr>
        <p:spPr>
          <a:xfrm>
            <a:off x="181181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128</a:t>
            </a:r>
            <a:endParaRPr i="1" sz="1000">
              <a:latin typeface="Helvetica Neue"/>
              <a:ea typeface="Helvetica Neue"/>
              <a:cs typeface="Helvetica Neue"/>
              <a:sym typeface="Helvetica Neue"/>
            </a:endParaRPr>
          </a:p>
        </p:txBody>
      </p:sp>
      <p:sp>
        <p:nvSpPr>
          <p:cNvPr id="1550" name="Google Shape;1550;p39"/>
          <p:cNvSpPr txBox="1"/>
          <p:nvPr/>
        </p:nvSpPr>
        <p:spPr>
          <a:xfrm>
            <a:off x="259272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137</a:t>
            </a:r>
            <a:endParaRPr i="1" sz="1000">
              <a:latin typeface="Helvetica Neue"/>
              <a:ea typeface="Helvetica Neue"/>
              <a:cs typeface="Helvetica Neue"/>
              <a:sym typeface="Helvetica Neue"/>
            </a:endParaRPr>
          </a:p>
        </p:txBody>
      </p:sp>
      <p:sp>
        <p:nvSpPr>
          <p:cNvPr id="1551" name="Google Shape;1551;p39"/>
          <p:cNvSpPr txBox="1"/>
          <p:nvPr/>
        </p:nvSpPr>
        <p:spPr>
          <a:xfrm>
            <a:off x="33804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783</a:t>
            </a:r>
            <a:endParaRPr i="1" sz="1000">
              <a:latin typeface="Helvetica Neue"/>
              <a:ea typeface="Helvetica Neue"/>
              <a:cs typeface="Helvetica Neue"/>
              <a:sym typeface="Helvetica Neue"/>
            </a:endParaRPr>
          </a:p>
        </p:txBody>
      </p:sp>
      <p:grpSp>
        <p:nvGrpSpPr>
          <p:cNvPr id="1552" name="Google Shape;1552;p39"/>
          <p:cNvGrpSpPr/>
          <p:nvPr/>
        </p:nvGrpSpPr>
        <p:grpSpPr>
          <a:xfrm>
            <a:off x="1152603" y="3874851"/>
            <a:ext cx="450600" cy="145800"/>
            <a:chOff x="705975" y="2364450"/>
            <a:chExt cx="450600" cy="145800"/>
          </a:xfrm>
        </p:grpSpPr>
        <p:sp>
          <p:nvSpPr>
            <p:cNvPr id="1553" name="Google Shape;1553;p39"/>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9"/>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9"/>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39"/>
          <p:cNvGrpSpPr/>
          <p:nvPr/>
        </p:nvGrpSpPr>
        <p:grpSpPr>
          <a:xfrm>
            <a:off x="1914603" y="3874851"/>
            <a:ext cx="450600" cy="145800"/>
            <a:chOff x="705975" y="2364450"/>
            <a:chExt cx="450600" cy="145800"/>
          </a:xfrm>
        </p:grpSpPr>
        <p:sp>
          <p:nvSpPr>
            <p:cNvPr id="1557" name="Google Shape;1557;p39"/>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9"/>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9"/>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39"/>
          <p:cNvGrpSpPr/>
          <p:nvPr/>
        </p:nvGrpSpPr>
        <p:grpSpPr>
          <a:xfrm>
            <a:off x="2701817" y="3874851"/>
            <a:ext cx="450600" cy="145800"/>
            <a:chOff x="705975" y="2364450"/>
            <a:chExt cx="450600" cy="145800"/>
          </a:xfrm>
        </p:grpSpPr>
        <p:sp>
          <p:nvSpPr>
            <p:cNvPr id="1561" name="Google Shape;1561;p39"/>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9"/>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9"/>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39"/>
          <p:cNvGrpSpPr/>
          <p:nvPr/>
        </p:nvGrpSpPr>
        <p:grpSpPr>
          <a:xfrm>
            <a:off x="3476423" y="3874851"/>
            <a:ext cx="450600" cy="145800"/>
            <a:chOff x="705975" y="2364450"/>
            <a:chExt cx="450600" cy="145800"/>
          </a:xfrm>
        </p:grpSpPr>
        <p:sp>
          <p:nvSpPr>
            <p:cNvPr id="1565" name="Google Shape;1565;p39"/>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9"/>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9"/>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9"/>
          <p:cNvGrpSpPr/>
          <p:nvPr/>
        </p:nvGrpSpPr>
        <p:grpSpPr>
          <a:xfrm>
            <a:off x="1152603" y="2967219"/>
            <a:ext cx="450600" cy="145800"/>
            <a:chOff x="705975" y="2212050"/>
            <a:chExt cx="450600" cy="145800"/>
          </a:xfrm>
        </p:grpSpPr>
        <p:sp>
          <p:nvSpPr>
            <p:cNvPr id="1569" name="Google Shape;1569;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 name="Google Shape;1572;p39"/>
          <p:cNvGrpSpPr/>
          <p:nvPr/>
        </p:nvGrpSpPr>
        <p:grpSpPr>
          <a:xfrm>
            <a:off x="1010250" y="3107713"/>
            <a:ext cx="735300" cy="767139"/>
            <a:chOff x="2381850" y="2879113"/>
            <a:chExt cx="735300" cy="767139"/>
          </a:xfrm>
        </p:grpSpPr>
        <p:sp>
          <p:nvSpPr>
            <p:cNvPr id="1573" name="Google Shape;1573;p39"/>
            <p:cNvSpPr/>
            <p:nvPr/>
          </p:nvSpPr>
          <p:spPr>
            <a:xfrm>
              <a:off x="2381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574" name="Google Shape;1574;p39"/>
            <p:cNvCxnSpPr/>
            <p:nvPr/>
          </p:nvCxnSpPr>
          <p:spPr>
            <a:xfrm rot="10800000">
              <a:off x="2749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575" name="Google Shape;1575;p39"/>
            <p:cNvCxnSpPr/>
            <p:nvPr/>
          </p:nvCxnSpPr>
          <p:spPr>
            <a:xfrm rot="10800000">
              <a:off x="2749503" y="28791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1576" name="Google Shape;1576;p39"/>
          <p:cNvGrpSpPr/>
          <p:nvPr/>
        </p:nvGrpSpPr>
        <p:grpSpPr>
          <a:xfrm>
            <a:off x="1914603" y="2967219"/>
            <a:ext cx="450600" cy="145800"/>
            <a:chOff x="705975" y="2212050"/>
            <a:chExt cx="450600" cy="145800"/>
          </a:xfrm>
        </p:grpSpPr>
        <p:sp>
          <p:nvSpPr>
            <p:cNvPr id="1577" name="Google Shape;1577;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39"/>
          <p:cNvGrpSpPr/>
          <p:nvPr/>
        </p:nvGrpSpPr>
        <p:grpSpPr>
          <a:xfrm>
            <a:off x="1603203" y="3040119"/>
            <a:ext cx="904347" cy="834732"/>
            <a:chOff x="2974803" y="2811519"/>
            <a:chExt cx="904347" cy="834732"/>
          </a:xfrm>
        </p:grpSpPr>
        <p:sp>
          <p:nvSpPr>
            <p:cNvPr id="1581" name="Google Shape;1581;p39"/>
            <p:cNvSpPr/>
            <p:nvPr/>
          </p:nvSpPr>
          <p:spPr>
            <a:xfrm>
              <a:off x="3143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582" name="Google Shape;1582;p39"/>
            <p:cNvCxnSpPr/>
            <p:nvPr/>
          </p:nvCxnSpPr>
          <p:spPr>
            <a:xfrm rot="10800000">
              <a:off x="3511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583" name="Google Shape;1583;p39"/>
            <p:cNvCxnSpPr/>
            <p:nvPr/>
          </p:nvCxnSpPr>
          <p:spPr>
            <a:xfrm rot="10800000">
              <a:off x="3511503"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584" name="Google Shape;1584;p39"/>
            <p:cNvCxnSpPr>
              <a:stCxn id="1571" idx="3"/>
              <a:endCxn id="1581" idx="1"/>
            </p:cNvCxnSpPr>
            <p:nvPr/>
          </p:nvCxnSpPr>
          <p:spPr>
            <a:xfrm>
              <a:off x="2974803" y="2811519"/>
              <a:ext cx="168900" cy="448200"/>
            </a:xfrm>
            <a:prstGeom prst="bentConnector3">
              <a:avLst>
                <a:gd fmla="val 50043" name="adj1"/>
              </a:avLst>
            </a:prstGeom>
            <a:noFill/>
            <a:ln cap="flat" cmpd="sng" w="9525">
              <a:solidFill>
                <a:schemeClr val="dk2"/>
              </a:solidFill>
              <a:prstDash val="solid"/>
              <a:round/>
              <a:headEnd len="med" w="med" type="none"/>
              <a:tailEnd len="med" w="med" type="triangle"/>
            </a:ln>
          </p:spPr>
        </p:cxnSp>
      </p:grpSp>
      <p:grpSp>
        <p:nvGrpSpPr>
          <p:cNvPr id="1585" name="Google Shape;1585;p39"/>
          <p:cNvGrpSpPr/>
          <p:nvPr/>
        </p:nvGrpSpPr>
        <p:grpSpPr>
          <a:xfrm>
            <a:off x="2701783" y="2967219"/>
            <a:ext cx="450600" cy="145800"/>
            <a:chOff x="705975" y="2212050"/>
            <a:chExt cx="450600" cy="145800"/>
          </a:xfrm>
        </p:grpSpPr>
        <p:sp>
          <p:nvSpPr>
            <p:cNvPr id="1586" name="Google Shape;1586;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39"/>
          <p:cNvGrpSpPr/>
          <p:nvPr/>
        </p:nvGrpSpPr>
        <p:grpSpPr>
          <a:xfrm>
            <a:off x="2365203" y="3040119"/>
            <a:ext cx="929527" cy="834732"/>
            <a:chOff x="2517603" y="3040119"/>
            <a:chExt cx="929527" cy="834732"/>
          </a:xfrm>
        </p:grpSpPr>
        <p:sp>
          <p:nvSpPr>
            <p:cNvPr id="1590" name="Google Shape;1590;p39"/>
            <p:cNvSpPr/>
            <p:nvPr/>
          </p:nvSpPr>
          <p:spPr>
            <a:xfrm>
              <a:off x="2711830" y="33270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591" name="Google Shape;1591;p39"/>
            <p:cNvCxnSpPr/>
            <p:nvPr/>
          </p:nvCxnSpPr>
          <p:spPr>
            <a:xfrm rot="10800000">
              <a:off x="3079483" y="36537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592" name="Google Shape;1592;p39"/>
            <p:cNvCxnSpPr/>
            <p:nvPr/>
          </p:nvCxnSpPr>
          <p:spPr>
            <a:xfrm rot="10800000">
              <a:off x="3079483" y="31077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593" name="Google Shape;1593;p39"/>
            <p:cNvCxnSpPr>
              <a:stCxn id="1579" idx="3"/>
              <a:endCxn id="1590" idx="1"/>
            </p:cNvCxnSpPr>
            <p:nvPr/>
          </p:nvCxnSpPr>
          <p:spPr>
            <a:xfrm>
              <a:off x="2517603" y="3040119"/>
              <a:ext cx="194100" cy="448200"/>
            </a:xfrm>
            <a:prstGeom prst="bentConnector3">
              <a:avLst>
                <a:gd fmla="val 50033" name="adj1"/>
              </a:avLst>
            </a:prstGeom>
            <a:noFill/>
            <a:ln cap="flat" cmpd="sng" w="9525">
              <a:solidFill>
                <a:schemeClr val="dk2"/>
              </a:solidFill>
              <a:prstDash val="solid"/>
              <a:round/>
              <a:headEnd len="med" w="med" type="none"/>
              <a:tailEnd len="med" w="med" type="triangle"/>
            </a:ln>
          </p:spPr>
        </p:cxnSp>
      </p:grpSp>
      <p:grpSp>
        <p:nvGrpSpPr>
          <p:cNvPr id="1594" name="Google Shape;1594;p39"/>
          <p:cNvGrpSpPr/>
          <p:nvPr/>
        </p:nvGrpSpPr>
        <p:grpSpPr>
          <a:xfrm>
            <a:off x="414098" y="3411719"/>
            <a:ext cx="596100" cy="145800"/>
            <a:chOff x="1709498" y="3189789"/>
            <a:chExt cx="596100" cy="145800"/>
          </a:xfrm>
        </p:grpSpPr>
        <p:grpSp>
          <p:nvGrpSpPr>
            <p:cNvPr id="1595" name="Google Shape;1595;p39"/>
            <p:cNvGrpSpPr/>
            <p:nvPr/>
          </p:nvGrpSpPr>
          <p:grpSpPr>
            <a:xfrm>
              <a:off x="1709498" y="3189789"/>
              <a:ext cx="450600" cy="145800"/>
              <a:chOff x="705975" y="2364450"/>
              <a:chExt cx="450600" cy="145800"/>
            </a:xfrm>
          </p:grpSpPr>
          <p:sp>
            <p:nvSpPr>
              <p:cNvPr id="1596" name="Google Shape;1596;p39"/>
              <p:cNvSpPr/>
              <p:nvPr/>
            </p:nvSpPr>
            <p:spPr>
              <a:xfrm>
                <a:off x="7059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9"/>
              <p:cNvSpPr/>
              <p:nvPr/>
            </p:nvSpPr>
            <p:spPr>
              <a:xfrm>
                <a:off x="8583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9"/>
              <p:cNvSpPr/>
              <p:nvPr/>
            </p:nvSpPr>
            <p:spPr>
              <a:xfrm>
                <a:off x="10107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99" name="Google Shape;1599;p39"/>
            <p:cNvCxnSpPr>
              <a:stCxn id="1598" idx="3"/>
              <a:endCxn id="1573" idx="1"/>
            </p:cNvCxnSpPr>
            <p:nvPr/>
          </p:nvCxnSpPr>
          <p:spPr>
            <a:xfrm>
              <a:off x="2160098" y="3262689"/>
              <a:ext cx="145500" cy="3600"/>
            </a:xfrm>
            <a:prstGeom prst="straightConnector1">
              <a:avLst/>
            </a:prstGeom>
            <a:noFill/>
            <a:ln cap="flat" cmpd="sng" w="9525">
              <a:solidFill>
                <a:schemeClr val="dk2"/>
              </a:solidFill>
              <a:prstDash val="solid"/>
              <a:round/>
              <a:headEnd len="med" w="med" type="none"/>
              <a:tailEnd len="med" w="med" type="triangle"/>
            </a:ln>
          </p:spPr>
        </p:cxnSp>
      </p:grpSp>
      <p:grpSp>
        <p:nvGrpSpPr>
          <p:cNvPr id="1600" name="Google Shape;1600;p39"/>
          <p:cNvGrpSpPr/>
          <p:nvPr/>
        </p:nvGrpSpPr>
        <p:grpSpPr>
          <a:xfrm>
            <a:off x="3152383" y="2967219"/>
            <a:ext cx="917451" cy="907632"/>
            <a:chOff x="7648183" y="2738619"/>
            <a:chExt cx="917451" cy="907632"/>
          </a:xfrm>
        </p:grpSpPr>
        <p:grpSp>
          <p:nvGrpSpPr>
            <p:cNvPr id="1601" name="Google Shape;1601;p39"/>
            <p:cNvGrpSpPr/>
            <p:nvPr/>
          </p:nvGrpSpPr>
          <p:grpSpPr>
            <a:xfrm>
              <a:off x="7972688" y="2738619"/>
              <a:ext cx="450600" cy="145800"/>
              <a:chOff x="705975" y="2212050"/>
              <a:chExt cx="450600" cy="145800"/>
            </a:xfrm>
          </p:grpSpPr>
          <p:sp>
            <p:nvSpPr>
              <p:cNvPr id="1602" name="Google Shape;1602;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5" name="Google Shape;1605;p39"/>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606" name="Google Shape;1606;p39"/>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607" name="Google Shape;1607;p39"/>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608" name="Google Shape;1608;p39"/>
            <p:cNvCxnSpPr>
              <a:stCxn id="1588" idx="3"/>
              <a:endCxn id="1605" idx="1"/>
            </p:cNvCxnSpPr>
            <p:nvPr/>
          </p:nvCxnSpPr>
          <p:spPr>
            <a:xfrm>
              <a:off x="7648183" y="2811519"/>
              <a:ext cx="182100" cy="448200"/>
            </a:xfrm>
            <a:prstGeom prst="bentConnector3">
              <a:avLst>
                <a:gd fmla="val 50014" name="adj1"/>
              </a:avLst>
            </a:prstGeom>
            <a:noFill/>
            <a:ln cap="flat" cmpd="sng" w="9525">
              <a:solidFill>
                <a:schemeClr val="dk2"/>
              </a:solidFill>
              <a:prstDash val="solid"/>
              <a:round/>
              <a:headEnd len="med" w="med" type="none"/>
              <a:tailEnd len="med" w="med" type="triangle"/>
            </a:ln>
          </p:spPr>
        </p:cxnSp>
      </p:grpSp>
      <p:grpSp>
        <p:nvGrpSpPr>
          <p:cNvPr id="1609" name="Google Shape;1609;p39"/>
          <p:cNvGrpSpPr/>
          <p:nvPr/>
        </p:nvGrpSpPr>
        <p:grpSpPr>
          <a:xfrm>
            <a:off x="5337637" y="2058644"/>
            <a:ext cx="735300" cy="682341"/>
            <a:chOff x="4704737" y="2052819"/>
            <a:chExt cx="735300" cy="682341"/>
          </a:xfrm>
        </p:grpSpPr>
        <p:grpSp>
          <p:nvGrpSpPr>
            <p:cNvPr id="1610" name="Google Shape;1610;p39"/>
            <p:cNvGrpSpPr/>
            <p:nvPr/>
          </p:nvGrpSpPr>
          <p:grpSpPr>
            <a:xfrm>
              <a:off x="4847090" y="2052819"/>
              <a:ext cx="450600" cy="145800"/>
              <a:chOff x="705975" y="2212050"/>
              <a:chExt cx="450600" cy="145800"/>
            </a:xfrm>
          </p:grpSpPr>
          <p:sp>
            <p:nvSpPr>
              <p:cNvPr id="1611" name="Google Shape;1611;p39"/>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9"/>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9"/>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4" name="Google Shape;1614;p39"/>
            <p:cNvSpPr/>
            <p:nvPr/>
          </p:nvSpPr>
          <p:spPr>
            <a:xfrm>
              <a:off x="4704737" y="24126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615" name="Google Shape;1615;p39"/>
            <p:cNvCxnSpPr/>
            <p:nvPr/>
          </p:nvCxnSpPr>
          <p:spPr>
            <a:xfrm rot="10800000">
              <a:off x="5072390" y="21933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1616" name="Google Shape;1616;p39"/>
          <p:cNvGrpSpPr/>
          <p:nvPr/>
        </p:nvGrpSpPr>
        <p:grpSpPr>
          <a:xfrm>
            <a:off x="5340000" y="896496"/>
            <a:ext cx="735300" cy="1102179"/>
            <a:chOff x="4707100" y="814471"/>
            <a:chExt cx="735300" cy="1102179"/>
          </a:xfrm>
        </p:grpSpPr>
        <p:sp>
          <p:nvSpPr>
            <p:cNvPr id="1617" name="Google Shape;1617;p39"/>
            <p:cNvSpPr txBox="1"/>
            <p:nvPr/>
          </p:nvSpPr>
          <p:spPr>
            <a:xfrm>
              <a:off x="4741652" y="111087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Helvetica Neue"/>
                  <a:ea typeface="Helvetica Neue"/>
                  <a:cs typeface="Helvetica Neue"/>
                  <a:sym typeface="Helvetica Neue"/>
                </a:rPr>
                <a:t>شجرتان</a:t>
              </a:r>
              <a:endParaRPr sz="1000">
                <a:solidFill>
                  <a:schemeClr val="dk1"/>
                </a:solidFill>
                <a:latin typeface="Helvetica Neue"/>
                <a:ea typeface="Helvetica Neue"/>
                <a:cs typeface="Helvetica Neue"/>
                <a:sym typeface="Helvetica Neue"/>
              </a:endParaRPr>
            </a:p>
            <a:p>
              <a:pPr indent="0" lvl="0" marL="0" rtl="0" algn="ctr">
                <a:spcBef>
                  <a:spcPts val="0"/>
                </a:spcBef>
                <a:spcAft>
                  <a:spcPts val="0"/>
                </a:spcAft>
                <a:buNone/>
              </a:pPr>
              <a:r>
                <a:rPr lang="en" sz="600">
                  <a:solidFill>
                    <a:schemeClr val="dk1"/>
                  </a:solidFill>
                  <a:latin typeface="Helvetica Neue"/>
                  <a:ea typeface="Helvetica Neue"/>
                  <a:cs typeface="Helvetica Neue"/>
                  <a:sym typeface="Helvetica Neue"/>
                </a:rPr>
                <a:t>shajaratan</a:t>
              </a:r>
              <a:endParaRPr sz="600">
                <a:latin typeface="Helvetica Neue"/>
                <a:ea typeface="Helvetica Neue"/>
                <a:cs typeface="Helvetica Neue"/>
                <a:sym typeface="Helvetica Neue"/>
              </a:endParaRPr>
            </a:p>
          </p:txBody>
        </p:sp>
        <p:sp>
          <p:nvSpPr>
            <p:cNvPr id="1618" name="Google Shape;1618;p39"/>
            <p:cNvSpPr txBox="1"/>
            <p:nvPr/>
          </p:nvSpPr>
          <p:spPr>
            <a:xfrm>
              <a:off x="4744279" y="81447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893</a:t>
              </a:r>
              <a:endParaRPr i="1" sz="1000">
                <a:latin typeface="Helvetica Neue"/>
                <a:ea typeface="Helvetica Neue"/>
                <a:cs typeface="Helvetica Neue"/>
                <a:sym typeface="Helvetica Neue"/>
              </a:endParaRPr>
            </a:p>
          </p:txBody>
        </p:sp>
        <p:sp>
          <p:nvSpPr>
            <p:cNvPr id="1619" name="Google Shape;1619;p39"/>
            <p:cNvSpPr/>
            <p:nvPr/>
          </p:nvSpPr>
          <p:spPr>
            <a:xfrm>
              <a:off x="4707100" y="1594150"/>
              <a:ext cx="7353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s(h</a:t>
              </a:r>
              <a:r>
                <a:rPr baseline="-25000" lang="en">
                  <a:latin typeface="Helvetica Neue"/>
                  <a:ea typeface="Helvetica Neue"/>
                  <a:cs typeface="Helvetica Neue"/>
                  <a:sym typeface="Helvetica Neue"/>
                </a:rPr>
                <a:t>d</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sp>
        <p:nvSpPr>
          <p:cNvPr id="1620" name="Google Shape;1620;p39"/>
          <p:cNvSpPr txBox="1"/>
          <p:nvPr/>
        </p:nvSpPr>
        <p:spPr>
          <a:xfrm>
            <a:off x="41665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1621" name="Google Shape;1621;p39"/>
          <p:cNvSpPr txBox="1"/>
          <p:nvPr/>
        </p:nvSpPr>
        <p:spPr>
          <a:xfrm>
            <a:off x="41708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nvGrpSpPr>
          <p:cNvPr id="1622" name="Google Shape;1622;p39"/>
          <p:cNvGrpSpPr/>
          <p:nvPr/>
        </p:nvGrpSpPr>
        <p:grpSpPr>
          <a:xfrm>
            <a:off x="4255898" y="3874851"/>
            <a:ext cx="450600" cy="145800"/>
            <a:chOff x="705975" y="2364450"/>
            <a:chExt cx="450600" cy="145800"/>
          </a:xfrm>
        </p:grpSpPr>
        <p:sp>
          <p:nvSpPr>
            <p:cNvPr id="1623" name="Google Shape;1623;p39"/>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9"/>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9"/>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 name="Google Shape;1626;p39"/>
          <p:cNvGrpSpPr/>
          <p:nvPr/>
        </p:nvGrpSpPr>
        <p:grpSpPr>
          <a:xfrm>
            <a:off x="3927488" y="2967219"/>
            <a:ext cx="921822" cy="907632"/>
            <a:chOff x="7643813" y="2738619"/>
            <a:chExt cx="921822" cy="907632"/>
          </a:xfrm>
        </p:grpSpPr>
        <p:grpSp>
          <p:nvGrpSpPr>
            <p:cNvPr id="1627" name="Google Shape;1627;p39"/>
            <p:cNvGrpSpPr/>
            <p:nvPr/>
          </p:nvGrpSpPr>
          <p:grpSpPr>
            <a:xfrm>
              <a:off x="7972688" y="2738619"/>
              <a:ext cx="450600" cy="145800"/>
              <a:chOff x="705975" y="2212050"/>
              <a:chExt cx="450600" cy="145800"/>
            </a:xfrm>
          </p:grpSpPr>
          <p:sp>
            <p:nvSpPr>
              <p:cNvPr id="1628" name="Google Shape;1628;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1" name="Google Shape;1631;p39"/>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632" name="Google Shape;1632;p39"/>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633" name="Google Shape;1633;p39"/>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634" name="Google Shape;1634;p39"/>
            <p:cNvCxnSpPr>
              <a:stCxn id="1604" idx="3"/>
              <a:endCxn id="1631" idx="1"/>
            </p:cNvCxnSpPr>
            <p:nvPr/>
          </p:nvCxnSpPr>
          <p:spPr>
            <a:xfrm>
              <a:off x="7643813" y="2811519"/>
              <a:ext cx="186600" cy="448200"/>
            </a:xfrm>
            <a:prstGeom prst="bentConnector3">
              <a:avLst>
                <a:gd fmla="val 49979" name="adj1"/>
              </a:avLst>
            </a:prstGeom>
            <a:noFill/>
            <a:ln cap="flat" cmpd="sng" w="9525">
              <a:solidFill>
                <a:schemeClr val="dk2"/>
              </a:solidFill>
              <a:prstDash val="solid"/>
              <a:round/>
              <a:headEnd len="med" w="med" type="none"/>
              <a:tailEnd len="med" w="med" type="triangle"/>
            </a:ln>
          </p:spPr>
        </p:cxnSp>
      </p:grpSp>
      <p:sp>
        <p:nvSpPr>
          <p:cNvPr id="1635" name="Google Shape;1635;p39"/>
          <p:cNvSpPr/>
          <p:nvPr/>
        </p:nvSpPr>
        <p:spPr>
          <a:xfrm>
            <a:off x="4120800" y="2793275"/>
            <a:ext cx="5023200" cy="2350200"/>
          </a:xfrm>
          <a:prstGeom prst="rect">
            <a:avLst/>
          </a:prstGeom>
          <a:solidFill>
            <a:srgbClr val="EFF5FF"/>
          </a:solid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6" name="Google Shape;1636;p39"/>
          <p:cNvGrpSpPr/>
          <p:nvPr/>
        </p:nvGrpSpPr>
        <p:grpSpPr>
          <a:xfrm>
            <a:off x="6010136" y="1550126"/>
            <a:ext cx="3223314" cy="947685"/>
            <a:chOff x="6010136" y="1550126"/>
            <a:chExt cx="3223314" cy="947685"/>
          </a:xfrm>
        </p:grpSpPr>
        <p:sp>
          <p:nvSpPr>
            <p:cNvPr id="1637" name="Google Shape;1637;p39"/>
            <p:cNvSpPr txBox="1"/>
            <p:nvPr/>
          </p:nvSpPr>
          <p:spPr>
            <a:xfrm>
              <a:off x="6010136" y="1550126"/>
              <a:ext cx="3100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    Σ</a:t>
              </a:r>
              <a:r>
                <a:rPr baseline="-25000" lang="en" sz="2200">
                  <a:solidFill>
                    <a:schemeClr val="dk1"/>
                  </a:solidFill>
                  <a:latin typeface="Helvetica Neue"/>
                  <a:ea typeface="Helvetica Neue"/>
                  <a:cs typeface="Helvetica Neue"/>
                  <a:sym typeface="Helvetica Neue"/>
                </a:rPr>
                <a:t>i=1</a:t>
              </a:r>
              <a:r>
                <a:rPr baseline="-25000" lang="en" sz="2200">
                  <a:latin typeface="Helvetica Neue"/>
                  <a:ea typeface="Helvetica Neue"/>
                  <a:cs typeface="Helvetica Neue"/>
                  <a:sym typeface="Helvetica Neue"/>
                </a:rPr>
                <a:t>…L</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ei</a:t>
              </a:r>
              <a:r>
                <a:rPr lang="en" sz="2200">
                  <a:latin typeface="Helvetica Neue"/>
                  <a:ea typeface="Helvetica Neue"/>
                  <a:cs typeface="Helvetica Neue"/>
                  <a:sym typeface="Helvetica Neue"/>
                </a:rPr>
                <a:t>exp(</a:t>
              </a:r>
              <a:r>
                <a:rPr lang="en" sz="2200">
                  <a:solidFill>
                    <a:schemeClr val="dk1"/>
                  </a:solidFill>
                  <a:latin typeface="Helvetica Neue"/>
                  <a:ea typeface="Helvetica Neue"/>
                  <a:cs typeface="Helvetica Neue"/>
                  <a:sym typeface="Helvetica Neue"/>
                </a:rPr>
                <a:t>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ei</a:t>
              </a:r>
              <a:r>
                <a:rPr lang="en" sz="2200">
                  <a:solidFill>
                    <a:schemeClr val="dk1"/>
                  </a:solidFill>
                  <a:latin typeface="Helvetica Neue"/>
                  <a:ea typeface="Helvetica Neue"/>
                  <a:cs typeface="Helvetica Neue"/>
                  <a:sym typeface="Helvetica Neue"/>
                </a:rPr>
                <a:t>))</a:t>
              </a:r>
              <a:r>
                <a:rPr lang="en" sz="2200">
                  <a:latin typeface="Helvetica Neue"/>
                  <a:ea typeface="Helvetica Neue"/>
                  <a:cs typeface="Helvetica Neue"/>
                  <a:sym typeface="Helvetica Neue"/>
                </a:rPr>
                <a:t> </a:t>
              </a:r>
              <a:endParaRPr sz="2200">
                <a:latin typeface="Helvetica Neue"/>
                <a:ea typeface="Helvetica Neue"/>
                <a:cs typeface="Helvetica Neue"/>
                <a:sym typeface="Helvetica Neue"/>
              </a:endParaRPr>
            </a:p>
          </p:txBody>
        </p:sp>
        <p:sp>
          <p:nvSpPr>
            <p:cNvPr id="1638" name="Google Shape;1638;p39"/>
            <p:cNvSpPr txBox="1"/>
            <p:nvPr/>
          </p:nvSpPr>
          <p:spPr>
            <a:xfrm>
              <a:off x="6578450" y="1974611"/>
              <a:ext cx="2655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r>
                <a:rPr baseline="-25000" lang="en" sz="2200">
                  <a:solidFill>
                    <a:schemeClr val="dk1"/>
                  </a:solidFill>
                  <a:latin typeface="Helvetica Neue"/>
                  <a:ea typeface="Helvetica Neue"/>
                  <a:cs typeface="Helvetica Neue"/>
                  <a:sym typeface="Helvetica Neue"/>
                </a:rPr>
                <a:t>j=1…L</a:t>
              </a:r>
              <a:r>
                <a:rPr lang="en" sz="2200">
                  <a:solidFill>
                    <a:schemeClr val="dk1"/>
                  </a:solidFill>
                  <a:latin typeface="Helvetica Neue"/>
                  <a:ea typeface="Helvetica Neue"/>
                  <a:cs typeface="Helvetica Neue"/>
                  <a:sym typeface="Helvetica Neue"/>
                </a:rPr>
                <a:t>exp(a(h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ej</a:t>
              </a:r>
              <a:r>
                <a:rPr lang="en" sz="2200">
                  <a:solidFill>
                    <a:schemeClr val="dk1"/>
                  </a:solidFill>
                  <a:latin typeface="Helvetica Neue"/>
                  <a:ea typeface="Helvetica Neue"/>
                  <a:cs typeface="Helvetica Neue"/>
                  <a:sym typeface="Helvetica Neue"/>
                </a:rPr>
                <a:t>))]</a:t>
              </a:r>
              <a:endParaRPr>
                <a:latin typeface="Helvetica Neue"/>
                <a:ea typeface="Helvetica Neue"/>
                <a:cs typeface="Helvetica Neue"/>
                <a:sym typeface="Helvetica Neue"/>
              </a:endParaRPr>
            </a:p>
          </p:txBody>
        </p:sp>
        <p:cxnSp>
          <p:nvCxnSpPr>
            <p:cNvPr id="1639" name="Google Shape;1639;p39"/>
            <p:cNvCxnSpPr/>
            <p:nvPr/>
          </p:nvCxnSpPr>
          <p:spPr>
            <a:xfrm>
              <a:off x="6897525" y="2068600"/>
              <a:ext cx="2009400" cy="0"/>
            </a:xfrm>
            <a:prstGeom prst="straightConnector1">
              <a:avLst/>
            </a:prstGeom>
            <a:noFill/>
            <a:ln cap="flat" cmpd="sng" w="9525">
              <a:solidFill>
                <a:schemeClr val="dk2"/>
              </a:solidFill>
              <a:prstDash val="solid"/>
              <a:round/>
              <a:headEnd len="med" w="med" type="none"/>
              <a:tailEnd len="med" w="med" type="none"/>
            </a:ln>
          </p:spPr>
        </p:cxnSp>
      </p:grpSp>
      <p:grpSp>
        <p:nvGrpSpPr>
          <p:cNvPr id="1640" name="Google Shape;1640;p39"/>
          <p:cNvGrpSpPr/>
          <p:nvPr/>
        </p:nvGrpSpPr>
        <p:grpSpPr>
          <a:xfrm>
            <a:off x="5166089" y="4326083"/>
            <a:ext cx="961500" cy="697886"/>
            <a:chOff x="4980750" y="4326083"/>
            <a:chExt cx="961500" cy="697886"/>
          </a:xfrm>
        </p:grpSpPr>
        <p:sp>
          <p:nvSpPr>
            <p:cNvPr id="1641" name="Google Shape;1641;p39"/>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e2</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642" name="Google Shape;1642;p39"/>
            <p:cNvGrpSpPr/>
            <p:nvPr/>
          </p:nvGrpSpPr>
          <p:grpSpPr>
            <a:xfrm>
              <a:off x="5009501" y="4878169"/>
              <a:ext cx="450600" cy="145800"/>
              <a:chOff x="705975" y="2212050"/>
              <a:chExt cx="450600" cy="145800"/>
            </a:xfrm>
          </p:grpSpPr>
          <p:sp>
            <p:nvSpPr>
              <p:cNvPr id="1643" name="Google Shape;1643;p39"/>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9"/>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9"/>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6" name="Google Shape;1646;p39"/>
            <p:cNvSpPr/>
            <p:nvPr/>
          </p:nvSpPr>
          <p:spPr>
            <a:xfrm>
              <a:off x="5388602" y="432608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7" name="Google Shape;1647;p39"/>
            <p:cNvGrpSpPr/>
            <p:nvPr/>
          </p:nvGrpSpPr>
          <p:grpSpPr>
            <a:xfrm>
              <a:off x="5462892" y="4878169"/>
              <a:ext cx="450600" cy="145800"/>
              <a:chOff x="705975" y="2212050"/>
              <a:chExt cx="450600" cy="145800"/>
            </a:xfrm>
          </p:grpSpPr>
          <p:sp>
            <p:nvSpPr>
              <p:cNvPr id="1648" name="Google Shape;1648;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51" name="Google Shape;1651;p39"/>
          <p:cNvGrpSpPr/>
          <p:nvPr/>
        </p:nvGrpSpPr>
        <p:grpSpPr>
          <a:xfrm>
            <a:off x="6156689" y="4326083"/>
            <a:ext cx="961500" cy="697886"/>
            <a:chOff x="4980750" y="4326083"/>
            <a:chExt cx="961500" cy="697886"/>
          </a:xfrm>
        </p:grpSpPr>
        <p:sp>
          <p:nvSpPr>
            <p:cNvPr id="1652" name="Google Shape;1652;p39"/>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e3</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653" name="Google Shape;1653;p39"/>
            <p:cNvGrpSpPr/>
            <p:nvPr/>
          </p:nvGrpSpPr>
          <p:grpSpPr>
            <a:xfrm>
              <a:off x="5009501" y="4878169"/>
              <a:ext cx="450600" cy="145800"/>
              <a:chOff x="705975" y="2212050"/>
              <a:chExt cx="450600" cy="145800"/>
            </a:xfrm>
          </p:grpSpPr>
          <p:sp>
            <p:nvSpPr>
              <p:cNvPr id="1654" name="Google Shape;1654;p39"/>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9"/>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9"/>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7" name="Google Shape;1657;p39"/>
            <p:cNvSpPr/>
            <p:nvPr/>
          </p:nvSpPr>
          <p:spPr>
            <a:xfrm>
              <a:off x="5388602" y="4326083"/>
              <a:ext cx="145800" cy="145800"/>
            </a:xfrm>
            <a:prstGeom prst="rect">
              <a:avLst/>
            </a:prstGeom>
            <a:solidFill>
              <a:srgbClr val="7F6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8" name="Google Shape;1658;p39"/>
            <p:cNvGrpSpPr/>
            <p:nvPr/>
          </p:nvGrpSpPr>
          <p:grpSpPr>
            <a:xfrm>
              <a:off x="5462892" y="4878169"/>
              <a:ext cx="450600" cy="145800"/>
              <a:chOff x="705975" y="2212050"/>
              <a:chExt cx="450600" cy="145800"/>
            </a:xfrm>
          </p:grpSpPr>
          <p:sp>
            <p:nvSpPr>
              <p:cNvPr id="1659" name="Google Shape;1659;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2" name="Google Shape;1662;p39"/>
          <p:cNvGrpSpPr/>
          <p:nvPr/>
        </p:nvGrpSpPr>
        <p:grpSpPr>
          <a:xfrm>
            <a:off x="7147289" y="4326083"/>
            <a:ext cx="961500" cy="697886"/>
            <a:chOff x="4980750" y="4326083"/>
            <a:chExt cx="961500" cy="697886"/>
          </a:xfrm>
        </p:grpSpPr>
        <p:sp>
          <p:nvSpPr>
            <p:cNvPr id="1663" name="Google Shape;1663;p39"/>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e4</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664" name="Google Shape;1664;p39"/>
            <p:cNvGrpSpPr/>
            <p:nvPr/>
          </p:nvGrpSpPr>
          <p:grpSpPr>
            <a:xfrm>
              <a:off x="5009501" y="4878169"/>
              <a:ext cx="450600" cy="145800"/>
              <a:chOff x="705975" y="2212050"/>
              <a:chExt cx="450600" cy="145800"/>
            </a:xfrm>
          </p:grpSpPr>
          <p:sp>
            <p:nvSpPr>
              <p:cNvPr id="1665" name="Google Shape;1665;p39"/>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9"/>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9"/>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8" name="Google Shape;1668;p39"/>
            <p:cNvSpPr/>
            <p:nvPr/>
          </p:nvSpPr>
          <p:spPr>
            <a:xfrm>
              <a:off x="5388602" y="432608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9" name="Google Shape;1669;p39"/>
            <p:cNvGrpSpPr/>
            <p:nvPr/>
          </p:nvGrpSpPr>
          <p:grpSpPr>
            <a:xfrm>
              <a:off x="5462892" y="4878169"/>
              <a:ext cx="450600" cy="145800"/>
              <a:chOff x="705975" y="2212050"/>
              <a:chExt cx="450600" cy="145800"/>
            </a:xfrm>
          </p:grpSpPr>
          <p:sp>
            <p:nvSpPr>
              <p:cNvPr id="1670" name="Google Shape;1670;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3" name="Google Shape;1673;p39"/>
          <p:cNvGrpSpPr/>
          <p:nvPr/>
        </p:nvGrpSpPr>
        <p:grpSpPr>
          <a:xfrm>
            <a:off x="8137889" y="4326083"/>
            <a:ext cx="961500" cy="697886"/>
            <a:chOff x="4980750" y="4326083"/>
            <a:chExt cx="961500" cy="697886"/>
          </a:xfrm>
        </p:grpSpPr>
        <p:sp>
          <p:nvSpPr>
            <p:cNvPr id="1674" name="Google Shape;1674;p39"/>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e5</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675" name="Google Shape;1675;p39"/>
            <p:cNvGrpSpPr/>
            <p:nvPr/>
          </p:nvGrpSpPr>
          <p:grpSpPr>
            <a:xfrm>
              <a:off x="5009501" y="4878169"/>
              <a:ext cx="450600" cy="145800"/>
              <a:chOff x="705975" y="2212050"/>
              <a:chExt cx="450600" cy="145800"/>
            </a:xfrm>
          </p:grpSpPr>
          <p:sp>
            <p:nvSpPr>
              <p:cNvPr id="1676" name="Google Shape;1676;p39"/>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9"/>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9"/>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9" name="Google Shape;1679;p39"/>
            <p:cNvSpPr/>
            <p:nvPr/>
          </p:nvSpPr>
          <p:spPr>
            <a:xfrm>
              <a:off x="5388602" y="432608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0" name="Google Shape;1680;p39"/>
            <p:cNvGrpSpPr/>
            <p:nvPr/>
          </p:nvGrpSpPr>
          <p:grpSpPr>
            <a:xfrm>
              <a:off x="5462892" y="4878169"/>
              <a:ext cx="450600" cy="145800"/>
              <a:chOff x="705975" y="2212050"/>
              <a:chExt cx="450600" cy="145800"/>
            </a:xfrm>
          </p:grpSpPr>
          <p:sp>
            <p:nvSpPr>
              <p:cNvPr id="1681" name="Google Shape;1681;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4" name="Google Shape;1684;p39"/>
          <p:cNvGrpSpPr/>
          <p:nvPr/>
        </p:nvGrpSpPr>
        <p:grpSpPr>
          <a:xfrm>
            <a:off x="4175489" y="4326083"/>
            <a:ext cx="961500" cy="697886"/>
            <a:chOff x="4980750" y="4326083"/>
            <a:chExt cx="961500" cy="697886"/>
          </a:xfrm>
        </p:grpSpPr>
        <p:sp>
          <p:nvSpPr>
            <p:cNvPr id="1685" name="Google Shape;1685;p39"/>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e1</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686" name="Google Shape;1686;p39"/>
            <p:cNvGrpSpPr/>
            <p:nvPr/>
          </p:nvGrpSpPr>
          <p:grpSpPr>
            <a:xfrm>
              <a:off x="5009501" y="4878169"/>
              <a:ext cx="450600" cy="145800"/>
              <a:chOff x="705975" y="2212050"/>
              <a:chExt cx="450600" cy="145800"/>
            </a:xfrm>
          </p:grpSpPr>
          <p:sp>
            <p:nvSpPr>
              <p:cNvPr id="1687" name="Google Shape;1687;p39"/>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9"/>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9"/>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0" name="Google Shape;1690;p39"/>
            <p:cNvSpPr/>
            <p:nvPr/>
          </p:nvSpPr>
          <p:spPr>
            <a:xfrm>
              <a:off x="5388602" y="432608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nvGrpSpPr>
            <p:cNvPr id="1691" name="Google Shape;1691;p39"/>
            <p:cNvGrpSpPr/>
            <p:nvPr/>
          </p:nvGrpSpPr>
          <p:grpSpPr>
            <a:xfrm>
              <a:off x="5462892" y="4878169"/>
              <a:ext cx="450600" cy="145800"/>
              <a:chOff x="705975" y="2212050"/>
              <a:chExt cx="450600" cy="145800"/>
            </a:xfrm>
          </p:grpSpPr>
          <p:sp>
            <p:nvSpPr>
              <p:cNvPr id="1692" name="Google Shape;1692;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5" name="Google Shape;1695;p39"/>
          <p:cNvGrpSpPr/>
          <p:nvPr/>
        </p:nvGrpSpPr>
        <p:grpSpPr>
          <a:xfrm>
            <a:off x="4233450" y="3510275"/>
            <a:ext cx="680056" cy="766025"/>
            <a:chOff x="4233450" y="3510275"/>
            <a:chExt cx="680056" cy="766025"/>
          </a:xfrm>
        </p:grpSpPr>
        <p:sp>
          <p:nvSpPr>
            <p:cNvPr id="1696" name="Google Shape;1696;p39"/>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697" name="Google Shape;1697;p39"/>
            <p:cNvSpPr/>
            <p:nvPr/>
          </p:nvSpPr>
          <p:spPr>
            <a:xfrm>
              <a:off x="4443142" y="355753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698" name="Google Shape;1698;p39"/>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699" name="Google Shape;1699;p39"/>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700" name="Google Shape;1700;p39"/>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701" name="Google Shape;1701;p39"/>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702" name="Google Shape;1702;p39"/>
          <p:cNvGrpSpPr/>
          <p:nvPr/>
        </p:nvGrpSpPr>
        <p:grpSpPr>
          <a:xfrm>
            <a:off x="5300250" y="3510275"/>
            <a:ext cx="3651856" cy="766025"/>
            <a:chOff x="5300250" y="3510275"/>
            <a:chExt cx="3651856" cy="766025"/>
          </a:xfrm>
        </p:grpSpPr>
        <p:grpSp>
          <p:nvGrpSpPr>
            <p:cNvPr id="1703" name="Google Shape;1703;p39"/>
            <p:cNvGrpSpPr/>
            <p:nvPr/>
          </p:nvGrpSpPr>
          <p:grpSpPr>
            <a:xfrm>
              <a:off x="5300250" y="3510275"/>
              <a:ext cx="680056" cy="766025"/>
              <a:chOff x="4233450" y="3510275"/>
              <a:chExt cx="680056" cy="766025"/>
            </a:xfrm>
          </p:grpSpPr>
          <p:sp>
            <p:nvSpPr>
              <p:cNvPr id="1704" name="Google Shape;1704;p39"/>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705" name="Google Shape;1705;p39"/>
              <p:cNvSpPr/>
              <p:nvPr/>
            </p:nvSpPr>
            <p:spPr>
              <a:xfrm>
                <a:off x="4443142" y="355753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706" name="Google Shape;1706;p39"/>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707" name="Google Shape;1707;p39"/>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708" name="Google Shape;1708;p39"/>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709" name="Google Shape;1709;p39"/>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710" name="Google Shape;1710;p39"/>
            <p:cNvGrpSpPr/>
            <p:nvPr/>
          </p:nvGrpSpPr>
          <p:grpSpPr>
            <a:xfrm>
              <a:off x="6290850" y="3510275"/>
              <a:ext cx="680056" cy="766025"/>
              <a:chOff x="4233450" y="3510275"/>
              <a:chExt cx="680056" cy="766025"/>
            </a:xfrm>
          </p:grpSpPr>
          <p:sp>
            <p:nvSpPr>
              <p:cNvPr id="1711" name="Google Shape;1711;p39"/>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712" name="Google Shape;1712;p39"/>
              <p:cNvSpPr/>
              <p:nvPr/>
            </p:nvSpPr>
            <p:spPr>
              <a:xfrm>
                <a:off x="4443142" y="3557533"/>
                <a:ext cx="145800" cy="145800"/>
              </a:xfrm>
              <a:prstGeom prst="rect">
                <a:avLst/>
              </a:prstGeom>
              <a:solidFill>
                <a:srgbClr val="7F6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713" name="Google Shape;1713;p39"/>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714" name="Google Shape;1714;p39"/>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715" name="Google Shape;1715;p39"/>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716" name="Google Shape;1716;p39"/>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717" name="Google Shape;1717;p39"/>
            <p:cNvGrpSpPr/>
            <p:nvPr/>
          </p:nvGrpSpPr>
          <p:grpSpPr>
            <a:xfrm>
              <a:off x="7281450" y="3510275"/>
              <a:ext cx="680056" cy="766025"/>
              <a:chOff x="4233450" y="3510275"/>
              <a:chExt cx="680056" cy="766025"/>
            </a:xfrm>
          </p:grpSpPr>
          <p:sp>
            <p:nvSpPr>
              <p:cNvPr id="1718" name="Google Shape;1718;p39"/>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719" name="Google Shape;1719;p39"/>
              <p:cNvSpPr/>
              <p:nvPr/>
            </p:nvSpPr>
            <p:spPr>
              <a:xfrm>
                <a:off x="4443142" y="355753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720" name="Google Shape;1720;p39"/>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721" name="Google Shape;1721;p39"/>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722" name="Google Shape;1722;p39"/>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723" name="Google Shape;1723;p39"/>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1724" name="Google Shape;1724;p39"/>
            <p:cNvGrpSpPr/>
            <p:nvPr/>
          </p:nvGrpSpPr>
          <p:grpSpPr>
            <a:xfrm>
              <a:off x="8272050" y="3510275"/>
              <a:ext cx="680056" cy="766025"/>
              <a:chOff x="4233450" y="3510275"/>
              <a:chExt cx="680056" cy="766025"/>
            </a:xfrm>
          </p:grpSpPr>
          <p:sp>
            <p:nvSpPr>
              <p:cNvPr id="1725" name="Google Shape;1725;p39"/>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726" name="Google Shape;1726;p39"/>
              <p:cNvSpPr/>
              <p:nvPr/>
            </p:nvSpPr>
            <p:spPr>
              <a:xfrm>
                <a:off x="4443142" y="355753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727" name="Google Shape;1727;p39"/>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728" name="Google Shape;1728;p39"/>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729" name="Google Shape;1729;p39"/>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730" name="Google Shape;1730;p39"/>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grpSp>
        <p:nvGrpSpPr>
          <p:cNvPr id="1731" name="Google Shape;1731;p39"/>
          <p:cNvGrpSpPr/>
          <p:nvPr/>
        </p:nvGrpSpPr>
        <p:grpSpPr>
          <a:xfrm>
            <a:off x="4209675" y="2925025"/>
            <a:ext cx="4849800" cy="591375"/>
            <a:chOff x="4209675" y="2925025"/>
            <a:chExt cx="4849800" cy="591375"/>
          </a:xfrm>
        </p:grpSpPr>
        <p:cxnSp>
          <p:nvCxnSpPr>
            <p:cNvPr id="1732" name="Google Shape;1732;p39"/>
            <p:cNvCxnSpPr/>
            <p:nvPr/>
          </p:nvCxnSpPr>
          <p:spPr>
            <a:xfrm>
              <a:off x="4209675" y="3516400"/>
              <a:ext cx="4849800" cy="0"/>
            </a:xfrm>
            <a:prstGeom prst="straightConnector1">
              <a:avLst/>
            </a:prstGeom>
            <a:noFill/>
            <a:ln cap="flat" cmpd="sng" w="9525">
              <a:solidFill>
                <a:schemeClr val="dk2"/>
              </a:solidFill>
              <a:prstDash val="solid"/>
              <a:round/>
              <a:headEnd len="med" w="med" type="none"/>
              <a:tailEnd len="med" w="med" type="none"/>
            </a:ln>
          </p:spPr>
        </p:cxnSp>
        <p:grpSp>
          <p:nvGrpSpPr>
            <p:cNvPr id="1733" name="Google Shape;1733;p39"/>
            <p:cNvGrpSpPr/>
            <p:nvPr/>
          </p:nvGrpSpPr>
          <p:grpSpPr>
            <a:xfrm>
              <a:off x="4450964" y="2925025"/>
              <a:ext cx="4338586" cy="540000"/>
              <a:chOff x="4583600" y="2086825"/>
              <a:chExt cx="4338586" cy="540000"/>
            </a:xfrm>
          </p:grpSpPr>
          <p:sp>
            <p:nvSpPr>
              <p:cNvPr id="1734" name="Google Shape;1734;p39"/>
              <p:cNvSpPr/>
              <p:nvPr/>
            </p:nvSpPr>
            <p:spPr>
              <a:xfrm>
                <a:off x="4583600" y="2391200"/>
                <a:ext cx="280200" cy="2355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9"/>
              <p:cNvSpPr/>
              <p:nvPr/>
            </p:nvSpPr>
            <p:spPr>
              <a:xfrm>
                <a:off x="5670186" y="2201925"/>
                <a:ext cx="280200" cy="4248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9"/>
              <p:cNvSpPr/>
              <p:nvPr/>
            </p:nvSpPr>
            <p:spPr>
              <a:xfrm>
                <a:off x="6660786" y="2086825"/>
                <a:ext cx="280200" cy="5400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9"/>
              <p:cNvSpPr/>
              <p:nvPr/>
            </p:nvSpPr>
            <p:spPr>
              <a:xfrm>
                <a:off x="7621286" y="2356925"/>
                <a:ext cx="280200" cy="269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9"/>
              <p:cNvSpPr/>
              <p:nvPr/>
            </p:nvSpPr>
            <p:spPr>
              <a:xfrm>
                <a:off x="8641986" y="2527838"/>
                <a:ext cx="280200" cy="98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739" name="Google Shape;1739;p39"/>
          <p:cNvCxnSpPr/>
          <p:nvPr/>
        </p:nvCxnSpPr>
        <p:spPr>
          <a:xfrm rot="10800000">
            <a:off x="4486090" y="2661644"/>
            <a:ext cx="0" cy="304500"/>
          </a:xfrm>
          <a:prstGeom prst="straightConnector1">
            <a:avLst/>
          </a:prstGeom>
          <a:noFill/>
          <a:ln cap="flat" cmpd="sng" w="9525">
            <a:solidFill>
              <a:schemeClr val="dk2"/>
            </a:solidFill>
            <a:prstDash val="solid"/>
            <a:round/>
            <a:headEnd len="med" w="med" type="none"/>
            <a:tailEnd len="med" w="med" type="triangle"/>
          </a:ln>
        </p:spPr>
      </p:cxnSp>
      <p:grpSp>
        <p:nvGrpSpPr>
          <p:cNvPr id="1740" name="Google Shape;1740;p39"/>
          <p:cNvGrpSpPr/>
          <p:nvPr/>
        </p:nvGrpSpPr>
        <p:grpSpPr>
          <a:xfrm>
            <a:off x="6127650" y="975550"/>
            <a:ext cx="1076791" cy="400200"/>
            <a:chOff x="6800274" y="846647"/>
            <a:chExt cx="1076791" cy="400200"/>
          </a:xfrm>
        </p:grpSpPr>
        <p:grpSp>
          <p:nvGrpSpPr>
            <p:cNvPr id="1741" name="Google Shape;1741;p39"/>
            <p:cNvGrpSpPr/>
            <p:nvPr/>
          </p:nvGrpSpPr>
          <p:grpSpPr>
            <a:xfrm>
              <a:off x="7426465" y="977019"/>
              <a:ext cx="450600" cy="145800"/>
              <a:chOff x="705975" y="2212050"/>
              <a:chExt cx="450600" cy="145800"/>
            </a:xfrm>
          </p:grpSpPr>
          <p:sp>
            <p:nvSpPr>
              <p:cNvPr id="1742" name="Google Shape;1742;p39"/>
              <p:cNvSpPr/>
              <p:nvPr/>
            </p:nvSpPr>
            <p:spPr>
              <a:xfrm>
                <a:off x="705975" y="2212050"/>
                <a:ext cx="145800" cy="145800"/>
              </a:xfrm>
              <a:prstGeom prst="rect">
                <a:avLst/>
              </a:prstGeom>
              <a:solidFill>
                <a:srgbClr val="EEF3F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9"/>
              <p:cNvSpPr/>
              <p:nvPr/>
            </p:nvSpPr>
            <p:spPr>
              <a:xfrm>
                <a:off x="858375" y="2212050"/>
                <a:ext cx="145800" cy="145800"/>
              </a:xfrm>
              <a:prstGeom prst="rect">
                <a:avLst/>
              </a:prstGeom>
              <a:solidFill>
                <a:srgbClr val="EEF3F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9"/>
              <p:cNvSpPr/>
              <p:nvPr/>
            </p:nvSpPr>
            <p:spPr>
              <a:xfrm>
                <a:off x="1010775" y="2212050"/>
                <a:ext cx="145800" cy="145800"/>
              </a:xfrm>
              <a:prstGeom prst="rect">
                <a:avLst/>
              </a:prstGeom>
              <a:solidFill>
                <a:srgbClr val="EEF3F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5" name="Google Shape;1745;p39"/>
            <p:cNvSpPr txBox="1"/>
            <p:nvPr/>
          </p:nvSpPr>
          <p:spPr>
            <a:xfrm>
              <a:off x="6800274" y="846647"/>
              <a:ext cx="626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a:solidFill>
                    <a:schemeClr val="dk1"/>
                  </a:solidFill>
                  <a:latin typeface="Helvetica Neue"/>
                  <a:ea typeface="Helvetica Neue"/>
                  <a:cs typeface="Helvetica Neue"/>
                  <a:sym typeface="Helvetica Neue"/>
                </a:rPr>
                <a:t>h</a:t>
              </a:r>
              <a:r>
                <a:rPr baseline="30000" i="1" lang="en">
                  <a:solidFill>
                    <a:schemeClr val="dk1"/>
                  </a:solidFill>
                  <a:latin typeface="Helvetica Neue"/>
                  <a:ea typeface="Helvetica Neue"/>
                  <a:cs typeface="Helvetica Neue"/>
                  <a:sym typeface="Helvetica Neue"/>
                </a:rPr>
                <a:t>1</a:t>
              </a:r>
              <a:r>
                <a:rPr baseline="-25000" i="1" lang="en">
                  <a:solidFill>
                    <a:schemeClr val="dk1"/>
                  </a:solidFill>
                  <a:latin typeface="Helvetica Neue"/>
                  <a:ea typeface="Helvetica Neue"/>
                  <a:cs typeface="Helvetica Neue"/>
                  <a:sym typeface="Helvetica Neue"/>
                </a:rPr>
                <a:t>d2</a:t>
              </a:r>
              <a:r>
                <a:rPr i="1" lang="en">
                  <a:solidFill>
                    <a:schemeClr val="dk1"/>
                  </a:solidFill>
                  <a:latin typeface="Helvetica Neue"/>
                  <a:ea typeface="Helvetica Neue"/>
                  <a:cs typeface="Helvetica Neue"/>
                  <a:sym typeface="Helvetica Neue"/>
                </a:rPr>
                <a:t>=</a:t>
              </a:r>
              <a:endParaRPr/>
            </a:p>
          </p:txBody>
        </p:sp>
      </p:grpSp>
      <p:sp>
        <p:nvSpPr>
          <p:cNvPr id="1746" name="Google Shape;1746;p39"/>
          <p:cNvSpPr txBox="1"/>
          <p:nvPr/>
        </p:nvSpPr>
        <p:spPr>
          <a:xfrm>
            <a:off x="36331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1747" name="Google Shape;1747;p39"/>
          <p:cNvSpPr txBox="1"/>
          <p:nvPr/>
        </p:nvSpPr>
        <p:spPr>
          <a:xfrm>
            <a:off x="36374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nvGrpSpPr>
          <p:cNvPr id="1748" name="Google Shape;1748;p39"/>
          <p:cNvGrpSpPr/>
          <p:nvPr/>
        </p:nvGrpSpPr>
        <p:grpSpPr>
          <a:xfrm>
            <a:off x="3722498" y="3874851"/>
            <a:ext cx="450600" cy="145800"/>
            <a:chOff x="705975" y="2364450"/>
            <a:chExt cx="450600" cy="145800"/>
          </a:xfrm>
        </p:grpSpPr>
        <p:sp>
          <p:nvSpPr>
            <p:cNvPr id="1749" name="Google Shape;1749;p39"/>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9"/>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9"/>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2" name="Google Shape;1752;p39"/>
          <p:cNvSpPr/>
          <p:nvPr/>
        </p:nvSpPr>
        <p:spPr>
          <a:xfrm>
            <a:off x="3587400" y="2793275"/>
            <a:ext cx="5023200" cy="2350200"/>
          </a:xfrm>
          <a:prstGeom prst="rect">
            <a:avLst/>
          </a:prstGeom>
          <a:solidFill>
            <a:srgbClr val="FAEFE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9"/>
          <p:cNvSpPr/>
          <p:nvPr/>
        </p:nvSpPr>
        <p:spPr>
          <a:xfrm>
            <a:off x="46326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2</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754" name="Google Shape;1754;p39"/>
          <p:cNvGrpSpPr/>
          <p:nvPr/>
        </p:nvGrpSpPr>
        <p:grpSpPr>
          <a:xfrm>
            <a:off x="4661440" y="4878169"/>
            <a:ext cx="450600" cy="145800"/>
            <a:chOff x="705975" y="2212050"/>
            <a:chExt cx="450600" cy="145800"/>
          </a:xfrm>
        </p:grpSpPr>
        <p:sp>
          <p:nvSpPr>
            <p:cNvPr id="1755" name="Google Shape;1755;p39"/>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9"/>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9"/>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8" name="Google Shape;1758;p39"/>
          <p:cNvSpPr/>
          <p:nvPr/>
        </p:nvSpPr>
        <p:spPr>
          <a:xfrm>
            <a:off x="5040542" y="432608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9" name="Google Shape;1759;p39"/>
          <p:cNvGrpSpPr/>
          <p:nvPr/>
        </p:nvGrpSpPr>
        <p:grpSpPr>
          <a:xfrm>
            <a:off x="5114831" y="4878169"/>
            <a:ext cx="450600" cy="145800"/>
            <a:chOff x="705975" y="2212050"/>
            <a:chExt cx="450600" cy="145800"/>
          </a:xfrm>
        </p:grpSpPr>
        <p:sp>
          <p:nvSpPr>
            <p:cNvPr id="1760" name="Google Shape;1760;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3" name="Google Shape;1763;p39"/>
          <p:cNvSpPr/>
          <p:nvPr/>
        </p:nvSpPr>
        <p:spPr>
          <a:xfrm>
            <a:off x="56232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2</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764" name="Google Shape;1764;p39"/>
          <p:cNvGrpSpPr/>
          <p:nvPr/>
        </p:nvGrpSpPr>
        <p:grpSpPr>
          <a:xfrm>
            <a:off x="5652040" y="4878169"/>
            <a:ext cx="450600" cy="145800"/>
            <a:chOff x="705975" y="2212050"/>
            <a:chExt cx="450600" cy="145800"/>
          </a:xfrm>
        </p:grpSpPr>
        <p:sp>
          <p:nvSpPr>
            <p:cNvPr id="1765" name="Google Shape;1765;p39"/>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9"/>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9"/>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8" name="Google Shape;1768;p39"/>
          <p:cNvSpPr/>
          <p:nvPr/>
        </p:nvSpPr>
        <p:spPr>
          <a:xfrm>
            <a:off x="6031142" y="432608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9" name="Google Shape;1769;p39"/>
          <p:cNvGrpSpPr/>
          <p:nvPr/>
        </p:nvGrpSpPr>
        <p:grpSpPr>
          <a:xfrm>
            <a:off x="6105431" y="4878169"/>
            <a:ext cx="450600" cy="145800"/>
            <a:chOff x="705975" y="2212050"/>
            <a:chExt cx="450600" cy="145800"/>
          </a:xfrm>
        </p:grpSpPr>
        <p:sp>
          <p:nvSpPr>
            <p:cNvPr id="1770" name="Google Shape;1770;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3" name="Google Shape;1773;p39"/>
          <p:cNvSpPr/>
          <p:nvPr/>
        </p:nvSpPr>
        <p:spPr>
          <a:xfrm>
            <a:off x="66138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2</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774" name="Google Shape;1774;p39"/>
          <p:cNvGrpSpPr/>
          <p:nvPr/>
        </p:nvGrpSpPr>
        <p:grpSpPr>
          <a:xfrm>
            <a:off x="6642640" y="4878169"/>
            <a:ext cx="450600" cy="145800"/>
            <a:chOff x="705975" y="2212050"/>
            <a:chExt cx="450600" cy="145800"/>
          </a:xfrm>
        </p:grpSpPr>
        <p:sp>
          <p:nvSpPr>
            <p:cNvPr id="1775" name="Google Shape;1775;p39"/>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9"/>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9"/>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8" name="Google Shape;1778;p39"/>
          <p:cNvSpPr/>
          <p:nvPr/>
        </p:nvSpPr>
        <p:spPr>
          <a:xfrm>
            <a:off x="7021742" y="432608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9" name="Google Shape;1779;p39"/>
          <p:cNvGrpSpPr/>
          <p:nvPr/>
        </p:nvGrpSpPr>
        <p:grpSpPr>
          <a:xfrm>
            <a:off x="7096031" y="4878169"/>
            <a:ext cx="450600" cy="145800"/>
            <a:chOff x="705975" y="2212050"/>
            <a:chExt cx="450600" cy="145800"/>
          </a:xfrm>
        </p:grpSpPr>
        <p:sp>
          <p:nvSpPr>
            <p:cNvPr id="1780" name="Google Shape;1780;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3" name="Google Shape;1783;p39"/>
          <p:cNvSpPr/>
          <p:nvPr/>
        </p:nvSpPr>
        <p:spPr>
          <a:xfrm>
            <a:off x="76044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2</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784" name="Google Shape;1784;p39"/>
          <p:cNvGrpSpPr/>
          <p:nvPr/>
        </p:nvGrpSpPr>
        <p:grpSpPr>
          <a:xfrm>
            <a:off x="7633240" y="4878169"/>
            <a:ext cx="450600" cy="145800"/>
            <a:chOff x="705975" y="2212050"/>
            <a:chExt cx="450600" cy="145800"/>
          </a:xfrm>
        </p:grpSpPr>
        <p:sp>
          <p:nvSpPr>
            <p:cNvPr id="1785" name="Google Shape;1785;p39"/>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9"/>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9"/>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8" name="Google Shape;1788;p39"/>
          <p:cNvSpPr/>
          <p:nvPr/>
        </p:nvSpPr>
        <p:spPr>
          <a:xfrm>
            <a:off x="8012342" y="4326083"/>
            <a:ext cx="145800" cy="145800"/>
          </a:xfrm>
          <a:prstGeom prst="rect">
            <a:avLst/>
          </a:prstGeom>
          <a:solidFill>
            <a:srgbClr val="FFE59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9" name="Google Shape;1789;p39"/>
          <p:cNvGrpSpPr/>
          <p:nvPr/>
        </p:nvGrpSpPr>
        <p:grpSpPr>
          <a:xfrm>
            <a:off x="8086631" y="4878169"/>
            <a:ext cx="450600" cy="145800"/>
            <a:chOff x="705975" y="2212050"/>
            <a:chExt cx="450600" cy="145800"/>
          </a:xfrm>
        </p:grpSpPr>
        <p:sp>
          <p:nvSpPr>
            <p:cNvPr id="1790" name="Google Shape;1790;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3" name="Google Shape;1793;p39"/>
          <p:cNvSpPr/>
          <p:nvPr/>
        </p:nvSpPr>
        <p:spPr>
          <a:xfrm>
            <a:off x="36420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Helvetica Neue"/>
                <a:ea typeface="Helvetica Neue"/>
                <a:cs typeface="Helvetica Neue"/>
                <a:sym typeface="Helvetica Neue"/>
              </a:rPr>
              <a:t>a</a:t>
            </a:r>
            <a:r>
              <a:rPr baseline="-25000" lang="en" sz="900">
                <a:latin typeface="Helvetica Neue"/>
                <a:ea typeface="Helvetica Neue"/>
                <a:cs typeface="Helvetica Neue"/>
                <a:sym typeface="Helvetica Neue"/>
              </a:rPr>
              <a:t>2</a:t>
            </a:r>
            <a:r>
              <a:rPr lang="en" sz="900">
                <a:latin typeface="Helvetica Neue"/>
                <a:ea typeface="Helvetica Neue"/>
                <a:cs typeface="Helvetica Neue"/>
                <a:sym typeface="Helvetica Neue"/>
              </a:rPr>
              <a:t>=FC(h</a:t>
            </a:r>
            <a:r>
              <a:rPr baseline="-25000" lang="en" sz="900">
                <a:latin typeface="Helvetica Neue"/>
                <a:ea typeface="Helvetica Neue"/>
                <a:cs typeface="Helvetica Neue"/>
                <a:sym typeface="Helvetica Neue"/>
              </a:rPr>
              <a:t>d1</a:t>
            </a:r>
            <a:r>
              <a:rPr lang="en" sz="900">
                <a:latin typeface="Helvetica Neue"/>
                <a:ea typeface="Helvetica Neue"/>
                <a:cs typeface="Helvetica Neue"/>
                <a:sym typeface="Helvetica Neue"/>
              </a:rPr>
              <a:t>,h</a:t>
            </a:r>
            <a:r>
              <a:rPr baseline="-25000" lang="en" sz="900">
                <a:latin typeface="Helvetica Neue"/>
                <a:ea typeface="Helvetica Neue"/>
                <a:cs typeface="Helvetica Neue"/>
                <a:sym typeface="Helvetica Neue"/>
              </a:rPr>
              <a:t>e1</a:t>
            </a:r>
            <a:r>
              <a:rPr lang="en" sz="900">
                <a:latin typeface="Helvetica Neue"/>
                <a:ea typeface="Helvetica Neue"/>
                <a:cs typeface="Helvetica Neue"/>
                <a:sym typeface="Helvetica Neue"/>
              </a:rPr>
              <a:t>)</a:t>
            </a:r>
            <a:endParaRPr sz="900">
              <a:latin typeface="Helvetica Neue"/>
              <a:ea typeface="Helvetica Neue"/>
              <a:cs typeface="Helvetica Neue"/>
              <a:sym typeface="Helvetica Neue"/>
            </a:endParaRPr>
          </a:p>
        </p:txBody>
      </p:sp>
      <p:grpSp>
        <p:nvGrpSpPr>
          <p:cNvPr id="1794" name="Google Shape;1794;p39"/>
          <p:cNvGrpSpPr/>
          <p:nvPr/>
        </p:nvGrpSpPr>
        <p:grpSpPr>
          <a:xfrm>
            <a:off x="3670840" y="4878169"/>
            <a:ext cx="450600" cy="145800"/>
            <a:chOff x="705975" y="2212050"/>
            <a:chExt cx="450600" cy="145800"/>
          </a:xfrm>
        </p:grpSpPr>
        <p:sp>
          <p:nvSpPr>
            <p:cNvPr id="1795" name="Google Shape;1795;p39"/>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9"/>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9"/>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8" name="Google Shape;1798;p39"/>
          <p:cNvSpPr/>
          <p:nvPr/>
        </p:nvSpPr>
        <p:spPr>
          <a:xfrm>
            <a:off x="4049942" y="4326083"/>
            <a:ext cx="145800" cy="145800"/>
          </a:xfrm>
          <a:prstGeom prst="rect">
            <a:avLst/>
          </a:prstGeom>
          <a:solidFill>
            <a:srgbClr val="FFE599"/>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nvGrpSpPr>
          <p:cNvPr id="1799" name="Google Shape;1799;p39"/>
          <p:cNvGrpSpPr/>
          <p:nvPr/>
        </p:nvGrpSpPr>
        <p:grpSpPr>
          <a:xfrm>
            <a:off x="4124231" y="4878169"/>
            <a:ext cx="450600" cy="145800"/>
            <a:chOff x="705975" y="2212050"/>
            <a:chExt cx="450600" cy="145800"/>
          </a:xfrm>
        </p:grpSpPr>
        <p:sp>
          <p:nvSpPr>
            <p:cNvPr id="1800" name="Google Shape;1800;p3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3" name="Google Shape;1803;p39"/>
          <p:cNvSpPr txBox="1"/>
          <p:nvPr/>
        </p:nvSpPr>
        <p:spPr>
          <a:xfrm>
            <a:off x="37000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804" name="Google Shape;1804;p39"/>
          <p:cNvSpPr/>
          <p:nvPr/>
        </p:nvSpPr>
        <p:spPr>
          <a:xfrm>
            <a:off x="3909742" y="3557533"/>
            <a:ext cx="145800" cy="145800"/>
          </a:xfrm>
          <a:prstGeom prst="rect">
            <a:avLst/>
          </a:prstGeom>
          <a:solidFill>
            <a:srgbClr val="FFE599"/>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805" name="Google Shape;1805;p39"/>
          <p:cNvCxnSpPr/>
          <p:nvPr/>
        </p:nvCxnSpPr>
        <p:spPr>
          <a:xfrm flipH="1" rot="10800000">
            <a:off x="38023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806" name="Google Shape;1806;p39"/>
          <p:cNvSpPr txBox="1"/>
          <p:nvPr/>
        </p:nvSpPr>
        <p:spPr>
          <a:xfrm>
            <a:off x="38335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807" name="Google Shape;1807;p39"/>
          <p:cNvSpPr txBox="1"/>
          <p:nvPr/>
        </p:nvSpPr>
        <p:spPr>
          <a:xfrm>
            <a:off x="40246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808" name="Google Shape;1808;p39"/>
          <p:cNvSpPr/>
          <p:nvPr/>
        </p:nvSpPr>
        <p:spPr>
          <a:xfrm>
            <a:off x="42343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1809" name="Google Shape;1809;p39"/>
          <p:cNvSpPr txBox="1"/>
          <p:nvPr/>
        </p:nvSpPr>
        <p:spPr>
          <a:xfrm>
            <a:off x="47668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810" name="Google Shape;1810;p39"/>
          <p:cNvSpPr/>
          <p:nvPr/>
        </p:nvSpPr>
        <p:spPr>
          <a:xfrm>
            <a:off x="4976542" y="355753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811" name="Google Shape;1811;p39"/>
          <p:cNvCxnSpPr/>
          <p:nvPr/>
        </p:nvCxnSpPr>
        <p:spPr>
          <a:xfrm flipH="1" rot="10800000">
            <a:off x="48691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812" name="Google Shape;1812;p39"/>
          <p:cNvSpPr txBox="1"/>
          <p:nvPr/>
        </p:nvSpPr>
        <p:spPr>
          <a:xfrm>
            <a:off x="49003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813" name="Google Shape;1813;p39"/>
          <p:cNvSpPr txBox="1"/>
          <p:nvPr/>
        </p:nvSpPr>
        <p:spPr>
          <a:xfrm>
            <a:off x="50914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814" name="Google Shape;1814;p39"/>
          <p:cNvSpPr/>
          <p:nvPr/>
        </p:nvSpPr>
        <p:spPr>
          <a:xfrm>
            <a:off x="53011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1815" name="Google Shape;1815;p39"/>
          <p:cNvSpPr txBox="1"/>
          <p:nvPr/>
        </p:nvSpPr>
        <p:spPr>
          <a:xfrm>
            <a:off x="5757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816" name="Google Shape;1816;p39"/>
          <p:cNvSpPr/>
          <p:nvPr/>
        </p:nvSpPr>
        <p:spPr>
          <a:xfrm>
            <a:off x="5967142" y="355753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817" name="Google Shape;1817;p39"/>
          <p:cNvCxnSpPr/>
          <p:nvPr/>
        </p:nvCxnSpPr>
        <p:spPr>
          <a:xfrm flipH="1" rot="10800000">
            <a:off x="5859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818" name="Google Shape;1818;p39"/>
          <p:cNvSpPr txBox="1"/>
          <p:nvPr/>
        </p:nvSpPr>
        <p:spPr>
          <a:xfrm>
            <a:off x="5890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819" name="Google Shape;1819;p39"/>
          <p:cNvSpPr txBox="1"/>
          <p:nvPr/>
        </p:nvSpPr>
        <p:spPr>
          <a:xfrm>
            <a:off x="6082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820" name="Google Shape;1820;p39"/>
          <p:cNvSpPr/>
          <p:nvPr/>
        </p:nvSpPr>
        <p:spPr>
          <a:xfrm>
            <a:off x="6291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1821" name="Google Shape;1821;p39"/>
          <p:cNvSpPr txBox="1"/>
          <p:nvPr/>
        </p:nvSpPr>
        <p:spPr>
          <a:xfrm>
            <a:off x="67480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822" name="Google Shape;1822;p39"/>
          <p:cNvSpPr/>
          <p:nvPr/>
        </p:nvSpPr>
        <p:spPr>
          <a:xfrm>
            <a:off x="6957742" y="355753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823" name="Google Shape;1823;p39"/>
          <p:cNvCxnSpPr/>
          <p:nvPr/>
        </p:nvCxnSpPr>
        <p:spPr>
          <a:xfrm flipH="1" rot="10800000">
            <a:off x="68503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824" name="Google Shape;1824;p39"/>
          <p:cNvSpPr txBox="1"/>
          <p:nvPr/>
        </p:nvSpPr>
        <p:spPr>
          <a:xfrm>
            <a:off x="68815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825" name="Google Shape;1825;p39"/>
          <p:cNvSpPr txBox="1"/>
          <p:nvPr/>
        </p:nvSpPr>
        <p:spPr>
          <a:xfrm>
            <a:off x="70726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826" name="Google Shape;1826;p39"/>
          <p:cNvSpPr/>
          <p:nvPr/>
        </p:nvSpPr>
        <p:spPr>
          <a:xfrm>
            <a:off x="72823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1827" name="Google Shape;1827;p39"/>
          <p:cNvSpPr txBox="1"/>
          <p:nvPr/>
        </p:nvSpPr>
        <p:spPr>
          <a:xfrm>
            <a:off x="77386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828" name="Google Shape;1828;p39"/>
          <p:cNvSpPr/>
          <p:nvPr/>
        </p:nvSpPr>
        <p:spPr>
          <a:xfrm>
            <a:off x="7948342" y="3557533"/>
            <a:ext cx="145800" cy="145800"/>
          </a:xfrm>
          <a:prstGeom prst="rect">
            <a:avLst/>
          </a:prstGeom>
          <a:solidFill>
            <a:srgbClr val="FFE599"/>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1829" name="Google Shape;1829;p39"/>
          <p:cNvCxnSpPr/>
          <p:nvPr/>
        </p:nvCxnSpPr>
        <p:spPr>
          <a:xfrm flipH="1" rot="10800000">
            <a:off x="78409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1830" name="Google Shape;1830;p39"/>
          <p:cNvSpPr txBox="1"/>
          <p:nvPr/>
        </p:nvSpPr>
        <p:spPr>
          <a:xfrm>
            <a:off x="78721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1831" name="Google Shape;1831;p39"/>
          <p:cNvSpPr txBox="1"/>
          <p:nvPr/>
        </p:nvSpPr>
        <p:spPr>
          <a:xfrm>
            <a:off x="80632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1832" name="Google Shape;1832;p39"/>
          <p:cNvSpPr/>
          <p:nvPr/>
        </p:nvSpPr>
        <p:spPr>
          <a:xfrm>
            <a:off x="82729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nvGrpSpPr>
          <p:cNvPr id="1833" name="Google Shape;1833;p39"/>
          <p:cNvGrpSpPr/>
          <p:nvPr/>
        </p:nvGrpSpPr>
        <p:grpSpPr>
          <a:xfrm>
            <a:off x="3676275" y="2967125"/>
            <a:ext cx="4849800" cy="549275"/>
            <a:chOff x="4209675" y="2967125"/>
            <a:chExt cx="4849800" cy="549275"/>
          </a:xfrm>
        </p:grpSpPr>
        <p:cxnSp>
          <p:nvCxnSpPr>
            <p:cNvPr id="1834" name="Google Shape;1834;p39"/>
            <p:cNvCxnSpPr/>
            <p:nvPr/>
          </p:nvCxnSpPr>
          <p:spPr>
            <a:xfrm>
              <a:off x="4209675" y="3516400"/>
              <a:ext cx="4849800" cy="0"/>
            </a:xfrm>
            <a:prstGeom prst="straightConnector1">
              <a:avLst/>
            </a:prstGeom>
            <a:noFill/>
            <a:ln cap="flat" cmpd="sng" w="9525">
              <a:solidFill>
                <a:schemeClr val="dk2"/>
              </a:solidFill>
              <a:prstDash val="solid"/>
              <a:round/>
              <a:headEnd len="med" w="med" type="none"/>
              <a:tailEnd len="med" w="med" type="none"/>
            </a:ln>
          </p:spPr>
        </p:cxnSp>
        <p:grpSp>
          <p:nvGrpSpPr>
            <p:cNvPr id="1835" name="Google Shape;1835;p39"/>
            <p:cNvGrpSpPr/>
            <p:nvPr/>
          </p:nvGrpSpPr>
          <p:grpSpPr>
            <a:xfrm>
              <a:off x="4450975" y="2967125"/>
              <a:ext cx="4338575" cy="497800"/>
              <a:chOff x="4583611" y="2128925"/>
              <a:chExt cx="4338575" cy="497800"/>
            </a:xfrm>
          </p:grpSpPr>
          <p:sp>
            <p:nvSpPr>
              <p:cNvPr id="1836" name="Google Shape;1836;p39"/>
              <p:cNvSpPr/>
              <p:nvPr/>
            </p:nvSpPr>
            <p:spPr>
              <a:xfrm>
                <a:off x="4583611" y="2573525"/>
                <a:ext cx="280200" cy="531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9"/>
              <p:cNvSpPr/>
              <p:nvPr/>
            </p:nvSpPr>
            <p:spPr>
              <a:xfrm>
                <a:off x="5670186" y="2480925"/>
                <a:ext cx="280200" cy="1458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9"/>
              <p:cNvSpPr/>
              <p:nvPr/>
            </p:nvSpPr>
            <p:spPr>
              <a:xfrm>
                <a:off x="6660786" y="2129025"/>
                <a:ext cx="280200" cy="497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9"/>
              <p:cNvSpPr/>
              <p:nvPr/>
            </p:nvSpPr>
            <p:spPr>
              <a:xfrm>
                <a:off x="7621286" y="2128925"/>
                <a:ext cx="280200" cy="497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9"/>
              <p:cNvSpPr/>
              <p:nvPr/>
            </p:nvSpPr>
            <p:spPr>
              <a:xfrm>
                <a:off x="8641986" y="2573445"/>
                <a:ext cx="280200" cy="531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1" name="Google Shape;1841;p39"/>
          <p:cNvGrpSpPr/>
          <p:nvPr/>
        </p:nvGrpSpPr>
        <p:grpSpPr>
          <a:xfrm>
            <a:off x="6146425" y="1204150"/>
            <a:ext cx="1058398" cy="400200"/>
            <a:chOff x="6991380" y="846652"/>
            <a:chExt cx="885763" cy="400200"/>
          </a:xfrm>
        </p:grpSpPr>
        <p:grpSp>
          <p:nvGrpSpPr>
            <p:cNvPr id="1842" name="Google Shape;1842;p39"/>
            <p:cNvGrpSpPr/>
            <p:nvPr/>
          </p:nvGrpSpPr>
          <p:grpSpPr>
            <a:xfrm>
              <a:off x="7499959" y="977027"/>
              <a:ext cx="377184" cy="145800"/>
              <a:chOff x="779469" y="2212057"/>
              <a:chExt cx="377184" cy="145800"/>
            </a:xfrm>
          </p:grpSpPr>
          <p:sp>
            <p:nvSpPr>
              <p:cNvPr id="1843" name="Google Shape;1843;p39"/>
              <p:cNvSpPr/>
              <p:nvPr/>
            </p:nvSpPr>
            <p:spPr>
              <a:xfrm>
                <a:off x="779469" y="2212057"/>
                <a:ext cx="122100" cy="145800"/>
              </a:xfrm>
              <a:prstGeom prst="rect">
                <a:avLst/>
              </a:prstGeom>
              <a:solidFill>
                <a:srgbClr val="FAEFE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9"/>
              <p:cNvSpPr/>
              <p:nvPr/>
            </p:nvSpPr>
            <p:spPr>
              <a:xfrm>
                <a:off x="907011" y="2212057"/>
                <a:ext cx="122100" cy="145800"/>
              </a:xfrm>
              <a:prstGeom prst="rect">
                <a:avLst/>
              </a:prstGeom>
              <a:solidFill>
                <a:srgbClr val="FAEFE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9"/>
              <p:cNvSpPr/>
              <p:nvPr/>
            </p:nvSpPr>
            <p:spPr>
              <a:xfrm>
                <a:off x="1034553" y="2212057"/>
                <a:ext cx="122100" cy="145800"/>
              </a:xfrm>
              <a:prstGeom prst="rect">
                <a:avLst/>
              </a:prstGeom>
              <a:solidFill>
                <a:srgbClr val="FAEFE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6" name="Google Shape;1846;p39"/>
            <p:cNvSpPr txBox="1"/>
            <p:nvPr/>
          </p:nvSpPr>
          <p:spPr>
            <a:xfrm>
              <a:off x="6991380" y="846652"/>
              <a:ext cx="498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a:solidFill>
                    <a:schemeClr val="dk1"/>
                  </a:solidFill>
                  <a:latin typeface="Helvetica Neue"/>
                  <a:ea typeface="Helvetica Neue"/>
                  <a:cs typeface="Helvetica Neue"/>
                  <a:sym typeface="Helvetica Neue"/>
                </a:rPr>
                <a:t>h</a:t>
              </a:r>
              <a:r>
                <a:rPr baseline="30000" i="1" lang="en">
                  <a:solidFill>
                    <a:schemeClr val="dk1"/>
                  </a:solidFill>
                  <a:latin typeface="Helvetica Neue"/>
                  <a:ea typeface="Helvetica Neue"/>
                  <a:cs typeface="Helvetica Neue"/>
                  <a:sym typeface="Helvetica Neue"/>
                </a:rPr>
                <a:t>2</a:t>
              </a:r>
              <a:r>
                <a:rPr baseline="-25000" i="1" lang="en">
                  <a:solidFill>
                    <a:schemeClr val="dk1"/>
                  </a:solidFill>
                  <a:latin typeface="Helvetica Neue"/>
                  <a:ea typeface="Helvetica Neue"/>
                  <a:cs typeface="Helvetica Neue"/>
                  <a:sym typeface="Helvetica Neue"/>
                </a:rPr>
                <a:t>d2</a:t>
              </a:r>
              <a:r>
                <a:rPr i="1" lang="en">
                  <a:solidFill>
                    <a:schemeClr val="dk1"/>
                  </a:solidFill>
                  <a:latin typeface="Helvetica Neue"/>
                  <a:ea typeface="Helvetica Neue"/>
                  <a:cs typeface="Helvetica Neue"/>
                  <a:sym typeface="Helvetica Neue"/>
                </a:rPr>
                <a:t>=</a:t>
              </a:r>
              <a:endParaRPr/>
            </a:p>
          </p:txBody>
        </p:sp>
      </p:grpSp>
      <p:grpSp>
        <p:nvGrpSpPr>
          <p:cNvPr id="1847" name="Google Shape;1847;p39"/>
          <p:cNvGrpSpPr/>
          <p:nvPr/>
        </p:nvGrpSpPr>
        <p:grpSpPr>
          <a:xfrm>
            <a:off x="7264232" y="840850"/>
            <a:ext cx="735324" cy="717300"/>
            <a:chOff x="7265952" y="764649"/>
            <a:chExt cx="680100" cy="717300"/>
          </a:xfrm>
        </p:grpSpPr>
        <p:sp>
          <p:nvSpPr>
            <p:cNvPr id="1848" name="Google Shape;1848;p39"/>
            <p:cNvSpPr/>
            <p:nvPr/>
          </p:nvSpPr>
          <p:spPr>
            <a:xfrm>
              <a:off x="7265952" y="1000149"/>
              <a:ext cx="680100" cy="4818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Add+Norm</a:t>
              </a:r>
              <a:endParaRPr>
                <a:latin typeface="Helvetica Neue"/>
                <a:ea typeface="Helvetica Neue"/>
                <a:cs typeface="Helvetica Neue"/>
                <a:sym typeface="Helvetica Neue"/>
              </a:endParaRPr>
            </a:p>
          </p:txBody>
        </p:sp>
        <p:cxnSp>
          <p:nvCxnSpPr>
            <p:cNvPr id="1849" name="Google Shape;1849;p39"/>
            <p:cNvCxnSpPr>
              <a:stCxn id="1848" idx="3"/>
              <a:endCxn id="1850" idx="1"/>
            </p:cNvCxnSpPr>
            <p:nvPr/>
          </p:nvCxnSpPr>
          <p:spPr>
            <a:xfrm rot="10800000">
              <a:off x="7602402" y="764649"/>
              <a:ext cx="3600" cy="235500"/>
            </a:xfrm>
            <a:prstGeom prst="straightConnector1">
              <a:avLst/>
            </a:prstGeom>
            <a:noFill/>
            <a:ln cap="flat" cmpd="sng" w="9525">
              <a:solidFill>
                <a:schemeClr val="dk2"/>
              </a:solidFill>
              <a:prstDash val="solid"/>
              <a:round/>
              <a:headEnd len="med" w="med" type="none"/>
              <a:tailEnd len="med" w="med" type="triangle"/>
            </a:ln>
          </p:spPr>
        </p:cxnSp>
      </p:grpSp>
      <p:sp>
        <p:nvSpPr>
          <p:cNvPr id="1851" name="Google Shape;1851;p39"/>
          <p:cNvSpPr/>
          <p:nvPr/>
        </p:nvSpPr>
        <p:spPr>
          <a:xfrm>
            <a:off x="42607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9"/>
          <p:cNvSpPr/>
          <p:nvPr/>
        </p:nvSpPr>
        <p:spPr>
          <a:xfrm>
            <a:off x="44131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9"/>
          <p:cNvSpPr/>
          <p:nvPr/>
        </p:nvSpPr>
        <p:spPr>
          <a:xfrm>
            <a:off x="45655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54" name="Google Shape;1854;p39"/>
          <p:cNvCxnSpPr>
            <a:stCxn id="1853" idx="3"/>
          </p:cNvCxnSpPr>
          <p:nvPr/>
        </p:nvCxnSpPr>
        <p:spPr>
          <a:xfrm flipH="1" rot="10800000">
            <a:off x="4711390" y="2579744"/>
            <a:ext cx="626100" cy="9000"/>
          </a:xfrm>
          <a:prstGeom prst="straightConnector1">
            <a:avLst/>
          </a:prstGeom>
          <a:noFill/>
          <a:ln cap="flat" cmpd="sng" w="19050">
            <a:solidFill>
              <a:srgbClr val="9900FF"/>
            </a:solidFill>
            <a:prstDash val="solid"/>
            <a:round/>
            <a:headEnd len="med" w="med" type="none"/>
            <a:tailEnd len="med" w="med" type="triangle"/>
          </a:ln>
        </p:spPr>
      </p:cxnSp>
      <p:sp>
        <p:nvSpPr>
          <p:cNvPr id="1855" name="Google Shape;1855;p39"/>
          <p:cNvSpPr txBox="1"/>
          <p:nvPr/>
        </p:nvSpPr>
        <p:spPr>
          <a:xfrm>
            <a:off x="7318838" y="445025"/>
            <a:ext cx="626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a:solidFill>
                  <a:schemeClr val="dk1"/>
                </a:solidFill>
                <a:latin typeface="Helvetica Neue"/>
                <a:ea typeface="Helvetica Neue"/>
                <a:cs typeface="Helvetica Neue"/>
                <a:sym typeface="Helvetica Neue"/>
              </a:rPr>
              <a:t>h</a:t>
            </a:r>
            <a:r>
              <a:rPr baseline="-25000" i="1" lang="en">
                <a:solidFill>
                  <a:schemeClr val="dk1"/>
                </a:solidFill>
                <a:latin typeface="Helvetica Neue"/>
                <a:ea typeface="Helvetica Neue"/>
                <a:cs typeface="Helvetica Neue"/>
                <a:sym typeface="Helvetica Neue"/>
              </a:rPr>
              <a:t>d2</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9" name="Shape 1859"/>
        <p:cNvGrpSpPr/>
        <p:nvPr/>
      </p:nvGrpSpPr>
      <p:grpSpPr>
        <a:xfrm>
          <a:off x="0" y="0"/>
          <a:ext cx="0" cy="0"/>
          <a:chOff x="0" y="0"/>
          <a:chExt cx="0" cy="0"/>
        </a:xfrm>
      </p:grpSpPr>
      <p:sp>
        <p:nvSpPr>
          <p:cNvPr id="1860" name="Google Shape;1860;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Multi-Headed Attention</a:t>
            </a:r>
            <a:endParaRPr/>
          </a:p>
        </p:txBody>
      </p:sp>
      <p:sp>
        <p:nvSpPr>
          <p:cNvPr id="1861" name="Google Shape;1861;p40"/>
          <p:cNvSpPr/>
          <p:nvPr/>
        </p:nvSpPr>
        <p:spPr>
          <a:xfrm>
            <a:off x="1030900" y="4108075"/>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sp>
        <p:nvSpPr>
          <p:cNvPr id="1862" name="Google Shape;1862;p40"/>
          <p:cNvSpPr txBox="1"/>
          <p:nvPr/>
        </p:nvSpPr>
        <p:spPr>
          <a:xfrm>
            <a:off x="1030900"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1863" name="Google Shape;1863;p40"/>
          <p:cNvSpPr txBox="1"/>
          <p:nvPr/>
        </p:nvSpPr>
        <p:spPr>
          <a:xfrm>
            <a:off x="1812661"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two</a:t>
            </a:r>
            <a:endParaRPr sz="1000">
              <a:latin typeface="Helvetica Neue"/>
              <a:ea typeface="Helvetica Neue"/>
              <a:cs typeface="Helvetica Neue"/>
              <a:sym typeface="Helvetica Neue"/>
            </a:endParaRPr>
          </a:p>
        </p:txBody>
      </p:sp>
      <p:sp>
        <p:nvSpPr>
          <p:cNvPr id="1864" name="Google Shape;1864;p40"/>
          <p:cNvSpPr txBox="1"/>
          <p:nvPr/>
        </p:nvSpPr>
        <p:spPr>
          <a:xfrm>
            <a:off x="2594423"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trees</a:t>
            </a:r>
            <a:endParaRPr sz="1000">
              <a:latin typeface="Helvetica Neue"/>
              <a:ea typeface="Helvetica Neue"/>
              <a:cs typeface="Helvetica Neue"/>
              <a:sym typeface="Helvetica Neue"/>
            </a:endParaRPr>
          </a:p>
        </p:txBody>
      </p:sp>
      <p:sp>
        <p:nvSpPr>
          <p:cNvPr id="1865" name="Google Shape;1865;p40"/>
          <p:cNvSpPr txBox="1"/>
          <p:nvPr/>
        </p:nvSpPr>
        <p:spPr>
          <a:xfrm>
            <a:off x="33761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sway</a:t>
            </a:r>
            <a:endParaRPr sz="1000">
              <a:latin typeface="Helvetica Neue"/>
              <a:ea typeface="Helvetica Neue"/>
              <a:cs typeface="Helvetica Neue"/>
              <a:sym typeface="Helvetica Neue"/>
            </a:endParaRPr>
          </a:p>
        </p:txBody>
      </p:sp>
      <p:sp>
        <p:nvSpPr>
          <p:cNvPr id="1866" name="Google Shape;1866;p40"/>
          <p:cNvSpPr txBox="1"/>
          <p:nvPr/>
        </p:nvSpPr>
        <p:spPr>
          <a:xfrm>
            <a:off x="103090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1867" name="Google Shape;1867;p40"/>
          <p:cNvSpPr txBox="1"/>
          <p:nvPr/>
        </p:nvSpPr>
        <p:spPr>
          <a:xfrm>
            <a:off x="181181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128</a:t>
            </a:r>
            <a:endParaRPr i="1" sz="1000">
              <a:latin typeface="Helvetica Neue"/>
              <a:ea typeface="Helvetica Neue"/>
              <a:cs typeface="Helvetica Neue"/>
              <a:sym typeface="Helvetica Neue"/>
            </a:endParaRPr>
          </a:p>
        </p:txBody>
      </p:sp>
      <p:sp>
        <p:nvSpPr>
          <p:cNvPr id="1868" name="Google Shape;1868;p40"/>
          <p:cNvSpPr txBox="1"/>
          <p:nvPr/>
        </p:nvSpPr>
        <p:spPr>
          <a:xfrm>
            <a:off x="2592720"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137</a:t>
            </a:r>
            <a:endParaRPr i="1" sz="1000">
              <a:latin typeface="Helvetica Neue"/>
              <a:ea typeface="Helvetica Neue"/>
              <a:cs typeface="Helvetica Neue"/>
              <a:sym typeface="Helvetica Neue"/>
            </a:endParaRPr>
          </a:p>
        </p:txBody>
      </p:sp>
      <p:sp>
        <p:nvSpPr>
          <p:cNvPr id="1869" name="Google Shape;1869;p40"/>
          <p:cNvSpPr txBox="1"/>
          <p:nvPr/>
        </p:nvSpPr>
        <p:spPr>
          <a:xfrm>
            <a:off x="33804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783</a:t>
            </a:r>
            <a:endParaRPr i="1" sz="1000">
              <a:latin typeface="Helvetica Neue"/>
              <a:ea typeface="Helvetica Neue"/>
              <a:cs typeface="Helvetica Neue"/>
              <a:sym typeface="Helvetica Neue"/>
            </a:endParaRPr>
          </a:p>
        </p:txBody>
      </p:sp>
      <p:grpSp>
        <p:nvGrpSpPr>
          <p:cNvPr id="1870" name="Google Shape;1870;p40"/>
          <p:cNvGrpSpPr/>
          <p:nvPr/>
        </p:nvGrpSpPr>
        <p:grpSpPr>
          <a:xfrm>
            <a:off x="1152603" y="3874851"/>
            <a:ext cx="450600" cy="145800"/>
            <a:chOff x="705975" y="2364450"/>
            <a:chExt cx="450600" cy="145800"/>
          </a:xfrm>
        </p:grpSpPr>
        <p:sp>
          <p:nvSpPr>
            <p:cNvPr id="1871" name="Google Shape;1871;p4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 name="Google Shape;1874;p40"/>
          <p:cNvGrpSpPr/>
          <p:nvPr/>
        </p:nvGrpSpPr>
        <p:grpSpPr>
          <a:xfrm>
            <a:off x="1914603" y="3874851"/>
            <a:ext cx="450600" cy="145800"/>
            <a:chOff x="705975" y="2364450"/>
            <a:chExt cx="450600" cy="145800"/>
          </a:xfrm>
        </p:grpSpPr>
        <p:sp>
          <p:nvSpPr>
            <p:cNvPr id="1875" name="Google Shape;1875;p4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40"/>
          <p:cNvGrpSpPr/>
          <p:nvPr/>
        </p:nvGrpSpPr>
        <p:grpSpPr>
          <a:xfrm>
            <a:off x="2701817" y="3874851"/>
            <a:ext cx="450600" cy="145800"/>
            <a:chOff x="705975" y="2364450"/>
            <a:chExt cx="450600" cy="145800"/>
          </a:xfrm>
        </p:grpSpPr>
        <p:sp>
          <p:nvSpPr>
            <p:cNvPr id="1879" name="Google Shape;1879;p4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 name="Google Shape;1882;p40"/>
          <p:cNvGrpSpPr/>
          <p:nvPr/>
        </p:nvGrpSpPr>
        <p:grpSpPr>
          <a:xfrm>
            <a:off x="3476423" y="3874851"/>
            <a:ext cx="450600" cy="145800"/>
            <a:chOff x="705975" y="2364450"/>
            <a:chExt cx="450600" cy="145800"/>
          </a:xfrm>
        </p:grpSpPr>
        <p:sp>
          <p:nvSpPr>
            <p:cNvPr id="1883" name="Google Shape;1883;p4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40"/>
          <p:cNvGrpSpPr/>
          <p:nvPr/>
        </p:nvGrpSpPr>
        <p:grpSpPr>
          <a:xfrm>
            <a:off x="1152603" y="2967219"/>
            <a:ext cx="450600" cy="145800"/>
            <a:chOff x="705975" y="2212050"/>
            <a:chExt cx="450600" cy="145800"/>
          </a:xfrm>
        </p:grpSpPr>
        <p:sp>
          <p:nvSpPr>
            <p:cNvPr id="1887" name="Google Shape;1887;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40"/>
          <p:cNvGrpSpPr/>
          <p:nvPr/>
        </p:nvGrpSpPr>
        <p:grpSpPr>
          <a:xfrm>
            <a:off x="1010250" y="3107713"/>
            <a:ext cx="735300" cy="767139"/>
            <a:chOff x="2381850" y="2879113"/>
            <a:chExt cx="735300" cy="767139"/>
          </a:xfrm>
        </p:grpSpPr>
        <p:sp>
          <p:nvSpPr>
            <p:cNvPr id="1891" name="Google Shape;1891;p40"/>
            <p:cNvSpPr/>
            <p:nvPr/>
          </p:nvSpPr>
          <p:spPr>
            <a:xfrm>
              <a:off x="2381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892" name="Google Shape;1892;p40"/>
            <p:cNvCxnSpPr/>
            <p:nvPr/>
          </p:nvCxnSpPr>
          <p:spPr>
            <a:xfrm rot="10800000">
              <a:off x="2749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893" name="Google Shape;1893;p40"/>
            <p:cNvCxnSpPr/>
            <p:nvPr/>
          </p:nvCxnSpPr>
          <p:spPr>
            <a:xfrm rot="10800000">
              <a:off x="2749503" y="28791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1894" name="Google Shape;1894;p40"/>
          <p:cNvGrpSpPr/>
          <p:nvPr/>
        </p:nvGrpSpPr>
        <p:grpSpPr>
          <a:xfrm>
            <a:off x="1914603" y="2967219"/>
            <a:ext cx="450600" cy="145800"/>
            <a:chOff x="705975" y="2212050"/>
            <a:chExt cx="450600" cy="145800"/>
          </a:xfrm>
        </p:grpSpPr>
        <p:sp>
          <p:nvSpPr>
            <p:cNvPr id="1895" name="Google Shape;1895;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 name="Google Shape;1898;p40"/>
          <p:cNvGrpSpPr/>
          <p:nvPr/>
        </p:nvGrpSpPr>
        <p:grpSpPr>
          <a:xfrm>
            <a:off x="1603203" y="3040119"/>
            <a:ext cx="904347" cy="834732"/>
            <a:chOff x="2974803" y="2811519"/>
            <a:chExt cx="904347" cy="834732"/>
          </a:xfrm>
        </p:grpSpPr>
        <p:sp>
          <p:nvSpPr>
            <p:cNvPr id="1899" name="Google Shape;1899;p40"/>
            <p:cNvSpPr/>
            <p:nvPr/>
          </p:nvSpPr>
          <p:spPr>
            <a:xfrm>
              <a:off x="3143850"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900" name="Google Shape;1900;p40"/>
            <p:cNvCxnSpPr/>
            <p:nvPr/>
          </p:nvCxnSpPr>
          <p:spPr>
            <a:xfrm rot="10800000">
              <a:off x="3511503"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901" name="Google Shape;1901;p40"/>
            <p:cNvCxnSpPr/>
            <p:nvPr/>
          </p:nvCxnSpPr>
          <p:spPr>
            <a:xfrm rot="10800000">
              <a:off x="3511503"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902" name="Google Shape;1902;p40"/>
            <p:cNvCxnSpPr>
              <a:stCxn id="1889" idx="3"/>
              <a:endCxn id="1899" idx="1"/>
            </p:cNvCxnSpPr>
            <p:nvPr/>
          </p:nvCxnSpPr>
          <p:spPr>
            <a:xfrm>
              <a:off x="2974803" y="2811519"/>
              <a:ext cx="168900" cy="448200"/>
            </a:xfrm>
            <a:prstGeom prst="bentConnector3">
              <a:avLst>
                <a:gd fmla="val 50043" name="adj1"/>
              </a:avLst>
            </a:prstGeom>
            <a:noFill/>
            <a:ln cap="flat" cmpd="sng" w="9525">
              <a:solidFill>
                <a:schemeClr val="dk2"/>
              </a:solidFill>
              <a:prstDash val="solid"/>
              <a:round/>
              <a:headEnd len="med" w="med" type="none"/>
              <a:tailEnd len="med" w="med" type="triangle"/>
            </a:ln>
          </p:spPr>
        </p:cxnSp>
      </p:grpSp>
      <p:grpSp>
        <p:nvGrpSpPr>
          <p:cNvPr id="1903" name="Google Shape;1903;p40"/>
          <p:cNvGrpSpPr/>
          <p:nvPr/>
        </p:nvGrpSpPr>
        <p:grpSpPr>
          <a:xfrm>
            <a:off x="2701783" y="2967219"/>
            <a:ext cx="450600" cy="145800"/>
            <a:chOff x="705975" y="2212050"/>
            <a:chExt cx="450600" cy="145800"/>
          </a:xfrm>
        </p:grpSpPr>
        <p:sp>
          <p:nvSpPr>
            <p:cNvPr id="1904" name="Google Shape;1904;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40"/>
          <p:cNvGrpSpPr/>
          <p:nvPr/>
        </p:nvGrpSpPr>
        <p:grpSpPr>
          <a:xfrm>
            <a:off x="2365203" y="3040119"/>
            <a:ext cx="929527" cy="834732"/>
            <a:chOff x="2517603" y="3040119"/>
            <a:chExt cx="929527" cy="834732"/>
          </a:xfrm>
        </p:grpSpPr>
        <p:sp>
          <p:nvSpPr>
            <p:cNvPr id="1908" name="Google Shape;1908;p40"/>
            <p:cNvSpPr/>
            <p:nvPr/>
          </p:nvSpPr>
          <p:spPr>
            <a:xfrm>
              <a:off x="2711830" y="33270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909" name="Google Shape;1909;p40"/>
            <p:cNvCxnSpPr/>
            <p:nvPr/>
          </p:nvCxnSpPr>
          <p:spPr>
            <a:xfrm rot="10800000">
              <a:off x="3079483" y="36537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910" name="Google Shape;1910;p40"/>
            <p:cNvCxnSpPr/>
            <p:nvPr/>
          </p:nvCxnSpPr>
          <p:spPr>
            <a:xfrm rot="10800000">
              <a:off x="3079483" y="31077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911" name="Google Shape;1911;p40"/>
            <p:cNvCxnSpPr>
              <a:stCxn id="1897" idx="3"/>
              <a:endCxn id="1908" idx="1"/>
            </p:cNvCxnSpPr>
            <p:nvPr/>
          </p:nvCxnSpPr>
          <p:spPr>
            <a:xfrm>
              <a:off x="2517603" y="3040119"/>
              <a:ext cx="194100" cy="448200"/>
            </a:xfrm>
            <a:prstGeom prst="bentConnector3">
              <a:avLst>
                <a:gd fmla="val 50033" name="adj1"/>
              </a:avLst>
            </a:prstGeom>
            <a:noFill/>
            <a:ln cap="flat" cmpd="sng" w="9525">
              <a:solidFill>
                <a:schemeClr val="dk2"/>
              </a:solidFill>
              <a:prstDash val="solid"/>
              <a:round/>
              <a:headEnd len="med" w="med" type="none"/>
              <a:tailEnd len="med" w="med" type="triangle"/>
            </a:ln>
          </p:spPr>
        </p:cxnSp>
      </p:grpSp>
      <p:grpSp>
        <p:nvGrpSpPr>
          <p:cNvPr id="1912" name="Google Shape;1912;p40"/>
          <p:cNvGrpSpPr/>
          <p:nvPr/>
        </p:nvGrpSpPr>
        <p:grpSpPr>
          <a:xfrm>
            <a:off x="414098" y="3411719"/>
            <a:ext cx="596100" cy="145800"/>
            <a:chOff x="1709498" y="3189789"/>
            <a:chExt cx="596100" cy="145800"/>
          </a:xfrm>
        </p:grpSpPr>
        <p:grpSp>
          <p:nvGrpSpPr>
            <p:cNvPr id="1913" name="Google Shape;1913;p40"/>
            <p:cNvGrpSpPr/>
            <p:nvPr/>
          </p:nvGrpSpPr>
          <p:grpSpPr>
            <a:xfrm>
              <a:off x="1709498" y="3189789"/>
              <a:ext cx="450600" cy="145800"/>
              <a:chOff x="705975" y="2364450"/>
              <a:chExt cx="450600" cy="145800"/>
            </a:xfrm>
          </p:grpSpPr>
          <p:sp>
            <p:nvSpPr>
              <p:cNvPr id="1914" name="Google Shape;1914;p40"/>
              <p:cNvSpPr/>
              <p:nvPr/>
            </p:nvSpPr>
            <p:spPr>
              <a:xfrm>
                <a:off x="7059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0"/>
              <p:cNvSpPr/>
              <p:nvPr/>
            </p:nvSpPr>
            <p:spPr>
              <a:xfrm>
                <a:off x="8583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0"/>
              <p:cNvSpPr/>
              <p:nvPr/>
            </p:nvSpPr>
            <p:spPr>
              <a:xfrm>
                <a:off x="1010775" y="2364450"/>
                <a:ext cx="145800" cy="145800"/>
              </a:xfrm>
              <a:prstGeom prst="rect">
                <a:avLst/>
              </a:prstGeom>
              <a:solidFill>
                <a:srgbClr val="6666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17" name="Google Shape;1917;p40"/>
            <p:cNvCxnSpPr>
              <a:stCxn id="1916" idx="3"/>
              <a:endCxn id="1891" idx="1"/>
            </p:cNvCxnSpPr>
            <p:nvPr/>
          </p:nvCxnSpPr>
          <p:spPr>
            <a:xfrm>
              <a:off x="2160098" y="3262689"/>
              <a:ext cx="145500" cy="3600"/>
            </a:xfrm>
            <a:prstGeom prst="straightConnector1">
              <a:avLst/>
            </a:prstGeom>
            <a:noFill/>
            <a:ln cap="flat" cmpd="sng" w="9525">
              <a:solidFill>
                <a:schemeClr val="dk2"/>
              </a:solidFill>
              <a:prstDash val="solid"/>
              <a:round/>
              <a:headEnd len="med" w="med" type="none"/>
              <a:tailEnd len="med" w="med" type="triangle"/>
            </a:ln>
          </p:spPr>
        </p:cxnSp>
      </p:grpSp>
      <p:grpSp>
        <p:nvGrpSpPr>
          <p:cNvPr id="1918" name="Google Shape;1918;p40"/>
          <p:cNvGrpSpPr/>
          <p:nvPr/>
        </p:nvGrpSpPr>
        <p:grpSpPr>
          <a:xfrm>
            <a:off x="3152383" y="2967219"/>
            <a:ext cx="917451" cy="907632"/>
            <a:chOff x="7648183" y="2738619"/>
            <a:chExt cx="917451" cy="907632"/>
          </a:xfrm>
        </p:grpSpPr>
        <p:grpSp>
          <p:nvGrpSpPr>
            <p:cNvPr id="1919" name="Google Shape;1919;p40"/>
            <p:cNvGrpSpPr/>
            <p:nvPr/>
          </p:nvGrpSpPr>
          <p:grpSpPr>
            <a:xfrm>
              <a:off x="7972688" y="2738619"/>
              <a:ext cx="450600" cy="145800"/>
              <a:chOff x="705975" y="2212050"/>
              <a:chExt cx="450600" cy="145800"/>
            </a:xfrm>
          </p:grpSpPr>
          <p:sp>
            <p:nvSpPr>
              <p:cNvPr id="1920" name="Google Shape;1920;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3" name="Google Shape;1923;p40"/>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924" name="Google Shape;1924;p40"/>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925" name="Google Shape;1925;p40"/>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926" name="Google Shape;1926;p40"/>
            <p:cNvCxnSpPr>
              <a:stCxn id="1906" idx="3"/>
              <a:endCxn id="1923" idx="1"/>
            </p:cNvCxnSpPr>
            <p:nvPr/>
          </p:nvCxnSpPr>
          <p:spPr>
            <a:xfrm>
              <a:off x="7648183" y="2811519"/>
              <a:ext cx="182100" cy="448200"/>
            </a:xfrm>
            <a:prstGeom prst="bentConnector3">
              <a:avLst>
                <a:gd fmla="val 50014" name="adj1"/>
              </a:avLst>
            </a:prstGeom>
            <a:noFill/>
            <a:ln cap="flat" cmpd="sng" w="9525">
              <a:solidFill>
                <a:schemeClr val="dk2"/>
              </a:solidFill>
              <a:prstDash val="solid"/>
              <a:round/>
              <a:headEnd len="med" w="med" type="none"/>
              <a:tailEnd len="med" w="med" type="triangle"/>
            </a:ln>
          </p:spPr>
        </p:cxnSp>
      </p:grpSp>
      <p:grpSp>
        <p:nvGrpSpPr>
          <p:cNvPr id="1927" name="Google Shape;1927;p40"/>
          <p:cNvGrpSpPr/>
          <p:nvPr/>
        </p:nvGrpSpPr>
        <p:grpSpPr>
          <a:xfrm>
            <a:off x="5337637" y="2058644"/>
            <a:ext cx="735300" cy="682341"/>
            <a:chOff x="4704737" y="2052819"/>
            <a:chExt cx="735300" cy="682341"/>
          </a:xfrm>
        </p:grpSpPr>
        <p:grpSp>
          <p:nvGrpSpPr>
            <p:cNvPr id="1928" name="Google Shape;1928;p40"/>
            <p:cNvGrpSpPr/>
            <p:nvPr/>
          </p:nvGrpSpPr>
          <p:grpSpPr>
            <a:xfrm>
              <a:off x="4847090" y="2052819"/>
              <a:ext cx="450600" cy="145800"/>
              <a:chOff x="705975" y="2212050"/>
              <a:chExt cx="450600" cy="145800"/>
            </a:xfrm>
          </p:grpSpPr>
          <p:sp>
            <p:nvSpPr>
              <p:cNvPr id="1929" name="Google Shape;1929;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2" name="Google Shape;1932;p40"/>
            <p:cNvSpPr/>
            <p:nvPr/>
          </p:nvSpPr>
          <p:spPr>
            <a:xfrm>
              <a:off x="4704737" y="24126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933" name="Google Shape;1933;p40"/>
            <p:cNvCxnSpPr/>
            <p:nvPr/>
          </p:nvCxnSpPr>
          <p:spPr>
            <a:xfrm rot="10800000">
              <a:off x="5072390" y="2193313"/>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1934" name="Google Shape;1934;p40"/>
          <p:cNvGrpSpPr/>
          <p:nvPr/>
        </p:nvGrpSpPr>
        <p:grpSpPr>
          <a:xfrm>
            <a:off x="5340000" y="896496"/>
            <a:ext cx="735300" cy="1102179"/>
            <a:chOff x="4707100" y="814471"/>
            <a:chExt cx="735300" cy="1102179"/>
          </a:xfrm>
        </p:grpSpPr>
        <p:sp>
          <p:nvSpPr>
            <p:cNvPr id="1935" name="Google Shape;1935;p40"/>
            <p:cNvSpPr txBox="1"/>
            <p:nvPr/>
          </p:nvSpPr>
          <p:spPr>
            <a:xfrm>
              <a:off x="4741652" y="1110871"/>
              <a:ext cx="690300" cy="431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Helvetica Neue"/>
                  <a:ea typeface="Helvetica Neue"/>
                  <a:cs typeface="Helvetica Neue"/>
                  <a:sym typeface="Helvetica Neue"/>
                </a:rPr>
                <a:t>شجرتان</a:t>
              </a:r>
              <a:endParaRPr sz="1000">
                <a:solidFill>
                  <a:schemeClr val="dk1"/>
                </a:solidFill>
                <a:latin typeface="Helvetica Neue"/>
                <a:ea typeface="Helvetica Neue"/>
                <a:cs typeface="Helvetica Neue"/>
                <a:sym typeface="Helvetica Neue"/>
              </a:endParaRPr>
            </a:p>
            <a:p>
              <a:pPr indent="0" lvl="0" marL="0" rtl="0" algn="ctr">
                <a:spcBef>
                  <a:spcPts val="0"/>
                </a:spcBef>
                <a:spcAft>
                  <a:spcPts val="0"/>
                </a:spcAft>
                <a:buNone/>
              </a:pPr>
              <a:r>
                <a:rPr lang="en" sz="600">
                  <a:solidFill>
                    <a:schemeClr val="dk1"/>
                  </a:solidFill>
                  <a:latin typeface="Helvetica Neue"/>
                  <a:ea typeface="Helvetica Neue"/>
                  <a:cs typeface="Helvetica Neue"/>
                  <a:sym typeface="Helvetica Neue"/>
                </a:rPr>
                <a:t>shajaratan</a:t>
              </a:r>
              <a:endParaRPr sz="600">
                <a:latin typeface="Helvetica Neue"/>
                <a:ea typeface="Helvetica Neue"/>
                <a:cs typeface="Helvetica Neue"/>
                <a:sym typeface="Helvetica Neue"/>
              </a:endParaRPr>
            </a:p>
          </p:txBody>
        </p:sp>
        <p:sp>
          <p:nvSpPr>
            <p:cNvPr id="1936" name="Google Shape;1936;p40"/>
            <p:cNvSpPr txBox="1"/>
            <p:nvPr/>
          </p:nvSpPr>
          <p:spPr>
            <a:xfrm>
              <a:off x="4744279" y="814471"/>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893</a:t>
              </a:r>
              <a:endParaRPr i="1" sz="1000">
                <a:latin typeface="Helvetica Neue"/>
                <a:ea typeface="Helvetica Neue"/>
                <a:cs typeface="Helvetica Neue"/>
                <a:sym typeface="Helvetica Neue"/>
              </a:endParaRPr>
            </a:p>
          </p:txBody>
        </p:sp>
        <p:sp>
          <p:nvSpPr>
            <p:cNvPr id="1937" name="Google Shape;1937;p40"/>
            <p:cNvSpPr/>
            <p:nvPr/>
          </p:nvSpPr>
          <p:spPr>
            <a:xfrm>
              <a:off x="4707100" y="1594150"/>
              <a:ext cx="7353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s(h</a:t>
              </a:r>
              <a:r>
                <a:rPr baseline="-25000" lang="en">
                  <a:latin typeface="Helvetica Neue"/>
                  <a:ea typeface="Helvetica Neue"/>
                  <a:cs typeface="Helvetica Neue"/>
                  <a:sym typeface="Helvetica Neue"/>
                </a:rPr>
                <a:t>d</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sp>
        <p:nvSpPr>
          <p:cNvPr id="1938" name="Google Shape;1938;p40"/>
          <p:cNvSpPr txBox="1"/>
          <p:nvPr/>
        </p:nvSpPr>
        <p:spPr>
          <a:xfrm>
            <a:off x="41665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1939" name="Google Shape;1939;p40"/>
          <p:cNvSpPr txBox="1"/>
          <p:nvPr/>
        </p:nvSpPr>
        <p:spPr>
          <a:xfrm>
            <a:off x="41708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nvGrpSpPr>
          <p:cNvPr id="1940" name="Google Shape;1940;p40"/>
          <p:cNvGrpSpPr/>
          <p:nvPr/>
        </p:nvGrpSpPr>
        <p:grpSpPr>
          <a:xfrm>
            <a:off x="4255898" y="3874851"/>
            <a:ext cx="450600" cy="145800"/>
            <a:chOff x="705975" y="2364450"/>
            <a:chExt cx="450600" cy="145800"/>
          </a:xfrm>
        </p:grpSpPr>
        <p:sp>
          <p:nvSpPr>
            <p:cNvPr id="1941" name="Google Shape;1941;p4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 name="Google Shape;1944;p40"/>
          <p:cNvGrpSpPr/>
          <p:nvPr/>
        </p:nvGrpSpPr>
        <p:grpSpPr>
          <a:xfrm>
            <a:off x="3927488" y="2967219"/>
            <a:ext cx="921822" cy="907632"/>
            <a:chOff x="7643813" y="2738619"/>
            <a:chExt cx="921822" cy="907632"/>
          </a:xfrm>
        </p:grpSpPr>
        <p:grpSp>
          <p:nvGrpSpPr>
            <p:cNvPr id="1945" name="Google Shape;1945;p40"/>
            <p:cNvGrpSpPr/>
            <p:nvPr/>
          </p:nvGrpSpPr>
          <p:grpSpPr>
            <a:xfrm>
              <a:off x="7972688" y="2738619"/>
              <a:ext cx="450600" cy="145800"/>
              <a:chOff x="705975" y="2212050"/>
              <a:chExt cx="450600" cy="145800"/>
            </a:xfrm>
          </p:grpSpPr>
          <p:sp>
            <p:nvSpPr>
              <p:cNvPr id="1946" name="Google Shape;1946;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9" name="Google Shape;1949;p40"/>
            <p:cNvSpPr/>
            <p:nvPr/>
          </p:nvSpPr>
          <p:spPr>
            <a:xfrm>
              <a:off x="7830334" y="3098460"/>
              <a:ext cx="735300" cy="32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RNN</a:t>
              </a:r>
              <a:endParaRPr>
                <a:latin typeface="Helvetica Neue"/>
                <a:ea typeface="Helvetica Neue"/>
                <a:cs typeface="Helvetica Neue"/>
                <a:sym typeface="Helvetica Neue"/>
              </a:endParaRPr>
            </a:p>
          </p:txBody>
        </p:sp>
        <p:cxnSp>
          <p:nvCxnSpPr>
            <p:cNvPr id="1950" name="Google Shape;1950;p40"/>
            <p:cNvCxnSpPr/>
            <p:nvPr/>
          </p:nvCxnSpPr>
          <p:spPr>
            <a:xfrm rot="10800000">
              <a:off x="8197988" y="34251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951" name="Google Shape;1951;p40"/>
            <p:cNvCxnSpPr/>
            <p:nvPr/>
          </p:nvCxnSpPr>
          <p:spPr>
            <a:xfrm rot="10800000">
              <a:off x="8197988" y="2879113"/>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1952" name="Google Shape;1952;p40"/>
            <p:cNvCxnSpPr>
              <a:stCxn id="1922" idx="3"/>
              <a:endCxn id="1949" idx="1"/>
            </p:cNvCxnSpPr>
            <p:nvPr/>
          </p:nvCxnSpPr>
          <p:spPr>
            <a:xfrm>
              <a:off x="7643813" y="2811519"/>
              <a:ext cx="186600" cy="448200"/>
            </a:xfrm>
            <a:prstGeom prst="bentConnector3">
              <a:avLst>
                <a:gd fmla="val 49979" name="adj1"/>
              </a:avLst>
            </a:prstGeom>
            <a:noFill/>
            <a:ln cap="flat" cmpd="sng" w="9525">
              <a:solidFill>
                <a:schemeClr val="dk2"/>
              </a:solidFill>
              <a:prstDash val="solid"/>
              <a:round/>
              <a:headEnd len="med" w="med" type="none"/>
              <a:tailEnd len="med" w="med" type="triangle"/>
            </a:ln>
          </p:spPr>
        </p:cxnSp>
      </p:grpSp>
      <p:sp>
        <p:nvSpPr>
          <p:cNvPr id="1953" name="Google Shape;1953;p40"/>
          <p:cNvSpPr/>
          <p:nvPr/>
        </p:nvSpPr>
        <p:spPr>
          <a:xfrm>
            <a:off x="4120800" y="2793275"/>
            <a:ext cx="5023200" cy="2350200"/>
          </a:xfrm>
          <a:prstGeom prst="rect">
            <a:avLst/>
          </a:prstGeom>
          <a:solidFill>
            <a:srgbClr val="EFF5FF"/>
          </a:solid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4" name="Google Shape;1954;p40"/>
          <p:cNvGrpSpPr/>
          <p:nvPr/>
        </p:nvGrpSpPr>
        <p:grpSpPr>
          <a:xfrm>
            <a:off x="6010136" y="1550126"/>
            <a:ext cx="3223314" cy="947685"/>
            <a:chOff x="6010136" y="1550126"/>
            <a:chExt cx="3223314" cy="947685"/>
          </a:xfrm>
        </p:grpSpPr>
        <p:sp>
          <p:nvSpPr>
            <p:cNvPr id="1955" name="Google Shape;1955;p40"/>
            <p:cNvSpPr txBox="1"/>
            <p:nvPr/>
          </p:nvSpPr>
          <p:spPr>
            <a:xfrm>
              <a:off x="6010136" y="1550126"/>
              <a:ext cx="3100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    Σ</a:t>
              </a:r>
              <a:r>
                <a:rPr baseline="-25000" lang="en" sz="2200">
                  <a:solidFill>
                    <a:schemeClr val="dk1"/>
                  </a:solidFill>
                  <a:latin typeface="Helvetica Neue"/>
                  <a:ea typeface="Helvetica Neue"/>
                  <a:cs typeface="Helvetica Neue"/>
                  <a:sym typeface="Helvetica Neue"/>
                </a:rPr>
                <a:t>i=1</a:t>
              </a:r>
              <a:r>
                <a:rPr baseline="-25000" lang="en" sz="2200">
                  <a:latin typeface="Helvetica Neue"/>
                  <a:ea typeface="Helvetica Neue"/>
                  <a:cs typeface="Helvetica Neue"/>
                  <a:sym typeface="Helvetica Neue"/>
                </a:rPr>
                <a:t>…L</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ei</a:t>
              </a:r>
              <a:r>
                <a:rPr lang="en" sz="2200">
                  <a:latin typeface="Helvetica Neue"/>
                  <a:ea typeface="Helvetica Neue"/>
                  <a:cs typeface="Helvetica Neue"/>
                  <a:sym typeface="Helvetica Neue"/>
                </a:rPr>
                <a:t>exp(</a:t>
              </a:r>
              <a:r>
                <a:rPr lang="en" sz="2200">
                  <a:solidFill>
                    <a:schemeClr val="dk1"/>
                  </a:solidFill>
                  <a:latin typeface="Helvetica Neue"/>
                  <a:ea typeface="Helvetica Neue"/>
                  <a:cs typeface="Helvetica Neue"/>
                  <a:sym typeface="Helvetica Neue"/>
                </a:rPr>
                <a:t>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ei</a:t>
              </a:r>
              <a:r>
                <a:rPr lang="en" sz="2200">
                  <a:solidFill>
                    <a:schemeClr val="dk1"/>
                  </a:solidFill>
                  <a:latin typeface="Helvetica Neue"/>
                  <a:ea typeface="Helvetica Neue"/>
                  <a:cs typeface="Helvetica Neue"/>
                  <a:sym typeface="Helvetica Neue"/>
                </a:rPr>
                <a:t>))</a:t>
              </a:r>
              <a:r>
                <a:rPr lang="en" sz="2200">
                  <a:latin typeface="Helvetica Neue"/>
                  <a:ea typeface="Helvetica Neue"/>
                  <a:cs typeface="Helvetica Neue"/>
                  <a:sym typeface="Helvetica Neue"/>
                </a:rPr>
                <a:t> </a:t>
              </a:r>
              <a:endParaRPr sz="2200">
                <a:latin typeface="Helvetica Neue"/>
                <a:ea typeface="Helvetica Neue"/>
                <a:cs typeface="Helvetica Neue"/>
                <a:sym typeface="Helvetica Neue"/>
              </a:endParaRPr>
            </a:p>
          </p:txBody>
        </p:sp>
        <p:sp>
          <p:nvSpPr>
            <p:cNvPr id="1956" name="Google Shape;1956;p40"/>
            <p:cNvSpPr txBox="1"/>
            <p:nvPr/>
          </p:nvSpPr>
          <p:spPr>
            <a:xfrm>
              <a:off x="6578450" y="1974611"/>
              <a:ext cx="2655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r>
                <a:rPr baseline="-25000" lang="en" sz="2200">
                  <a:solidFill>
                    <a:schemeClr val="dk1"/>
                  </a:solidFill>
                  <a:latin typeface="Helvetica Neue"/>
                  <a:ea typeface="Helvetica Neue"/>
                  <a:cs typeface="Helvetica Neue"/>
                  <a:sym typeface="Helvetica Neue"/>
                </a:rPr>
                <a:t>j=1…L</a:t>
              </a:r>
              <a:r>
                <a:rPr lang="en" sz="2200">
                  <a:solidFill>
                    <a:schemeClr val="dk1"/>
                  </a:solidFill>
                  <a:latin typeface="Helvetica Neue"/>
                  <a:ea typeface="Helvetica Neue"/>
                  <a:cs typeface="Helvetica Neue"/>
                  <a:sym typeface="Helvetica Neue"/>
                </a:rPr>
                <a:t>exp(a(h</a:t>
              </a:r>
              <a:r>
                <a:rPr baseline="-25000" lang="en" sz="2200">
                  <a:solidFill>
                    <a:schemeClr val="dk1"/>
                  </a:solidFill>
                  <a:latin typeface="Helvetica Neue"/>
                  <a:ea typeface="Helvetica Neue"/>
                  <a:cs typeface="Helvetica Neue"/>
                  <a:sym typeface="Helvetica Neue"/>
                </a:rPr>
                <a:t>d1</a:t>
              </a:r>
              <a:r>
                <a:rPr lang="en" sz="2200">
                  <a:solidFill>
                    <a:schemeClr val="dk1"/>
                  </a:solidFill>
                  <a:latin typeface="Helvetica Neue"/>
                  <a:ea typeface="Helvetica Neue"/>
                  <a:cs typeface="Helvetica Neue"/>
                  <a:sym typeface="Helvetica Neue"/>
                </a:rPr>
                <a:t>,h</a:t>
              </a:r>
              <a:r>
                <a:rPr baseline="-25000" lang="en" sz="2200">
                  <a:solidFill>
                    <a:schemeClr val="dk1"/>
                  </a:solidFill>
                  <a:latin typeface="Helvetica Neue"/>
                  <a:ea typeface="Helvetica Neue"/>
                  <a:cs typeface="Helvetica Neue"/>
                  <a:sym typeface="Helvetica Neue"/>
                </a:rPr>
                <a:t>ej</a:t>
              </a:r>
              <a:r>
                <a:rPr lang="en" sz="2200">
                  <a:solidFill>
                    <a:schemeClr val="dk1"/>
                  </a:solidFill>
                  <a:latin typeface="Helvetica Neue"/>
                  <a:ea typeface="Helvetica Neue"/>
                  <a:cs typeface="Helvetica Neue"/>
                  <a:sym typeface="Helvetica Neue"/>
                </a:rPr>
                <a:t>))]</a:t>
              </a:r>
              <a:endParaRPr>
                <a:latin typeface="Helvetica Neue"/>
                <a:ea typeface="Helvetica Neue"/>
                <a:cs typeface="Helvetica Neue"/>
                <a:sym typeface="Helvetica Neue"/>
              </a:endParaRPr>
            </a:p>
          </p:txBody>
        </p:sp>
        <p:cxnSp>
          <p:nvCxnSpPr>
            <p:cNvPr id="1957" name="Google Shape;1957;p40"/>
            <p:cNvCxnSpPr/>
            <p:nvPr/>
          </p:nvCxnSpPr>
          <p:spPr>
            <a:xfrm>
              <a:off x="6897525" y="2068600"/>
              <a:ext cx="2009400" cy="0"/>
            </a:xfrm>
            <a:prstGeom prst="straightConnector1">
              <a:avLst/>
            </a:prstGeom>
            <a:noFill/>
            <a:ln cap="flat" cmpd="sng" w="9525">
              <a:solidFill>
                <a:schemeClr val="dk2"/>
              </a:solidFill>
              <a:prstDash val="solid"/>
              <a:round/>
              <a:headEnd len="med" w="med" type="none"/>
              <a:tailEnd len="med" w="med" type="none"/>
            </a:ln>
          </p:spPr>
        </p:cxnSp>
      </p:grpSp>
      <p:grpSp>
        <p:nvGrpSpPr>
          <p:cNvPr id="1958" name="Google Shape;1958;p40"/>
          <p:cNvGrpSpPr/>
          <p:nvPr/>
        </p:nvGrpSpPr>
        <p:grpSpPr>
          <a:xfrm>
            <a:off x="5166089" y="4326083"/>
            <a:ext cx="961500" cy="697886"/>
            <a:chOff x="4980750" y="4326083"/>
            <a:chExt cx="961500" cy="697886"/>
          </a:xfrm>
        </p:grpSpPr>
        <p:sp>
          <p:nvSpPr>
            <p:cNvPr id="1959" name="Google Shape;1959;p40"/>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e2</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960" name="Google Shape;1960;p40"/>
            <p:cNvGrpSpPr/>
            <p:nvPr/>
          </p:nvGrpSpPr>
          <p:grpSpPr>
            <a:xfrm>
              <a:off x="5009501" y="4878169"/>
              <a:ext cx="450600" cy="145800"/>
              <a:chOff x="705975" y="2212050"/>
              <a:chExt cx="450600" cy="145800"/>
            </a:xfrm>
          </p:grpSpPr>
          <p:sp>
            <p:nvSpPr>
              <p:cNvPr id="1961" name="Google Shape;1961;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4" name="Google Shape;1964;p40"/>
            <p:cNvSpPr/>
            <p:nvPr/>
          </p:nvSpPr>
          <p:spPr>
            <a:xfrm>
              <a:off x="5388602" y="432608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5" name="Google Shape;1965;p40"/>
            <p:cNvGrpSpPr/>
            <p:nvPr/>
          </p:nvGrpSpPr>
          <p:grpSpPr>
            <a:xfrm>
              <a:off x="5462892" y="4878169"/>
              <a:ext cx="450600" cy="145800"/>
              <a:chOff x="705975" y="2212050"/>
              <a:chExt cx="450600" cy="145800"/>
            </a:xfrm>
          </p:grpSpPr>
          <p:sp>
            <p:nvSpPr>
              <p:cNvPr id="1966" name="Google Shape;1966;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69" name="Google Shape;1969;p40"/>
          <p:cNvGrpSpPr/>
          <p:nvPr/>
        </p:nvGrpSpPr>
        <p:grpSpPr>
          <a:xfrm>
            <a:off x="6156689" y="4326083"/>
            <a:ext cx="961500" cy="697886"/>
            <a:chOff x="4980750" y="4326083"/>
            <a:chExt cx="961500" cy="697886"/>
          </a:xfrm>
        </p:grpSpPr>
        <p:sp>
          <p:nvSpPr>
            <p:cNvPr id="1970" name="Google Shape;1970;p40"/>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e3</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971" name="Google Shape;1971;p40"/>
            <p:cNvGrpSpPr/>
            <p:nvPr/>
          </p:nvGrpSpPr>
          <p:grpSpPr>
            <a:xfrm>
              <a:off x="5009501" y="4878169"/>
              <a:ext cx="450600" cy="145800"/>
              <a:chOff x="705975" y="2212050"/>
              <a:chExt cx="450600" cy="145800"/>
            </a:xfrm>
          </p:grpSpPr>
          <p:sp>
            <p:nvSpPr>
              <p:cNvPr id="1972" name="Google Shape;1972;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5" name="Google Shape;1975;p40"/>
            <p:cNvSpPr/>
            <p:nvPr/>
          </p:nvSpPr>
          <p:spPr>
            <a:xfrm>
              <a:off x="5388602" y="4326083"/>
              <a:ext cx="145800" cy="145800"/>
            </a:xfrm>
            <a:prstGeom prst="rect">
              <a:avLst/>
            </a:prstGeom>
            <a:solidFill>
              <a:srgbClr val="7F6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6" name="Google Shape;1976;p40"/>
            <p:cNvGrpSpPr/>
            <p:nvPr/>
          </p:nvGrpSpPr>
          <p:grpSpPr>
            <a:xfrm>
              <a:off x="5462892" y="4878169"/>
              <a:ext cx="450600" cy="145800"/>
              <a:chOff x="705975" y="2212050"/>
              <a:chExt cx="450600" cy="145800"/>
            </a:xfrm>
          </p:grpSpPr>
          <p:sp>
            <p:nvSpPr>
              <p:cNvPr id="1977" name="Google Shape;1977;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80" name="Google Shape;1980;p40"/>
          <p:cNvGrpSpPr/>
          <p:nvPr/>
        </p:nvGrpSpPr>
        <p:grpSpPr>
          <a:xfrm>
            <a:off x="7147289" y="4326083"/>
            <a:ext cx="961500" cy="697886"/>
            <a:chOff x="4980750" y="4326083"/>
            <a:chExt cx="961500" cy="697886"/>
          </a:xfrm>
        </p:grpSpPr>
        <p:sp>
          <p:nvSpPr>
            <p:cNvPr id="1981" name="Google Shape;1981;p40"/>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e4</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982" name="Google Shape;1982;p40"/>
            <p:cNvGrpSpPr/>
            <p:nvPr/>
          </p:nvGrpSpPr>
          <p:grpSpPr>
            <a:xfrm>
              <a:off x="5009501" y="4878169"/>
              <a:ext cx="450600" cy="145800"/>
              <a:chOff x="705975" y="2212050"/>
              <a:chExt cx="450600" cy="145800"/>
            </a:xfrm>
          </p:grpSpPr>
          <p:sp>
            <p:nvSpPr>
              <p:cNvPr id="1983" name="Google Shape;1983;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6" name="Google Shape;1986;p40"/>
            <p:cNvSpPr/>
            <p:nvPr/>
          </p:nvSpPr>
          <p:spPr>
            <a:xfrm>
              <a:off x="5388602" y="432608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7" name="Google Shape;1987;p40"/>
            <p:cNvGrpSpPr/>
            <p:nvPr/>
          </p:nvGrpSpPr>
          <p:grpSpPr>
            <a:xfrm>
              <a:off x="5462892" y="4878169"/>
              <a:ext cx="450600" cy="145800"/>
              <a:chOff x="705975" y="2212050"/>
              <a:chExt cx="450600" cy="145800"/>
            </a:xfrm>
          </p:grpSpPr>
          <p:sp>
            <p:nvSpPr>
              <p:cNvPr id="1988" name="Google Shape;1988;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91" name="Google Shape;1991;p40"/>
          <p:cNvGrpSpPr/>
          <p:nvPr/>
        </p:nvGrpSpPr>
        <p:grpSpPr>
          <a:xfrm>
            <a:off x="8137889" y="4326083"/>
            <a:ext cx="961500" cy="697886"/>
            <a:chOff x="4980750" y="4326083"/>
            <a:chExt cx="961500" cy="697886"/>
          </a:xfrm>
        </p:grpSpPr>
        <p:sp>
          <p:nvSpPr>
            <p:cNvPr id="1992" name="Google Shape;1992;p40"/>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e5</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1993" name="Google Shape;1993;p40"/>
            <p:cNvGrpSpPr/>
            <p:nvPr/>
          </p:nvGrpSpPr>
          <p:grpSpPr>
            <a:xfrm>
              <a:off x="5009501" y="4878169"/>
              <a:ext cx="450600" cy="145800"/>
              <a:chOff x="705975" y="2212050"/>
              <a:chExt cx="450600" cy="145800"/>
            </a:xfrm>
          </p:grpSpPr>
          <p:sp>
            <p:nvSpPr>
              <p:cNvPr id="1994" name="Google Shape;1994;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7" name="Google Shape;1997;p40"/>
            <p:cNvSpPr/>
            <p:nvPr/>
          </p:nvSpPr>
          <p:spPr>
            <a:xfrm>
              <a:off x="5388602" y="432608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8" name="Google Shape;1998;p40"/>
            <p:cNvGrpSpPr/>
            <p:nvPr/>
          </p:nvGrpSpPr>
          <p:grpSpPr>
            <a:xfrm>
              <a:off x="5462892" y="4878169"/>
              <a:ext cx="450600" cy="145800"/>
              <a:chOff x="705975" y="2212050"/>
              <a:chExt cx="450600" cy="145800"/>
            </a:xfrm>
          </p:grpSpPr>
          <p:sp>
            <p:nvSpPr>
              <p:cNvPr id="1999" name="Google Shape;1999;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02" name="Google Shape;2002;p40"/>
          <p:cNvGrpSpPr/>
          <p:nvPr/>
        </p:nvGrpSpPr>
        <p:grpSpPr>
          <a:xfrm>
            <a:off x="4175489" y="4326083"/>
            <a:ext cx="961500" cy="697886"/>
            <a:chOff x="4980750" y="4326083"/>
            <a:chExt cx="961500" cy="697886"/>
          </a:xfrm>
        </p:grpSpPr>
        <p:sp>
          <p:nvSpPr>
            <p:cNvPr id="2003" name="Google Shape;2003;p40"/>
            <p:cNvSpPr/>
            <p:nvPr/>
          </p:nvSpPr>
          <p:spPr>
            <a:xfrm>
              <a:off x="4980750"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Helvetica Neue"/>
                  <a:ea typeface="Helvetica Neue"/>
                  <a:cs typeface="Helvetica Neue"/>
                  <a:sym typeface="Helvetica Neue"/>
                </a:rPr>
                <a:t>a=FC(h</a:t>
              </a:r>
              <a:r>
                <a:rPr baseline="-25000" lang="en" sz="1000">
                  <a:latin typeface="Helvetica Neue"/>
                  <a:ea typeface="Helvetica Neue"/>
                  <a:cs typeface="Helvetica Neue"/>
                  <a:sym typeface="Helvetica Neue"/>
                </a:rPr>
                <a:t>d1</a:t>
              </a:r>
              <a:r>
                <a:rPr lang="en" sz="1000">
                  <a:latin typeface="Helvetica Neue"/>
                  <a:ea typeface="Helvetica Neue"/>
                  <a:cs typeface="Helvetica Neue"/>
                  <a:sym typeface="Helvetica Neue"/>
                </a:rPr>
                <a:t>,h</a:t>
              </a:r>
              <a:r>
                <a:rPr baseline="-25000" lang="en" sz="1000">
                  <a:latin typeface="Helvetica Neue"/>
                  <a:ea typeface="Helvetica Neue"/>
                  <a:cs typeface="Helvetica Neue"/>
                  <a:sym typeface="Helvetica Neue"/>
                </a:rPr>
                <a:t>e1</a:t>
              </a: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2004" name="Google Shape;2004;p40"/>
            <p:cNvGrpSpPr/>
            <p:nvPr/>
          </p:nvGrpSpPr>
          <p:grpSpPr>
            <a:xfrm>
              <a:off x="5009501" y="4878169"/>
              <a:ext cx="450600" cy="145800"/>
              <a:chOff x="705975" y="2212050"/>
              <a:chExt cx="450600" cy="145800"/>
            </a:xfrm>
          </p:grpSpPr>
          <p:sp>
            <p:nvSpPr>
              <p:cNvPr id="2005" name="Google Shape;2005;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8" name="Google Shape;2008;p40"/>
            <p:cNvSpPr/>
            <p:nvPr/>
          </p:nvSpPr>
          <p:spPr>
            <a:xfrm>
              <a:off x="5388602" y="432608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nvGrpSpPr>
            <p:cNvPr id="2009" name="Google Shape;2009;p40"/>
            <p:cNvGrpSpPr/>
            <p:nvPr/>
          </p:nvGrpSpPr>
          <p:grpSpPr>
            <a:xfrm>
              <a:off x="5462892" y="4878169"/>
              <a:ext cx="450600" cy="145800"/>
              <a:chOff x="705975" y="2212050"/>
              <a:chExt cx="450600" cy="145800"/>
            </a:xfrm>
          </p:grpSpPr>
          <p:sp>
            <p:nvSpPr>
              <p:cNvPr id="2010" name="Google Shape;2010;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3" name="Google Shape;2013;p40"/>
          <p:cNvGrpSpPr/>
          <p:nvPr/>
        </p:nvGrpSpPr>
        <p:grpSpPr>
          <a:xfrm>
            <a:off x="4233450" y="3510275"/>
            <a:ext cx="680056" cy="766025"/>
            <a:chOff x="4233450" y="3510275"/>
            <a:chExt cx="680056" cy="766025"/>
          </a:xfrm>
        </p:grpSpPr>
        <p:sp>
          <p:nvSpPr>
            <p:cNvPr id="2014" name="Google Shape;2014;p40"/>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015" name="Google Shape;2015;p40"/>
            <p:cNvSpPr/>
            <p:nvPr/>
          </p:nvSpPr>
          <p:spPr>
            <a:xfrm>
              <a:off x="4443142" y="355753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016" name="Google Shape;2016;p40"/>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017" name="Google Shape;2017;p40"/>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018" name="Google Shape;2018;p40"/>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019" name="Google Shape;2019;p40"/>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2020" name="Google Shape;2020;p40"/>
          <p:cNvGrpSpPr/>
          <p:nvPr/>
        </p:nvGrpSpPr>
        <p:grpSpPr>
          <a:xfrm>
            <a:off x="5300250" y="3510275"/>
            <a:ext cx="3651856" cy="766025"/>
            <a:chOff x="5300250" y="3510275"/>
            <a:chExt cx="3651856" cy="766025"/>
          </a:xfrm>
        </p:grpSpPr>
        <p:grpSp>
          <p:nvGrpSpPr>
            <p:cNvPr id="2021" name="Google Shape;2021;p40"/>
            <p:cNvGrpSpPr/>
            <p:nvPr/>
          </p:nvGrpSpPr>
          <p:grpSpPr>
            <a:xfrm>
              <a:off x="5300250" y="3510275"/>
              <a:ext cx="680056" cy="766025"/>
              <a:chOff x="4233450" y="3510275"/>
              <a:chExt cx="680056" cy="766025"/>
            </a:xfrm>
          </p:grpSpPr>
          <p:sp>
            <p:nvSpPr>
              <p:cNvPr id="2022" name="Google Shape;2022;p40"/>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023" name="Google Shape;2023;p40"/>
              <p:cNvSpPr/>
              <p:nvPr/>
            </p:nvSpPr>
            <p:spPr>
              <a:xfrm>
                <a:off x="4443142" y="355753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024" name="Google Shape;2024;p40"/>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025" name="Google Shape;2025;p40"/>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026" name="Google Shape;2026;p40"/>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027" name="Google Shape;2027;p40"/>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2028" name="Google Shape;2028;p40"/>
            <p:cNvGrpSpPr/>
            <p:nvPr/>
          </p:nvGrpSpPr>
          <p:grpSpPr>
            <a:xfrm>
              <a:off x="6290850" y="3510275"/>
              <a:ext cx="680056" cy="766025"/>
              <a:chOff x="4233450" y="3510275"/>
              <a:chExt cx="680056" cy="766025"/>
            </a:xfrm>
          </p:grpSpPr>
          <p:sp>
            <p:nvSpPr>
              <p:cNvPr id="2029" name="Google Shape;2029;p40"/>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030" name="Google Shape;2030;p40"/>
              <p:cNvSpPr/>
              <p:nvPr/>
            </p:nvSpPr>
            <p:spPr>
              <a:xfrm>
                <a:off x="4443142" y="3557533"/>
                <a:ext cx="145800" cy="145800"/>
              </a:xfrm>
              <a:prstGeom prst="rect">
                <a:avLst/>
              </a:prstGeom>
              <a:solidFill>
                <a:srgbClr val="7F6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031" name="Google Shape;2031;p40"/>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032" name="Google Shape;2032;p40"/>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033" name="Google Shape;2033;p40"/>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034" name="Google Shape;2034;p40"/>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2035" name="Google Shape;2035;p40"/>
            <p:cNvGrpSpPr/>
            <p:nvPr/>
          </p:nvGrpSpPr>
          <p:grpSpPr>
            <a:xfrm>
              <a:off x="7281450" y="3510275"/>
              <a:ext cx="680056" cy="766025"/>
              <a:chOff x="4233450" y="3510275"/>
              <a:chExt cx="680056" cy="766025"/>
            </a:xfrm>
          </p:grpSpPr>
          <p:sp>
            <p:nvSpPr>
              <p:cNvPr id="2036" name="Google Shape;2036;p40"/>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037" name="Google Shape;2037;p40"/>
              <p:cNvSpPr/>
              <p:nvPr/>
            </p:nvSpPr>
            <p:spPr>
              <a:xfrm>
                <a:off x="4443142" y="355753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038" name="Google Shape;2038;p40"/>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039" name="Google Shape;2039;p40"/>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040" name="Google Shape;2040;p40"/>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041" name="Google Shape;2041;p40"/>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nvGrpSpPr>
            <p:cNvPr id="2042" name="Google Shape;2042;p40"/>
            <p:cNvGrpSpPr/>
            <p:nvPr/>
          </p:nvGrpSpPr>
          <p:grpSpPr>
            <a:xfrm>
              <a:off x="8272050" y="3510275"/>
              <a:ext cx="680056" cy="766025"/>
              <a:chOff x="4233450" y="3510275"/>
              <a:chExt cx="680056" cy="766025"/>
            </a:xfrm>
          </p:grpSpPr>
          <p:sp>
            <p:nvSpPr>
              <p:cNvPr id="2043" name="Google Shape;2043;p40"/>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044" name="Google Shape;2044;p40"/>
              <p:cNvSpPr/>
              <p:nvPr/>
            </p:nvSpPr>
            <p:spPr>
              <a:xfrm>
                <a:off x="4443142" y="355753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045" name="Google Shape;2045;p40"/>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046" name="Google Shape;2046;p40"/>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047" name="Google Shape;2047;p40"/>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048" name="Google Shape;2048;p40"/>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grpSp>
      <p:grpSp>
        <p:nvGrpSpPr>
          <p:cNvPr id="2049" name="Google Shape;2049;p40"/>
          <p:cNvGrpSpPr/>
          <p:nvPr/>
        </p:nvGrpSpPr>
        <p:grpSpPr>
          <a:xfrm>
            <a:off x="4209675" y="2925025"/>
            <a:ext cx="4849800" cy="591375"/>
            <a:chOff x="4209675" y="2925025"/>
            <a:chExt cx="4849800" cy="591375"/>
          </a:xfrm>
        </p:grpSpPr>
        <p:cxnSp>
          <p:nvCxnSpPr>
            <p:cNvPr id="2050" name="Google Shape;2050;p40"/>
            <p:cNvCxnSpPr/>
            <p:nvPr/>
          </p:nvCxnSpPr>
          <p:spPr>
            <a:xfrm>
              <a:off x="4209675" y="3516400"/>
              <a:ext cx="4849800" cy="0"/>
            </a:xfrm>
            <a:prstGeom prst="straightConnector1">
              <a:avLst/>
            </a:prstGeom>
            <a:noFill/>
            <a:ln cap="flat" cmpd="sng" w="9525">
              <a:solidFill>
                <a:schemeClr val="dk2"/>
              </a:solidFill>
              <a:prstDash val="solid"/>
              <a:round/>
              <a:headEnd len="med" w="med" type="none"/>
              <a:tailEnd len="med" w="med" type="none"/>
            </a:ln>
          </p:spPr>
        </p:cxnSp>
        <p:grpSp>
          <p:nvGrpSpPr>
            <p:cNvPr id="2051" name="Google Shape;2051;p40"/>
            <p:cNvGrpSpPr/>
            <p:nvPr/>
          </p:nvGrpSpPr>
          <p:grpSpPr>
            <a:xfrm>
              <a:off x="4450964" y="2925025"/>
              <a:ext cx="4338586" cy="540000"/>
              <a:chOff x="4583600" y="2086825"/>
              <a:chExt cx="4338586" cy="540000"/>
            </a:xfrm>
          </p:grpSpPr>
          <p:sp>
            <p:nvSpPr>
              <p:cNvPr id="2052" name="Google Shape;2052;p40"/>
              <p:cNvSpPr/>
              <p:nvPr/>
            </p:nvSpPr>
            <p:spPr>
              <a:xfrm>
                <a:off x="4583600" y="2391200"/>
                <a:ext cx="280200" cy="2355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0"/>
              <p:cNvSpPr/>
              <p:nvPr/>
            </p:nvSpPr>
            <p:spPr>
              <a:xfrm>
                <a:off x="5670186" y="2201925"/>
                <a:ext cx="280200" cy="4248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0"/>
              <p:cNvSpPr/>
              <p:nvPr/>
            </p:nvSpPr>
            <p:spPr>
              <a:xfrm>
                <a:off x="6660786" y="2086825"/>
                <a:ext cx="280200" cy="5400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0"/>
              <p:cNvSpPr/>
              <p:nvPr/>
            </p:nvSpPr>
            <p:spPr>
              <a:xfrm>
                <a:off x="7621286" y="2356925"/>
                <a:ext cx="280200" cy="269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0"/>
              <p:cNvSpPr/>
              <p:nvPr/>
            </p:nvSpPr>
            <p:spPr>
              <a:xfrm>
                <a:off x="8641986" y="2527838"/>
                <a:ext cx="280200" cy="98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57" name="Google Shape;2057;p40"/>
          <p:cNvSpPr txBox="1"/>
          <p:nvPr/>
        </p:nvSpPr>
        <p:spPr>
          <a:xfrm>
            <a:off x="36331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2058" name="Google Shape;2058;p40"/>
          <p:cNvSpPr txBox="1"/>
          <p:nvPr/>
        </p:nvSpPr>
        <p:spPr>
          <a:xfrm>
            <a:off x="36374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nvGrpSpPr>
          <p:cNvPr id="2059" name="Google Shape;2059;p40"/>
          <p:cNvGrpSpPr/>
          <p:nvPr/>
        </p:nvGrpSpPr>
        <p:grpSpPr>
          <a:xfrm>
            <a:off x="3722498" y="3874851"/>
            <a:ext cx="450600" cy="145800"/>
            <a:chOff x="705975" y="2364450"/>
            <a:chExt cx="450600" cy="145800"/>
          </a:xfrm>
        </p:grpSpPr>
        <p:sp>
          <p:nvSpPr>
            <p:cNvPr id="2060" name="Google Shape;2060;p4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3" name="Google Shape;2063;p40"/>
          <p:cNvSpPr/>
          <p:nvPr/>
        </p:nvSpPr>
        <p:spPr>
          <a:xfrm>
            <a:off x="3587400" y="2793275"/>
            <a:ext cx="5023200" cy="2350200"/>
          </a:xfrm>
          <a:prstGeom prst="rect">
            <a:avLst/>
          </a:prstGeom>
          <a:solidFill>
            <a:srgbClr val="FAEFEF"/>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0"/>
          <p:cNvSpPr/>
          <p:nvPr/>
        </p:nvSpPr>
        <p:spPr>
          <a:xfrm>
            <a:off x="46326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2</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2065" name="Google Shape;2065;p40"/>
          <p:cNvGrpSpPr/>
          <p:nvPr/>
        </p:nvGrpSpPr>
        <p:grpSpPr>
          <a:xfrm>
            <a:off x="4661440" y="4878169"/>
            <a:ext cx="450600" cy="145800"/>
            <a:chOff x="705975" y="2212050"/>
            <a:chExt cx="450600" cy="145800"/>
          </a:xfrm>
        </p:grpSpPr>
        <p:sp>
          <p:nvSpPr>
            <p:cNvPr id="2066" name="Google Shape;2066;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9" name="Google Shape;2069;p40"/>
          <p:cNvSpPr/>
          <p:nvPr/>
        </p:nvSpPr>
        <p:spPr>
          <a:xfrm>
            <a:off x="5040542" y="432608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0" name="Google Shape;2070;p40"/>
          <p:cNvGrpSpPr/>
          <p:nvPr/>
        </p:nvGrpSpPr>
        <p:grpSpPr>
          <a:xfrm>
            <a:off x="5114831" y="4878169"/>
            <a:ext cx="450600" cy="145800"/>
            <a:chOff x="705975" y="2212050"/>
            <a:chExt cx="450600" cy="145800"/>
          </a:xfrm>
        </p:grpSpPr>
        <p:sp>
          <p:nvSpPr>
            <p:cNvPr id="2071" name="Google Shape;2071;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4" name="Google Shape;2074;p40"/>
          <p:cNvSpPr/>
          <p:nvPr/>
        </p:nvSpPr>
        <p:spPr>
          <a:xfrm>
            <a:off x="56232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2</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2075" name="Google Shape;2075;p40"/>
          <p:cNvGrpSpPr/>
          <p:nvPr/>
        </p:nvGrpSpPr>
        <p:grpSpPr>
          <a:xfrm>
            <a:off x="5652040" y="4878169"/>
            <a:ext cx="450600" cy="145800"/>
            <a:chOff x="705975" y="2212050"/>
            <a:chExt cx="450600" cy="145800"/>
          </a:xfrm>
        </p:grpSpPr>
        <p:sp>
          <p:nvSpPr>
            <p:cNvPr id="2076" name="Google Shape;2076;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9" name="Google Shape;2079;p40"/>
          <p:cNvSpPr/>
          <p:nvPr/>
        </p:nvSpPr>
        <p:spPr>
          <a:xfrm>
            <a:off x="6031142" y="432608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0" name="Google Shape;2080;p40"/>
          <p:cNvGrpSpPr/>
          <p:nvPr/>
        </p:nvGrpSpPr>
        <p:grpSpPr>
          <a:xfrm>
            <a:off x="6105431" y="4878169"/>
            <a:ext cx="450600" cy="145800"/>
            <a:chOff x="705975" y="2212050"/>
            <a:chExt cx="450600" cy="145800"/>
          </a:xfrm>
        </p:grpSpPr>
        <p:sp>
          <p:nvSpPr>
            <p:cNvPr id="2081" name="Google Shape;2081;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4" name="Google Shape;2084;p40"/>
          <p:cNvSpPr/>
          <p:nvPr/>
        </p:nvSpPr>
        <p:spPr>
          <a:xfrm>
            <a:off x="66138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2</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2085" name="Google Shape;2085;p40"/>
          <p:cNvGrpSpPr/>
          <p:nvPr/>
        </p:nvGrpSpPr>
        <p:grpSpPr>
          <a:xfrm>
            <a:off x="6642640" y="4878169"/>
            <a:ext cx="450600" cy="145800"/>
            <a:chOff x="705975" y="2212050"/>
            <a:chExt cx="450600" cy="145800"/>
          </a:xfrm>
        </p:grpSpPr>
        <p:sp>
          <p:nvSpPr>
            <p:cNvPr id="2086" name="Google Shape;2086;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9" name="Google Shape;2089;p40"/>
          <p:cNvSpPr/>
          <p:nvPr/>
        </p:nvSpPr>
        <p:spPr>
          <a:xfrm>
            <a:off x="7021742" y="432608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0" name="Google Shape;2090;p40"/>
          <p:cNvGrpSpPr/>
          <p:nvPr/>
        </p:nvGrpSpPr>
        <p:grpSpPr>
          <a:xfrm>
            <a:off x="7096031" y="4878169"/>
            <a:ext cx="450600" cy="145800"/>
            <a:chOff x="705975" y="2212050"/>
            <a:chExt cx="450600" cy="145800"/>
          </a:xfrm>
        </p:grpSpPr>
        <p:sp>
          <p:nvSpPr>
            <p:cNvPr id="2091" name="Google Shape;2091;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4" name="Google Shape;2094;p40"/>
          <p:cNvSpPr/>
          <p:nvPr/>
        </p:nvSpPr>
        <p:spPr>
          <a:xfrm>
            <a:off x="76044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2</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2095" name="Google Shape;2095;p40"/>
          <p:cNvGrpSpPr/>
          <p:nvPr/>
        </p:nvGrpSpPr>
        <p:grpSpPr>
          <a:xfrm>
            <a:off x="7633240" y="4878169"/>
            <a:ext cx="450600" cy="145800"/>
            <a:chOff x="705975" y="2212050"/>
            <a:chExt cx="450600" cy="145800"/>
          </a:xfrm>
        </p:grpSpPr>
        <p:sp>
          <p:nvSpPr>
            <p:cNvPr id="2096" name="Google Shape;2096;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9" name="Google Shape;2099;p40"/>
          <p:cNvSpPr/>
          <p:nvPr/>
        </p:nvSpPr>
        <p:spPr>
          <a:xfrm>
            <a:off x="8012342" y="4326083"/>
            <a:ext cx="145800" cy="145800"/>
          </a:xfrm>
          <a:prstGeom prst="rect">
            <a:avLst/>
          </a:prstGeom>
          <a:solidFill>
            <a:srgbClr val="FFE59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0" name="Google Shape;2100;p40"/>
          <p:cNvGrpSpPr/>
          <p:nvPr/>
        </p:nvGrpSpPr>
        <p:grpSpPr>
          <a:xfrm>
            <a:off x="8086631" y="4878169"/>
            <a:ext cx="450600" cy="145800"/>
            <a:chOff x="705975" y="2212050"/>
            <a:chExt cx="450600" cy="145800"/>
          </a:xfrm>
        </p:grpSpPr>
        <p:sp>
          <p:nvSpPr>
            <p:cNvPr id="2101" name="Google Shape;2101;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4" name="Google Shape;2104;p40"/>
          <p:cNvSpPr/>
          <p:nvPr/>
        </p:nvSpPr>
        <p:spPr>
          <a:xfrm>
            <a:off x="36420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Helvetica Neue"/>
                <a:ea typeface="Helvetica Neue"/>
                <a:cs typeface="Helvetica Neue"/>
                <a:sym typeface="Helvetica Neue"/>
              </a:rPr>
              <a:t>a</a:t>
            </a:r>
            <a:r>
              <a:rPr baseline="-25000" lang="en" sz="900">
                <a:latin typeface="Helvetica Neue"/>
                <a:ea typeface="Helvetica Neue"/>
                <a:cs typeface="Helvetica Neue"/>
                <a:sym typeface="Helvetica Neue"/>
              </a:rPr>
              <a:t>2</a:t>
            </a:r>
            <a:r>
              <a:rPr lang="en" sz="900">
                <a:latin typeface="Helvetica Neue"/>
                <a:ea typeface="Helvetica Neue"/>
                <a:cs typeface="Helvetica Neue"/>
                <a:sym typeface="Helvetica Neue"/>
              </a:rPr>
              <a:t>=FC(h</a:t>
            </a:r>
            <a:r>
              <a:rPr baseline="-25000" lang="en" sz="900">
                <a:latin typeface="Helvetica Neue"/>
                <a:ea typeface="Helvetica Neue"/>
                <a:cs typeface="Helvetica Neue"/>
                <a:sym typeface="Helvetica Neue"/>
              </a:rPr>
              <a:t>d1</a:t>
            </a:r>
            <a:r>
              <a:rPr lang="en" sz="900">
                <a:latin typeface="Helvetica Neue"/>
                <a:ea typeface="Helvetica Neue"/>
                <a:cs typeface="Helvetica Neue"/>
                <a:sym typeface="Helvetica Neue"/>
              </a:rPr>
              <a:t>,h</a:t>
            </a:r>
            <a:r>
              <a:rPr baseline="-25000" lang="en" sz="900">
                <a:latin typeface="Helvetica Neue"/>
                <a:ea typeface="Helvetica Neue"/>
                <a:cs typeface="Helvetica Neue"/>
                <a:sym typeface="Helvetica Neue"/>
              </a:rPr>
              <a:t>e1</a:t>
            </a:r>
            <a:r>
              <a:rPr lang="en" sz="900">
                <a:latin typeface="Helvetica Neue"/>
                <a:ea typeface="Helvetica Neue"/>
                <a:cs typeface="Helvetica Neue"/>
                <a:sym typeface="Helvetica Neue"/>
              </a:rPr>
              <a:t>)</a:t>
            </a:r>
            <a:endParaRPr sz="900">
              <a:latin typeface="Helvetica Neue"/>
              <a:ea typeface="Helvetica Neue"/>
              <a:cs typeface="Helvetica Neue"/>
              <a:sym typeface="Helvetica Neue"/>
            </a:endParaRPr>
          </a:p>
        </p:txBody>
      </p:sp>
      <p:grpSp>
        <p:nvGrpSpPr>
          <p:cNvPr id="2105" name="Google Shape;2105;p40"/>
          <p:cNvGrpSpPr/>
          <p:nvPr/>
        </p:nvGrpSpPr>
        <p:grpSpPr>
          <a:xfrm>
            <a:off x="3670840" y="4878169"/>
            <a:ext cx="450600" cy="145800"/>
            <a:chOff x="705975" y="2212050"/>
            <a:chExt cx="450600" cy="145800"/>
          </a:xfrm>
        </p:grpSpPr>
        <p:sp>
          <p:nvSpPr>
            <p:cNvPr id="2106" name="Google Shape;2106;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9" name="Google Shape;2109;p40"/>
          <p:cNvSpPr/>
          <p:nvPr/>
        </p:nvSpPr>
        <p:spPr>
          <a:xfrm>
            <a:off x="4049942" y="4326083"/>
            <a:ext cx="145800" cy="145800"/>
          </a:xfrm>
          <a:prstGeom prst="rect">
            <a:avLst/>
          </a:prstGeom>
          <a:solidFill>
            <a:srgbClr val="FFE599"/>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nvGrpSpPr>
          <p:cNvPr id="2110" name="Google Shape;2110;p40"/>
          <p:cNvGrpSpPr/>
          <p:nvPr/>
        </p:nvGrpSpPr>
        <p:grpSpPr>
          <a:xfrm>
            <a:off x="4124231" y="4878169"/>
            <a:ext cx="450600" cy="145800"/>
            <a:chOff x="705975" y="2212050"/>
            <a:chExt cx="450600" cy="145800"/>
          </a:xfrm>
        </p:grpSpPr>
        <p:sp>
          <p:nvSpPr>
            <p:cNvPr id="2111" name="Google Shape;2111;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4" name="Google Shape;2114;p40"/>
          <p:cNvSpPr txBox="1"/>
          <p:nvPr/>
        </p:nvSpPr>
        <p:spPr>
          <a:xfrm>
            <a:off x="37000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115" name="Google Shape;2115;p40"/>
          <p:cNvSpPr/>
          <p:nvPr/>
        </p:nvSpPr>
        <p:spPr>
          <a:xfrm>
            <a:off x="3909742" y="3557533"/>
            <a:ext cx="145800" cy="145800"/>
          </a:xfrm>
          <a:prstGeom prst="rect">
            <a:avLst/>
          </a:prstGeom>
          <a:solidFill>
            <a:srgbClr val="FFE599"/>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116" name="Google Shape;2116;p40"/>
          <p:cNvCxnSpPr/>
          <p:nvPr/>
        </p:nvCxnSpPr>
        <p:spPr>
          <a:xfrm flipH="1" rot="10800000">
            <a:off x="38023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117" name="Google Shape;2117;p40"/>
          <p:cNvSpPr txBox="1"/>
          <p:nvPr/>
        </p:nvSpPr>
        <p:spPr>
          <a:xfrm>
            <a:off x="38335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118" name="Google Shape;2118;p40"/>
          <p:cNvSpPr txBox="1"/>
          <p:nvPr/>
        </p:nvSpPr>
        <p:spPr>
          <a:xfrm>
            <a:off x="40246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119" name="Google Shape;2119;p40"/>
          <p:cNvSpPr/>
          <p:nvPr/>
        </p:nvSpPr>
        <p:spPr>
          <a:xfrm>
            <a:off x="42343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2120" name="Google Shape;2120;p40"/>
          <p:cNvSpPr txBox="1"/>
          <p:nvPr/>
        </p:nvSpPr>
        <p:spPr>
          <a:xfrm>
            <a:off x="47668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121" name="Google Shape;2121;p40"/>
          <p:cNvSpPr/>
          <p:nvPr/>
        </p:nvSpPr>
        <p:spPr>
          <a:xfrm>
            <a:off x="4976542" y="3557533"/>
            <a:ext cx="145800" cy="145800"/>
          </a:xfrm>
          <a:prstGeom prst="rect">
            <a:avLst/>
          </a:prstGeom>
          <a:solidFill>
            <a:srgbClr val="FFD966"/>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122" name="Google Shape;2122;p40"/>
          <p:cNvCxnSpPr/>
          <p:nvPr/>
        </p:nvCxnSpPr>
        <p:spPr>
          <a:xfrm flipH="1" rot="10800000">
            <a:off x="48691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123" name="Google Shape;2123;p40"/>
          <p:cNvSpPr txBox="1"/>
          <p:nvPr/>
        </p:nvSpPr>
        <p:spPr>
          <a:xfrm>
            <a:off x="49003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124" name="Google Shape;2124;p40"/>
          <p:cNvSpPr txBox="1"/>
          <p:nvPr/>
        </p:nvSpPr>
        <p:spPr>
          <a:xfrm>
            <a:off x="50914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125" name="Google Shape;2125;p40"/>
          <p:cNvSpPr/>
          <p:nvPr/>
        </p:nvSpPr>
        <p:spPr>
          <a:xfrm>
            <a:off x="53011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2126" name="Google Shape;2126;p40"/>
          <p:cNvSpPr txBox="1"/>
          <p:nvPr/>
        </p:nvSpPr>
        <p:spPr>
          <a:xfrm>
            <a:off x="5757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127" name="Google Shape;2127;p40"/>
          <p:cNvSpPr/>
          <p:nvPr/>
        </p:nvSpPr>
        <p:spPr>
          <a:xfrm>
            <a:off x="5967142" y="355753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128" name="Google Shape;2128;p40"/>
          <p:cNvCxnSpPr/>
          <p:nvPr/>
        </p:nvCxnSpPr>
        <p:spPr>
          <a:xfrm flipH="1" rot="10800000">
            <a:off x="5859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129" name="Google Shape;2129;p40"/>
          <p:cNvSpPr txBox="1"/>
          <p:nvPr/>
        </p:nvSpPr>
        <p:spPr>
          <a:xfrm>
            <a:off x="5890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130" name="Google Shape;2130;p40"/>
          <p:cNvSpPr txBox="1"/>
          <p:nvPr/>
        </p:nvSpPr>
        <p:spPr>
          <a:xfrm>
            <a:off x="6082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131" name="Google Shape;2131;p40"/>
          <p:cNvSpPr/>
          <p:nvPr/>
        </p:nvSpPr>
        <p:spPr>
          <a:xfrm>
            <a:off x="6291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2132" name="Google Shape;2132;p40"/>
          <p:cNvSpPr txBox="1"/>
          <p:nvPr/>
        </p:nvSpPr>
        <p:spPr>
          <a:xfrm>
            <a:off x="67480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133" name="Google Shape;2133;p40"/>
          <p:cNvSpPr/>
          <p:nvPr/>
        </p:nvSpPr>
        <p:spPr>
          <a:xfrm>
            <a:off x="6957742" y="355753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134" name="Google Shape;2134;p40"/>
          <p:cNvCxnSpPr/>
          <p:nvPr/>
        </p:nvCxnSpPr>
        <p:spPr>
          <a:xfrm flipH="1" rot="10800000">
            <a:off x="68503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135" name="Google Shape;2135;p40"/>
          <p:cNvSpPr txBox="1"/>
          <p:nvPr/>
        </p:nvSpPr>
        <p:spPr>
          <a:xfrm>
            <a:off x="68815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136" name="Google Shape;2136;p40"/>
          <p:cNvSpPr txBox="1"/>
          <p:nvPr/>
        </p:nvSpPr>
        <p:spPr>
          <a:xfrm>
            <a:off x="70726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137" name="Google Shape;2137;p40"/>
          <p:cNvSpPr/>
          <p:nvPr/>
        </p:nvSpPr>
        <p:spPr>
          <a:xfrm>
            <a:off x="72823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2138" name="Google Shape;2138;p40"/>
          <p:cNvSpPr txBox="1"/>
          <p:nvPr/>
        </p:nvSpPr>
        <p:spPr>
          <a:xfrm>
            <a:off x="77386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139" name="Google Shape;2139;p40"/>
          <p:cNvSpPr/>
          <p:nvPr/>
        </p:nvSpPr>
        <p:spPr>
          <a:xfrm>
            <a:off x="7948342" y="3557533"/>
            <a:ext cx="145800" cy="145800"/>
          </a:xfrm>
          <a:prstGeom prst="rect">
            <a:avLst/>
          </a:prstGeom>
          <a:solidFill>
            <a:srgbClr val="FFE599"/>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140" name="Google Shape;2140;p40"/>
          <p:cNvCxnSpPr/>
          <p:nvPr/>
        </p:nvCxnSpPr>
        <p:spPr>
          <a:xfrm flipH="1" rot="10800000">
            <a:off x="7840914" y="3702489"/>
            <a:ext cx="480000" cy="257700"/>
          </a:xfrm>
          <a:prstGeom prst="straightConnector1">
            <a:avLst/>
          </a:prstGeom>
          <a:noFill/>
          <a:ln cap="flat" cmpd="sng" w="9525">
            <a:solidFill>
              <a:schemeClr val="dk2"/>
            </a:solidFill>
            <a:prstDash val="solid"/>
            <a:round/>
            <a:headEnd len="med" w="med" type="none"/>
            <a:tailEnd len="med" w="med" type="none"/>
          </a:ln>
        </p:spPr>
      </p:cxnSp>
      <p:cxnSp>
        <p:nvCxnSpPr>
          <p:cNvPr id="2141" name="Google Shape;2141;p40"/>
          <p:cNvCxnSpPr/>
          <p:nvPr/>
        </p:nvCxnSpPr>
        <p:spPr>
          <a:xfrm rot="10800000">
            <a:off x="4486090" y="2661644"/>
            <a:ext cx="0" cy="304500"/>
          </a:xfrm>
          <a:prstGeom prst="straightConnector1">
            <a:avLst/>
          </a:prstGeom>
          <a:noFill/>
          <a:ln cap="flat" cmpd="sng" w="9525">
            <a:solidFill>
              <a:schemeClr val="dk2"/>
            </a:solidFill>
            <a:prstDash val="solid"/>
            <a:round/>
            <a:headEnd len="med" w="med" type="none"/>
            <a:tailEnd len="med" w="med" type="triangle"/>
          </a:ln>
        </p:spPr>
      </p:cxnSp>
      <p:sp>
        <p:nvSpPr>
          <p:cNvPr id="2142" name="Google Shape;2142;p40"/>
          <p:cNvSpPr txBox="1"/>
          <p:nvPr/>
        </p:nvSpPr>
        <p:spPr>
          <a:xfrm>
            <a:off x="78721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143" name="Google Shape;2143;p40"/>
          <p:cNvSpPr txBox="1"/>
          <p:nvPr/>
        </p:nvSpPr>
        <p:spPr>
          <a:xfrm>
            <a:off x="80632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144" name="Google Shape;2144;p40"/>
          <p:cNvSpPr/>
          <p:nvPr/>
        </p:nvSpPr>
        <p:spPr>
          <a:xfrm>
            <a:off x="82729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nvGrpSpPr>
          <p:cNvPr id="2145" name="Google Shape;2145;p40"/>
          <p:cNvGrpSpPr/>
          <p:nvPr/>
        </p:nvGrpSpPr>
        <p:grpSpPr>
          <a:xfrm>
            <a:off x="3676275" y="2967125"/>
            <a:ext cx="4849800" cy="549275"/>
            <a:chOff x="4209675" y="2967125"/>
            <a:chExt cx="4849800" cy="549275"/>
          </a:xfrm>
        </p:grpSpPr>
        <p:cxnSp>
          <p:nvCxnSpPr>
            <p:cNvPr id="2146" name="Google Shape;2146;p40"/>
            <p:cNvCxnSpPr/>
            <p:nvPr/>
          </p:nvCxnSpPr>
          <p:spPr>
            <a:xfrm>
              <a:off x="4209675" y="3516400"/>
              <a:ext cx="4849800" cy="0"/>
            </a:xfrm>
            <a:prstGeom prst="straightConnector1">
              <a:avLst/>
            </a:prstGeom>
            <a:noFill/>
            <a:ln cap="flat" cmpd="sng" w="9525">
              <a:solidFill>
                <a:schemeClr val="dk2"/>
              </a:solidFill>
              <a:prstDash val="solid"/>
              <a:round/>
              <a:headEnd len="med" w="med" type="none"/>
              <a:tailEnd len="med" w="med" type="none"/>
            </a:ln>
          </p:spPr>
        </p:cxnSp>
        <p:grpSp>
          <p:nvGrpSpPr>
            <p:cNvPr id="2147" name="Google Shape;2147;p40"/>
            <p:cNvGrpSpPr/>
            <p:nvPr/>
          </p:nvGrpSpPr>
          <p:grpSpPr>
            <a:xfrm>
              <a:off x="4450975" y="2967125"/>
              <a:ext cx="4338575" cy="497800"/>
              <a:chOff x="4583611" y="2128925"/>
              <a:chExt cx="4338575" cy="497800"/>
            </a:xfrm>
          </p:grpSpPr>
          <p:sp>
            <p:nvSpPr>
              <p:cNvPr id="2148" name="Google Shape;2148;p40"/>
              <p:cNvSpPr/>
              <p:nvPr/>
            </p:nvSpPr>
            <p:spPr>
              <a:xfrm>
                <a:off x="4583611" y="2573525"/>
                <a:ext cx="280200" cy="531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0"/>
              <p:cNvSpPr/>
              <p:nvPr/>
            </p:nvSpPr>
            <p:spPr>
              <a:xfrm>
                <a:off x="5670186" y="2480925"/>
                <a:ext cx="280200" cy="1458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0"/>
              <p:cNvSpPr/>
              <p:nvPr/>
            </p:nvSpPr>
            <p:spPr>
              <a:xfrm>
                <a:off x="6660786" y="2129025"/>
                <a:ext cx="280200" cy="497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0"/>
              <p:cNvSpPr/>
              <p:nvPr/>
            </p:nvSpPr>
            <p:spPr>
              <a:xfrm>
                <a:off x="7621286" y="2128925"/>
                <a:ext cx="280200" cy="497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0"/>
              <p:cNvSpPr/>
              <p:nvPr/>
            </p:nvSpPr>
            <p:spPr>
              <a:xfrm>
                <a:off x="8641986" y="2573445"/>
                <a:ext cx="280200" cy="531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53" name="Google Shape;2153;p40"/>
          <p:cNvSpPr txBox="1"/>
          <p:nvPr/>
        </p:nvSpPr>
        <p:spPr>
          <a:xfrm>
            <a:off x="3099784" y="47269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2154" name="Google Shape;2154;p40"/>
          <p:cNvSpPr txBox="1"/>
          <p:nvPr/>
        </p:nvSpPr>
        <p:spPr>
          <a:xfrm>
            <a:off x="3104093" y="44305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sp>
        <p:nvSpPr>
          <p:cNvPr id="2155" name="Google Shape;2155;p40"/>
          <p:cNvSpPr/>
          <p:nvPr/>
        </p:nvSpPr>
        <p:spPr>
          <a:xfrm>
            <a:off x="3189098" y="3874851"/>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0"/>
          <p:cNvSpPr/>
          <p:nvPr/>
        </p:nvSpPr>
        <p:spPr>
          <a:xfrm>
            <a:off x="3341498" y="3874851"/>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0"/>
          <p:cNvSpPr/>
          <p:nvPr/>
        </p:nvSpPr>
        <p:spPr>
          <a:xfrm>
            <a:off x="3493898" y="3874851"/>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0"/>
          <p:cNvSpPr/>
          <p:nvPr/>
        </p:nvSpPr>
        <p:spPr>
          <a:xfrm>
            <a:off x="3054000" y="2793275"/>
            <a:ext cx="5023200" cy="2350200"/>
          </a:xfrm>
          <a:prstGeom prst="rect">
            <a:avLst/>
          </a:prstGeom>
          <a:solidFill>
            <a:srgbClr val="D9EAD3"/>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0"/>
          <p:cNvSpPr/>
          <p:nvPr/>
        </p:nvSpPr>
        <p:spPr>
          <a:xfrm>
            <a:off x="40992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3</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2160" name="Google Shape;2160;p40"/>
          <p:cNvGrpSpPr/>
          <p:nvPr/>
        </p:nvGrpSpPr>
        <p:grpSpPr>
          <a:xfrm>
            <a:off x="4128040" y="4878169"/>
            <a:ext cx="450600" cy="145800"/>
            <a:chOff x="705975" y="2212050"/>
            <a:chExt cx="450600" cy="145800"/>
          </a:xfrm>
        </p:grpSpPr>
        <p:sp>
          <p:nvSpPr>
            <p:cNvPr id="2161" name="Google Shape;2161;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4" name="Google Shape;2164;p40"/>
          <p:cNvSpPr/>
          <p:nvPr/>
        </p:nvSpPr>
        <p:spPr>
          <a:xfrm>
            <a:off x="4507142" y="4326083"/>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5" name="Google Shape;2165;p40"/>
          <p:cNvGrpSpPr/>
          <p:nvPr/>
        </p:nvGrpSpPr>
        <p:grpSpPr>
          <a:xfrm>
            <a:off x="4581431" y="4878169"/>
            <a:ext cx="450600" cy="145800"/>
            <a:chOff x="705975" y="2212050"/>
            <a:chExt cx="450600" cy="145800"/>
          </a:xfrm>
        </p:grpSpPr>
        <p:sp>
          <p:nvSpPr>
            <p:cNvPr id="2166" name="Google Shape;2166;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9" name="Google Shape;2169;p40"/>
          <p:cNvSpPr/>
          <p:nvPr/>
        </p:nvSpPr>
        <p:spPr>
          <a:xfrm>
            <a:off x="50898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3</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2170" name="Google Shape;2170;p40"/>
          <p:cNvGrpSpPr/>
          <p:nvPr/>
        </p:nvGrpSpPr>
        <p:grpSpPr>
          <a:xfrm>
            <a:off x="5118640" y="4878169"/>
            <a:ext cx="450600" cy="145800"/>
            <a:chOff x="705975" y="2212050"/>
            <a:chExt cx="450600" cy="145800"/>
          </a:xfrm>
        </p:grpSpPr>
        <p:sp>
          <p:nvSpPr>
            <p:cNvPr id="2171" name="Google Shape;2171;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4" name="Google Shape;2174;p40"/>
          <p:cNvSpPr/>
          <p:nvPr/>
        </p:nvSpPr>
        <p:spPr>
          <a:xfrm>
            <a:off x="5497742" y="432608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5" name="Google Shape;2175;p40"/>
          <p:cNvGrpSpPr/>
          <p:nvPr/>
        </p:nvGrpSpPr>
        <p:grpSpPr>
          <a:xfrm>
            <a:off x="5572031" y="4878169"/>
            <a:ext cx="450600" cy="145800"/>
            <a:chOff x="705975" y="2212050"/>
            <a:chExt cx="450600" cy="145800"/>
          </a:xfrm>
        </p:grpSpPr>
        <p:sp>
          <p:nvSpPr>
            <p:cNvPr id="2176" name="Google Shape;2176;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9" name="Google Shape;2179;p40"/>
          <p:cNvSpPr/>
          <p:nvPr/>
        </p:nvSpPr>
        <p:spPr>
          <a:xfrm>
            <a:off x="60804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3</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2180" name="Google Shape;2180;p40"/>
          <p:cNvGrpSpPr/>
          <p:nvPr/>
        </p:nvGrpSpPr>
        <p:grpSpPr>
          <a:xfrm>
            <a:off x="6109240" y="4878169"/>
            <a:ext cx="450600" cy="145800"/>
            <a:chOff x="705975" y="2212050"/>
            <a:chExt cx="450600" cy="145800"/>
          </a:xfrm>
        </p:grpSpPr>
        <p:sp>
          <p:nvSpPr>
            <p:cNvPr id="2181" name="Google Shape;2181;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4" name="Google Shape;2184;p40"/>
          <p:cNvSpPr/>
          <p:nvPr/>
        </p:nvSpPr>
        <p:spPr>
          <a:xfrm>
            <a:off x="6488342" y="4326083"/>
            <a:ext cx="145800" cy="145800"/>
          </a:xfrm>
          <a:prstGeom prst="rect">
            <a:avLst/>
          </a:prstGeom>
          <a:solidFill>
            <a:srgbClr val="7F6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5" name="Google Shape;2185;p40"/>
          <p:cNvGrpSpPr/>
          <p:nvPr/>
        </p:nvGrpSpPr>
        <p:grpSpPr>
          <a:xfrm>
            <a:off x="6562631" y="4878169"/>
            <a:ext cx="450600" cy="145800"/>
            <a:chOff x="705975" y="2212050"/>
            <a:chExt cx="450600" cy="145800"/>
          </a:xfrm>
        </p:grpSpPr>
        <p:sp>
          <p:nvSpPr>
            <p:cNvPr id="2186" name="Google Shape;2186;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9" name="Google Shape;2189;p40"/>
          <p:cNvSpPr/>
          <p:nvPr/>
        </p:nvSpPr>
        <p:spPr>
          <a:xfrm>
            <a:off x="70710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Helvetica Neue"/>
                <a:ea typeface="Helvetica Neue"/>
                <a:cs typeface="Helvetica Neue"/>
                <a:sym typeface="Helvetica Neue"/>
              </a:rPr>
              <a:t>a</a:t>
            </a:r>
            <a:r>
              <a:rPr baseline="-25000" lang="en" sz="900">
                <a:solidFill>
                  <a:schemeClr val="dk1"/>
                </a:solidFill>
                <a:latin typeface="Helvetica Neue"/>
                <a:ea typeface="Helvetica Neue"/>
                <a:cs typeface="Helvetica Neue"/>
                <a:sym typeface="Helvetica Neue"/>
              </a:rPr>
              <a:t>3</a:t>
            </a:r>
            <a:r>
              <a:rPr lang="en" sz="900">
                <a:solidFill>
                  <a:schemeClr val="dk1"/>
                </a:solidFill>
                <a:latin typeface="Helvetica Neue"/>
                <a:ea typeface="Helvetica Neue"/>
                <a:cs typeface="Helvetica Neue"/>
                <a:sym typeface="Helvetica Neue"/>
              </a:rPr>
              <a:t>=FC(h</a:t>
            </a:r>
            <a:r>
              <a:rPr baseline="-25000" lang="en" sz="900">
                <a:solidFill>
                  <a:schemeClr val="dk1"/>
                </a:solidFill>
                <a:latin typeface="Helvetica Neue"/>
                <a:ea typeface="Helvetica Neue"/>
                <a:cs typeface="Helvetica Neue"/>
                <a:sym typeface="Helvetica Neue"/>
              </a:rPr>
              <a:t>d1</a:t>
            </a:r>
            <a:r>
              <a:rPr lang="en" sz="900">
                <a:solidFill>
                  <a:schemeClr val="dk1"/>
                </a:solidFill>
                <a:latin typeface="Helvetica Neue"/>
                <a:ea typeface="Helvetica Neue"/>
                <a:cs typeface="Helvetica Neue"/>
                <a:sym typeface="Helvetica Neue"/>
              </a:rPr>
              <a:t>,h</a:t>
            </a:r>
            <a:r>
              <a:rPr baseline="-25000" lang="en" sz="900">
                <a:solidFill>
                  <a:schemeClr val="dk1"/>
                </a:solidFill>
                <a:latin typeface="Helvetica Neue"/>
                <a:ea typeface="Helvetica Neue"/>
                <a:cs typeface="Helvetica Neue"/>
                <a:sym typeface="Helvetica Neue"/>
              </a:rPr>
              <a:t>e1</a:t>
            </a:r>
            <a:r>
              <a:rPr lang="en" sz="900">
                <a:solidFill>
                  <a:schemeClr val="dk1"/>
                </a:solidFill>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nvGrpSpPr>
          <p:cNvPr id="2190" name="Google Shape;2190;p40"/>
          <p:cNvGrpSpPr/>
          <p:nvPr/>
        </p:nvGrpSpPr>
        <p:grpSpPr>
          <a:xfrm>
            <a:off x="7099840" y="4878169"/>
            <a:ext cx="450600" cy="145800"/>
            <a:chOff x="705975" y="2212050"/>
            <a:chExt cx="450600" cy="145800"/>
          </a:xfrm>
        </p:grpSpPr>
        <p:sp>
          <p:nvSpPr>
            <p:cNvPr id="2191" name="Google Shape;2191;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4" name="Google Shape;2194;p40"/>
          <p:cNvSpPr/>
          <p:nvPr/>
        </p:nvSpPr>
        <p:spPr>
          <a:xfrm>
            <a:off x="7478942" y="432608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5" name="Google Shape;2195;p40"/>
          <p:cNvGrpSpPr/>
          <p:nvPr/>
        </p:nvGrpSpPr>
        <p:grpSpPr>
          <a:xfrm>
            <a:off x="7553231" y="4878169"/>
            <a:ext cx="450600" cy="145800"/>
            <a:chOff x="705975" y="2212050"/>
            <a:chExt cx="450600" cy="145800"/>
          </a:xfrm>
        </p:grpSpPr>
        <p:sp>
          <p:nvSpPr>
            <p:cNvPr id="2196" name="Google Shape;2196;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9" name="Google Shape;2199;p40"/>
          <p:cNvSpPr/>
          <p:nvPr/>
        </p:nvSpPr>
        <p:spPr>
          <a:xfrm>
            <a:off x="3108689" y="4513775"/>
            <a:ext cx="961500" cy="3225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Helvetica Neue"/>
                <a:ea typeface="Helvetica Neue"/>
                <a:cs typeface="Helvetica Neue"/>
                <a:sym typeface="Helvetica Neue"/>
              </a:rPr>
              <a:t>a</a:t>
            </a:r>
            <a:r>
              <a:rPr baseline="-25000" lang="en" sz="900">
                <a:latin typeface="Helvetica Neue"/>
                <a:ea typeface="Helvetica Neue"/>
                <a:cs typeface="Helvetica Neue"/>
                <a:sym typeface="Helvetica Neue"/>
              </a:rPr>
              <a:t>3</a:t>
            </a:r>
            <a:r>
              <a:rPr lang="en" sz="900">
                <a:latin typeface="Helvetica Neue"/>
                <a:ea typeface="Helvetica Neue"/>
                <a:cs typeface="Helvetica Neue"/>
                <a:sym typeface="Helvetica Neue"/>
              </a:rPr>
              <a:t>=FC(h</a:t>
            </a:r>
            <a:r>
              <a:rPr baseline="-25000" lang="en" sz="900">
                <a:latin typeface="Helvetica Neue"/>
                <a:ea typeface="Helvetica Neue"/>
                <a:cs typeface="Helvetica Neue"/>
                <a:sym typeface="Helvetica Neue"/>
              </a:rPr>
              <a:t>d1</a:t>
            </a:r>
            <a:r>
              <a:rPr lang="en" sz="900">
                <a:latin typeface="Helvetica Neue"/>
                <a:ea typeface="Helvetica Neue"/>
                <a:cs typeface="Helvetica Neue"/>
                <a:sym typeface="Helvetica Neue"/>
              </a:rPr>
              <a:t>,h</a:t>
            </a:r>
            <a:r>
              <a:rPr baseline="-25000" lang="en" sz="900">
                <a:latin typeface="Helvetica Neue"/>
                <a:ea typeface="Helvetica Neue"/>
                <a:cs typeface="Helvetica Neue"/>
                <a:sym typeface="Helvetica Neue"/>
              </a:rPr>
              <a:t>e1</a:t>
            </a:r>
            <a:r>
              <a:rPr lang="en" sz="900">
                <a:latin typeface="Helvetica Neue"/>
                <a:ea typeface="Helvetica Neue"/>
                <a:cs typeface="Helvetica Neue"/>
                <a:sym typeface="Helvetica Neue"/>
              </a:rPr>
              <a:t>)</a:t>
            </a:r>
            <a:endParaRPr sz="900">
              <a:latin typeface="Helvetica Neue"/>
              <a:ea typeface="Helvetica Neue"/>
              <a:cs typeface="Helvetica Neue"/>
              <a:sym typeface="Helvetica Neue"/>
            </a:endParaRPr>
          </a:p>
        </p:txBody>
      </p:sp>
      <p:grpSp>
        <p:nvGrpSpPr>
          <p:cNvPr id="2200" name="Google Shape;2200;p40"/>
          <p:cNvGrpSpPr/>
          <p:nvPr/>
        </p:nvGrpSpPr>
        <p:grpSpPr>
          <a:xfrm>
            <a:off x="3137440" y="4878169"/>
            <a:ext cx="450600" cy="145800"/>
            <a:chOff x="705975" y="2212050"/>
            <a:chExt cx="450600" cy="145800"/>
          </a:xfrm>
        </p:grpSpPr>
        <p:sp>
          <p:nvSpPr>
            <p:cNvPr id="2201" name="Google Shape;2201;p40"/>
            <p:cNvSpPr/>
            <p:nvPr/>
          </p:nvSpPr>
          <p:spPr>
            <a:xfrm>
              <a:off x="7059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0"/>
            <p:cNvSpPr/>
            <p:nvPr/>
          </p:nvSpPr>
          <p:spPr>
            <a:xfrm>
              <a:off x="8583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0"/>
            <p:cNvSpPr/>
            <p:nvPr/>
          </p:nvSpPr>
          <p:spPr>
            <a:xfrm>
              <a:off x="1010775" y="22120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4" name="Google Shape;2204;p40"/>
          <p:cNvSpPr/>
          <p:nvPr/>
        </p:nvSpPr>
        <p:spPr>
          <a:xfrm>
            <a:off x="3516542" y="4326083"/>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grpSp>
        <p:nvGrpSpPr>
          <p:cNvPr id="2205" name="Google Shape;2205;p40"/>
          <p:cNvGrpSpPr/>
          <p:nvPr/>
        </p:nvGrpSpPr>
        <p:grpSpPr>
          <a:xfrm>
            <a:off x="3590831" y="4878169"/>
            <a:ext cx="450600" cy="145800"/>
            <a:chOff x="705975" y="2212050"/>
            <a:chExt cx="450600" cy="145800"/>
          </a:xfrm>
        </p:grpSpPr>
        <p:sp>
          <p:nvSpPr>
            <p:cNvPr id="2206" name="Google Shape;2206;p40"/>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0"/>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0"/>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9" name="Google Shape;2209;p40"/>
          <p:cNvSpPr txBox="1"/>
          <p:nvPr/>
        </p:nvSpPr>
        <p:spPr>
          <a:xfrm>
            <a:off x="31666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210" name="Google Shape;2210;p40"/>
          <p:cNvSpPr/>
          <p:nvPr/>
        </p:nvSpPr>
        <p:spPr>
          <a:xfrm>
            <a:off x="3376342" y="3557533"/>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211" name="Google Shape;2211;p40"/>
          <p:cNvCxnSpPr/>
          <p:nvPr/>
        </p:nvCxnSpPr>
        <p:spPr>
          <a:xfrm flipH="1" rot="10800000">
            <a:off x="32689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212" name="Google Shape;2212;p40"/>
          <p:cNvSpPr txBox="1"/>
          <p:nvPr/>
        </p:nvSpPr>
        <p:spPr>
          <a:xfrm>
            <a:off x="33001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213" name="Google Shape;2213;p40"/>
          <p:cNvSpPr txBox="1"/>
          <p:nvPr/>
        </p:nvSpPr>
        <p:spPr>
          <a:xfrm>
            <a:off x="34912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214" name="Google Shape;2214;p40"/>
          <p:cNvSpPr/>
          <p:nvPr/>
        </p:nvSpPr>
        <p:spPr>
          <a:xfrm>
            <a:off x="37009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2215" name="Google Shape;2215;p40"/>
          <p:cNvSpPr txBox="1"/>
          <p:nvPr/>
        </p:nvSpPr>
        <p:spPr>
          <a:xfrm>
            <a:off x="42334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216" name="Google Shape;2216;p40"/>
          <p:cNvSpPr/>
          <p:nvPr/>
        </p:nvSpPr>
        <p:spPr>
          <a:xfrm>
            <a:off x="4443142" y="3557533"/>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217" name="Google Shape;2217;p40"/>
          <p:cNvCxnSpPr/>
          <p:nvPr/>
        </p:nvCxnSpPr>
        <p:spPr>
          <a:xfrm flipH="1" rot="10800000">
            <a:off x="43357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218" name="Google Shape;2218;p40"/>
          <p:cNvSpPr txBox="1"/>
          <p:nvPr/>
        </p:nvSpPr>
        <p:spPr>
          <a:xfrm>
            <a:off x="43669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219" name="Google Shape;2219;p40"/>
          <p:cNvSpPr txBox="1"/>
          <p:nvPr/>
        </p:nvSpPr>
        <p:spPr>
          <a:xfrm>
            <a:off x="45580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220" name="Google Shape;2220;p40"/>
          <p:cNvSpPr/>
          <p:nvPr/>
        </p:nvSpPr>
        <p:spPr>
          <a:xfrm>
            <a:off x="47677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2221" name="Google Shape;2221;p40"/>
          <p:cNvSpPr txBox="1"/>
          <p:nvPr/>
        </p:nvSpPr>
        <p:spPr>
          <a:xfrm>
            <a:off x="52240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222" name="Google Shape;2222;p40"/>
          <p:cNvSpPr/>
          <p:nvPr/>
        </p:nvSpPr>
        <p:spPr>
          <a:xfrm>
            <a:off x="5433742" y="3557533"/>
            <a:ext cx="145800" cy="145800"/>
          </a:xfrm>
          <a:prstGeom prst="rect">
            <a:avLst/>
          </a:prstGeom>
          <a:solidFill>
            <a:srgbClr val="F1C232"/>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223" name="Google Shape;2223;p40"/>
          <p:cNvCxnSpPr/>
          <p:nvPr/>
        </p:nvCxnSpPr>
        <p:spPr>
          <a:xfrm flipH="1" rot="10800000">
            <a:off x="53263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224" name="Google Shape;2224;p40"/>
          <p:cNvSpPr txBox="1"/>
          <p:nvPr/>
        </p:nvSpPr>
        <p:spPr>
          <a:xfrm>
            <a:off x="53575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225" name="Google Shape;2225;p40"/>
          <p:cNvSpPr txBox="1"/>
          <p:nvPr/>
        </p:nvSpPr>
        <p:spPr>
          <a:xfrm>
            <a:off x="55486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226" name="Google Shape;2226;p40"/>
          <p:cNvSpPr/>
          <p:nvPr/>
        </p:nvSpPr>
        <p:spPr>
          <a:xfrm>
            <a:off x="57583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2227" name="Google Shape;2227;p40"/>
          <p:cNvSpPr txBox="1"/>
          <p:nvPr/>
        </p:nvSpPr>
        <p:spPr>
          <a:xfrm>
            <a:off x="62146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228" name="Google Shape;2228;p40"/>
          <p:cNvSpPr/>
          <p:nvPr/>
        </p:nvSpPr>
        <p:spPr>
          <a:xfrm>
            <a:off x="6424342" y="3557533"/>
            <a:ext cx="145800" cy="145800"/>
          </a:xfrm>
          <a:prstGeom prst="rect">
            <a:avLst/>
          </a:prstGeom>
          <a:solidFill>
            <a:srgbClr val="7F6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229" name="Google Shape;2229;p40"/>
          <p:cNvCxnSpPr/>
          <p:nvPr/>
        </p:nvCxnSpPr>
        <p:spPr>
          <a:xfrm flipH="1" rot="10800000">
            <a:off x="63169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230" name="Google Shape;2230;p40"/>
          <p:cNvSpPr txBox="1"/>
          <p:nvPr/>
        </p:nvSpPr>
        <p:spPr>
          <a:xfrm>
            <a:off x="63481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231" name="Google Shape;2231;p40"/>
          <p:cNvSpPr txBox="1"/>
          <p:nvPr/>
        </p:nvSpPr>
        <p:spPr>
          <a:xfrm>
            <a:off x="65392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232" name="Google Shape;2232;p40"/>
          <p:cNvSpPr/>
          <p:nvPr/>
        </p:nvSpPr>
        <p:spPr>
          <a:xfrm>
            <a:off x="67489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sp>
        <p:nvSpPr>
          <p:cNvPr id="2233" name="Google Shape;2233;p40"/>
          <p:cNvSpPr txBox="1"/>
          <p:nvPr/>
        </p:nvSpPr>
        <p:spPr>
          <a:xfrm>
            <a:off x="7205250" y="3510275"/>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234" name="Google Shape;2234;p40"/>
          <p:cNvSpPr/>
          <p:nvPr/>
        </p:nvSpPr>
        <p:spPr>
          <a:xfrm>
            <a:off x="7414942" y="3557533"/>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235" name="Google Shape;2235;p40"/>
          <p:cNvCxnSpPr/>
          <p:nvPr/>
        </p:nvCxnSpPr>
        <p:spPr>
          <a:xfrm flipH="1" rot="10800000">
            <a:off x="7307514" y="3702489"/>
            <a:ext cx="480000" cy="257700"/>
          </a:xfrm>
          <a:prstGeom prst="straightConnector1">
            <a:avLst/>
          </a:prstGeom>
          <a:noFill/>
          <a:ln cap="flat" cmpd="sng" w="9525">
            <a:solidFill>
              <a:schemeClr val="dk2"/>
            </a:solidFill>
            <a:prstDash val="solid"/>
            <a:round/>
            <a:headEnd len="med" w="med" type="none"/>
            <a:tailEnd len="med" w="med" type="none"/>
          </a:ln>
        </p:spPr>
      </p:cxnSp>
      <p:sp>
        <p:nvSpPr>
          <p:cNvPr id="2236" name="Google Shape;2236;p40"/>
          <p:cNvSpPr txBox="1"/>
          <p:nvPr/>
        </p:nvSpPr>
        <p:spPr>
          <a:xfrm>
            <a:off x="7338750" y="3753100"/>
            <a:ext cx="31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Helvetica Neue"/>
                <a:ea typeface="Helvetica Neue"/>
                <a:cs typeface="Helvetica Neue"/>
                <a:sym typeface="Helvetica Neue"/>
              </a:rPr>
              <a:t>Σ</a:t>
            </a:r>
            <a:endParaRPr/>
          </a:p>
        </p:txBody>
      </p:sp>
      <p:sp>
        <p:nvSpPr>
          <p:cNvPr id="2237" name="Google Shape;2237;p40"/>
          <p:cNvSpPr txBox="1"/>
          <p:nvPr/>
        </p:nvSpPr>
        <p:spPr>
          <a:xfrm>
            <a:off x="7529814" y="3745463"/>
            <a:ext cx="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Helvetica Neue"/>
                <a:ea typeface="Helvetica Neue"/>
                <a:cs typeface="Helvetica Neue"/>
                <a:sym typeface="Helvetica Neue"/>
              </a:rPr>
              <a:t>e</a:t>
            </a:r>
            <a:endParaRPr sz="2200">
              <a:latin typeface="Helvetica Neue"/>
              <a:ea typeface="Helvetica Neue"/>
              <a:cs typeface="Helvetica Neue"/>
              <a:sym typeface="Helvetica Neue"/>
            </a:endParaRPr>
          </a:p>
        </p:txBody>
      </p:sp>
      <p:sp>
        <p:nvSpPr>
          <p:cNvPr id="2238" name="Google Shape;2238;p40"/>
          <p:cNvSpPr/>
          <p:nvPr/>
        </p:nvSpPr>
        <p:spPr>
          <a:xfrm>
            <a:off x="7739506" y="3792721"/>
            <a:ext cx="145800" cy="145800"/>
          </a:xfrm>
          <a:prstGeom prst="rect">
            <a:avLst/>
          </a:prstGeom>
          <a:solidFill>
            <a:srgbClr val="F3F3F3"/>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t/>
            </a:r>
            <a:endParaRPr sz="400">
              <a:latin typeface="Helvetica Neue"/>
              <a:ea typeface="Helvetica Neue"/>
              <a:cs typeface="Helvetica Neue"/>
              <a:sym typeface="Helvetica Neue"/>
            </a:endParaRPr>
          </a:p>
        </p:txBody>
      </p:sp>
      <p:cxnSp>
        <p:nvCxnSpPr>
          <p:cNvPr id="2239" name="Google Shape;2239;p40"/>
          <p:cNvCxnSpPr/>
          <p:nvPr/>
        </p:nvCxnSpPr>
        <p:spPr>
          <a:xfrm>
            <a:off x="3142875" y="3516400"/>
            <a:ext cx="4849800" cy="0"/>
          </a:xfrm>
          <a:prstGeom prst="straightConnector1">
            <a:avLst/>
          </a:prstGeom>
          <a:noFill/>
          <a:ln cap="flat" cmpd="sng" w="9525">
            <a:solidFill>
              <a:schemeClr val="dk2"/>
            </a:solidFill>
            <a:prstDash val="solid"/>
            <a:round/>
            <a:headEnd len="med" w="med" type="none"/>
            <a:tailEnd len="med" w="med" type="none"/>
          </a:ln>
        </p:spPr>
      </p:cxnSp>
      <p:grpSp>
        <p:nvGrpSpPr>
          <p:cNvPr id="2240" name="Google Shape;2240;p40"/>
          <p:cNvGrpSpPr/>
          <p:nvPr/>
        </p:nvGrpSpPr>
        <p:grpSpPr>
          <a:xfrm>
            <a:off x="3384175" y="2892125"/>
            <a:ext cx="4338575" cy="572900"/>
            <a:chOff x="4583611" y="2053925"/>
            <a:chExt cx="4338575" cy="572900"/>
          </a:xfrm>
        </p:grpSpPr>
        <p:sp>
          <p:nvSpPr>
            <p:cNvPr id="2241" name="Google Shape;2241;p40"/>
            <p:cNvSpPr/>
            <p:nvPr/>
          </p:nvSpPr>
          <p:spPr>
            <a:xfrm>
              <a:off x="4583611" y="2573525"/>
              <a:ext cx="280200" cy="531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0"/>
            <p:cNvSpPr/>
            <p:nvPr/>
          </p:nvSpPr>
          <p:spPr>
            <a:xfrm>
              <a:off x="5670186" y="2573625"/>
              <a:ext cx="280200" cy="531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0"/>
            <p:cNvSpPr/>
            <p:nvPr/>
          </p:nvSpPr>
          <p:spPr>
            <a:xfrm>
              <a:off x="6660786" y="2409625"/>
              <a:ext cx="280200" cy="2172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0"/>
            <p:cNvSpPr/>
            <p:nvPr/>
          </p:nvSpPr>
          <p:spPr>
            <a:xfrm>
              <a:off x="7621286" y="2053925"/>
              <a:ext cx="280200" cy="572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0"/>
            <p:cNvSpPr/>
            <p:nvPr/>
          </p:nvSpPr>
          <p:spPr>
            <a:xfrm>
              <a:off x="8641986" y="2129026"/>
              <a:ext cx="280200" cy="497700"/>
            </a:xfrm>
            <a:prstGeom prst="rect">
              <a:avLst/>
            </a:prstGeom>
            <a:solidFill>
              <a:srgbClr val="CC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6" name="Google Shape;2246;p40"/>
          <p:cNvSpPr/>
          <p:nvPr/>
        </p:nvSpPr>
        <p:spPr>
          <a:xfrm>
            <a:off x="42607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0"/>
          <p:cNvSpPr/>
          <p:nvPr/>
        </p:nvSpPr>
        <p:spPr>
          <a:xfrm>
            <a:off x="44131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0"/>
          <p:cNvSpPr/>
          <p:nvPr/>
        </p:nvSpPr>
        <p:spPr>
          <a:xfrm>
            <a:off x="4565590" y="2515844"/>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49" name="Google Shape;2249;p40"/>
          <p:cNvCxnSpPr>
            <a:stCxn id="2248" idx="3"/>
          </p:cNvCxnSpPr>
          <p:nvPr/>
        </p:nvCxnSpPr>
        <p:spPr>
          <a:xfrm flipH="1" rot="10800000">
            <a:off x="4711390" y="2579744"/>
            <a:ext cx="626100" cy="9000"/>
          </a:xfrm>
          <a:prstGeom prst="straightConnector1">
            <a:avLst/>
          </a:prstGeom>
          <a:noFill/>
          <a:ln cap="flat" cmpd="sng" w="19050">
            <a:solidFill>
              <a:srgbClr val="9900FF"/>
            </a:solidFill>
            <a:prstDash val="solid"/>
            <a:round/>
            <a:headEnd len="med" w="med" type="none"/>
            <a:tailEnd len="med" w="med" type="triangle"/>
          </a:ln>
        </p:spPr>
      </p:cxnSp>
      <p:grpSp>
        <p:nvGrpSpPr>
          <p:cNvPr id="2250" name="Google Shape;2250;p40"/>
          <p:cNvGrpSpPr/>
          <p:nvPr/>
        </p:nvGrpSpPr>
        <p:grpSpPr>
          <a:xfrm>
            <a:off x="6127650" y="670750"/>
            <a:ext cx="1076791" cy="400200"/>
            <a:chOff x="6800274" y="846647"/>
            <a:chExt cx="1076791" cy="400200"/>
          </a:xfrm>
        </p:grpSpPr>
        <p:grpSp>
          <p:nvGrpSpPr>
            <p:cNvPr id="2251" name="Google Shape;2251;p40"/>
            <p:cNvGrpSpPr/>
            <p:nvPr/>
          </p:nvGrpSpPr>
          <p:grpSpPr>
            <a:xfrm>
              <a:off x="7426465" y="977019"/>
              <a:ext cx="450600" cy="145800"/>
              <a:chOff x="705975" y="2212050"/>
              <a:chExt cx="450600" cy="145800"/>
            </a:xfrm>
          </p:grpSpPr>
          <p:sp>
            <p:nvSpPr>
              <p:cNvPr id="2252" name="Google Shape;2252;p40"/>
              <p:cNvSpPr/>
              <p:nvPr/>
            </p:nvSpPr>
            <p:spPr>
              <a:xfrm>
                <a:off x="705975" y="2212050"/>
                <a:ext cx="145800" cy="145800"/>
              </a:xfrm>
              <a:prstGeom prst="rect">
                <a:avLst/>
              </a:prstGeom>
              <a:solidFill>
                <a:srgbClr val="EEF3F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0"/>
              <p:cNvSpPr/>
              <p:nvPr/>
            </p:nvSpPr>
            <p:spPr>
              <a:xfrm>
                <a:off x="858375" y="2212050"/>
                <a:ext cx="145800" cy="145800"/>
              </a:xfrm>
              <a:prstGeom prst="rect">
                <a:avLst/>
              </a:prstGeom>
              <a:solidFill>
                <a:srgbClr val="EEF3F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0"/>
              <p:cNvSpPr/>
              <p:nvPr/>
            </p:nvSpPr>
            <p:spPr>
              <a:xfrm>
                <a:off x="1010775" y="2212050"/>
                <a:ext cx="145800" cy="145800"/>
              </a:xfrm>
              <a:prstGeom prst="rect">
                <a:avLst/>
              </a:prstGeom>
              <a:solidFill>
                <a:srgbClr val="EEF3F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5" name="Google Shape;2255;p40"/>
            <p:cNvSpPr txBox="1"/>
            <p:nvPr/>
          </p:nvSpPr>
          <p:spPr>
            <a:xfrm>
              <a:off x="6800274" y="846647"/>
              <a:ext cx="626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a:solidFill>
                    <a:schemeClr val="dk1"/>
                  </a:solidFill>
                  <a:latin typeface="Helvetica Neue"/>
                  <a:ea typeface="Helvetica Neue"/>
                  <a:cs typeface="Helvetica Neue"/>
                  <a:sym typeface="Helvetica Neue"/>
                </a:rPr>
                <a:t>h</a:t>
              </a:r>
              <a:r>
                <a:rPr baseline="30000" i="1" lang="en">
                  <a:solidFill>
                    <a:schemeClr val="dk1"/>
                  </a:solidFill>
                  <a:latin typeface="Helvetica Neue"/>
                  <a:ea typeface="Helvetica Neue"/>
                  <a:cs typeface="Helvetica Neue"/>
                  <a:sym typeface="Helvetica Neue"/>
                </a:rPr>
                <a:t>1</a:t>
              </a:r>
              <a:r>
                <a:rPr baseline="-25000" i="1" lang="en">
                  <a:solidFill>
                    <a:schemeClr val="dk1"/>
                  </a:solidFill>
                  <a:latin typeface="Helvetica Neue"/>
                  <a:ea typeface="Helvetica Neue"/>
                  <a:cs typeface="Helvetica Neue"/>
                  <a:sym typeface="Helvetica Neue"/>
                </a:rPr>
                <a:t>d2</a:t>
              </a:r>
              <a:r>
                <a:rPr i="1" lang="en">
                  <a:solidFill>
                    <a:schemeClr val="dk1"/>
                  </a:solidFill>
                  <a:latin typeface="Helvetica Neue"/>
                  <a:ea typeface="Helvetica Neue"/>
                  <a:cs typeface="Helvetica Neue"/>
                  <a:sym typeface="Helvetica Neue"/>
                </a:rPr>
                <a:t>=</a:t>
              </a:r>
              <a:endParaRPr/>
            </a:p>
          </p:txBody>
        </p:sp>
      </p:grpSp>
      <p:grpSp>
        <p:nvGrpSpPr>
          <p:cNvPr id="2256" name="Google Shape;2256;p40"/>
          <p:cNvGrpSpPr/>
          <p:nvPr/>
        </p:nvGrpSpPr>
        <p:grpSpPr>
          <a:xfrm>
            <a:off x="6146425" y="975550"/>
            <a:ext cx="1058398" cy="400200"/>
            <a:chOff x="6991380" y="846652"/>
            <a:chExt cx="885763" cy="400200"/>
          </a:xfrm>
        </p:grpSpPr>
        <p:grpSp>
          <p:nvGrpSpPr>
            <p:cNvPr id="2257" name="Google Shape;2257;p40"/>
            <p:cNvGrpSpPr/>
            <p:nvPr/>
          </p:nvGrpSpPr>
          <p:grpSpPr>
            <a:xfrm>
              <a:off x="7499959" y="977027"/>
              <a:ext cx="377184" cy="145800"/>
              <a:chOff x="779469" y="2212057"/>
              <a:chExt cx="377184" cy="145800"/>
            </a:xfrm>
          </p:grpSpPr>
          <p:sp>
            <p:nvSpPr>
              <p:cNvPr id="2258" name="Google Shape;2258;p40"/>
              <p:cNvSpPr/>
              <p:nvPr/>
            </p:nvSpPr>
            <p:spPr>
              <a:xfrm>
                <a:off x="779469" y="2212057"/>
                <a:ext cx="122100" cy="145800"/>
              </a:xfrm>
              <a:prstGeom prst="rect">
                <a:avLst/>
              </a:prstGeom>
              <a:solidFill>
                <a:srgbClr val="FAEFE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0"/>
              <p:cNvSpPr/>
              <p:nvPr/>
            </p:nvSpPr>
            <p:spPr>
              <a:xfrm>
                <a:off x="907011" y="2212057"/>
                <a:ext cx="122100" cy="145800"/>
              </a:xfrm>
              <a:prstGeom prst="rect">
                <a:avLst/>
              </a:prstGeom>
              <a:solidFill>
                <a:srgbClr val="FAEFE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0"/>
              <p:cNvSpPr/>
              <p:nvPr/>
            </p:nvSpPr>
            <p:spPr>
              <a:xfrm>
                <a:off x="1034553" y="2212057"/>
                <a:ext cx="122100" cy="145800"/>
              </a:xfrm>
              <a:prstGeom prst="rect">
                <a:avLst/>
              </a:prstGeom>
              <a:solidFill>
                <a:srgbClr val="FAEFE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1" name="Google Shape;2261;p40"/>
            <p:cNvSpPr txBox="1"/>
            <p:nvPr/>
          </p:nvSpPr>
          <p:spPr>
            <a:xfrm>
              <a:off x="6991380" y="846652"/>
              <a:ext cx="498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a:solidFill>
                    <a:schemeClr val="dk1"/>
                  </a:solidFill>
                  <a:latin typeface="Helvetica Neue"/>
                  <a:ea typeface="Helvetica Neue"/>
                  <a:cs typeface="Helvetica Neue"/>
                  <a:sym typeface="Helvetica Neue"/>
                </a:rPr>
                <a:t>h</a:t>
              </a:r>
              <a:r>
                <a:rPr baseline="30000" i="1" lang="en">
                  <a:solidFill>
                    <a:schemeClr val="dk1"/>
                  </a:solidFill>
                  <a:latin typeface="Helvetica Neue"/>
                  <a:ea typeface="Helvetica Neue"/>
                  <a:cs typeface="Helvetica Neue"/>
                  <a:sym typeface="Helvetica Neue"/>
                </a:rPr>
                <a:t>2</a:t>
              </a:r>
              <a:r>
                <a:rPr baseline="-25000" i="1" lang="en">
                  <a:solidFill>
                    <a:schemeClr val="dk1"/>
                  </a:solidFill>
                  <a:latin typeface="Helvetica Neue"/>
                  <a:ea typeface="Helvetica Neue"/>
                  <a:cs typeface="Helvetica Neue"/>
                  <a:sym typeface="Helvetica Neue"/>
                </a:rPr>
                <a:t>d2</a:t>
              </a:r>
              <a:r>
                <a:rPr i="1" lang="en">
                  <a:solidFill>
                    <a:schemeClr val="dk1"/>
                  </a:solidFill>
                  <a:latin typeface="Helvetica Neue"/>
                  <a:ea typeface="Helvetica Neue"/>
                  <a:cs typeface="Helvetica Neue"/>
                  <a:sym typeface="Helvetica Neue"/>
                </a:rPr>
                <a:t>=</a:t>
              </a:r>
              <a:endParaRPr/>
            </a:p>
          </p:txBody>
        </p:sp>
      </p:grpSp>
      <p:grpSp>
        <p:nvGrpSpPr>
          <p:cNvPr id="2262" name="Google Shape;2262;p40"/>
          <p:cNvGrpSpPr/>
          <p:nvPr/>
        </p:nvGrpSpPr>
        <p:grpSpPr>
          <a:xfrm>
            <a:off x="7264225" y="556625"/>
            <a:ext cx="768409" cy="1001400"/>
            <a:chOff x="7265946" y="480424"/>
            <a:chExt cx="710700" cy="1001400"/>
          </a:xfrm>
        </p:grpSpPr>
        <p:sp>
          <p:nvSpPr>
            <p:cNvPr id="2263" name="Google Shape;2263;p40"/>
            <p:cNvSpPr/>
            <p:nvPr/>
          </p:nvSpPr>
          <p:spPr>
            <a:xfrm>
              <a:off x="7265946" y="715924"/>
              <a:ext cx="710700" cy="765900"/>
            </a:xfrm>
            <a:prstGeom prst="snip2SameRect">
              <a:avLst>
                <a:gd fmla="val 16667" name="adj1"/>
                <a:gd fmla="val 0"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Add+Norm</a:t>
              </a:r>
              <a:endParaRPr>
                <a:latin typeface="Helvetica Neue"/>
                <a:ea typeface="Helvetica Neue"/>
                <a:cs typeface="Helvetica Neue"/>
                <a:sym typeface="Helvetica Neue"/>
              </a:endParaRPr>
            </a:p>
          </p:txBody>
        </p:sp>
        <p:cxnSp>
          <p:nvCxnSpPr>
            <p:cNvPr id="2264" name="Google Shape;2264;p40"/>
            <p:cNvCxnSpPr>
              <a:stCxn id="2263" idx="3"/>
            </p:cNvCxnSpPr>
            <p:nvPr/>
          </p:nvCxnSpPr>
          <p:spPr>
            <a:xfrm rot="10800000">
              <a:off x="7617696" y="480424"/>
              <a:ext cx="3600" cy="235500"/>
            </a:xfrm>
            <a:prstGeom prst="straightConnector1">
              <a:avLst/>
            </a:prstGeom>
            <a:noFill/>
            <a:ln cap="flat" cmpd="sng" w="9525">
              <a:solidFill>
                <a:schemeClr val="dk2"/>
              </a:solidFill>
              <a:prstDash val="solid"/>
              <a:round/>
              <a:headEnd len="med" w="med" type="none"/>
              <a:tailEnd len="med" w="med" type="triangle"/>
            </a:ln>
          </p:spPr>
        </p:cxnSp>
      </p:grpSp>
      <p:sp>
        <p:nvSpPr>
          <p:cNvPr id="2265" name="Google Shape;2265;p40"/>
          <p:cNvSpPr txBox="1"/>
          <p:nvPr/>
        </p:nvSpPr>
        <p:spPr>
          <a:xfrm>
            <a:off x="7318838" y="140225"/>
            <a:ext cx="626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a:solidFill>
                  <a:schemeClr val="dk1"/>
                </a:solidFill>
                <a:latin typeface="Helvetica Neue"/>
                <a:ea typeface="Helvetica Neue"/>
                <a:cs typeface="Helvetica Neue"/>
                <a:sym typeface="Helvetica Neue"/>
              </a:rPr>
              <a:t>h</a:t>
            </a:r>
            <a:r>
              <a:rPr baseline="-25000" i="1" lang="en">
                <a:solidFill>
                  <a:schemeClr val="dk1"/>
                </a:solidFill>
                <a:latin typeface="Helvetica Neue"/>
                <a:ea typeface="Helvetica Neue"/>
                <a:cs typeface="Helvetica Neue"/>
                <a:sym typeface="Helvetica Neue"/>
              </a:rPr>
              <a:t>d2</a:t>
            </a:r>
            <a:endParaRPr/>
          </a:p>
        </p:txBody>
      </p:sp>
      <p:grpSp>
        <p:nvGrpSpPr>
          <p:cNvPr id="2266" name="Google Shape;2266;p40"/>
          <p:cNvGrpSpPr/>
          <p:nvPr/>
        </p:nvGrpSpPr>
        <p:grpSpPr>
          <a:xfrm>
            <a:off x="6146425" y="1280350"/>
            <a:ext cx="1058398" cy="400200"/>
            <a:chOff x="6991380" y="846652"/>
            <a:chExt cx="885763" cy="400200"/>
          </a:xfrm>
        </p:grpSpPr>
        <p:grpSp>
          <p:nvGrpSpPr>
            <p:cNvPr id="2267" name="Google Shape;2267;p40"/>
            <p:cNvGrpSpPr/>
            <p:nvPr/>
          </p:nvGrpSpPr>
          <p:grpSpPr>
            <a:xfrm>
              <a:off x="7499959" y="977027"/>
              <a:ext cx="377184" cy="145800"/>
              <a:chOff x="779469" y="2212057"/>
              <a:chExt cx="377184" cy="145800"/>
            </a:xfrm>
          </p:grpSpPr>
          <p:sp>
            <p:nvSpPr>
              <p:cNvPr id="2268" name="Google Shape;2268;p40"/>
              <p:cNvSpPr/>
              <p:nvPr/>
            </p:nvSpPr>
            <p:spPr>
              <a:xfrm>
                <a:off x="779469" y="2212057"/>
                <a:ext cx="122100" cy="145800"/>
              </a:xfrm>
              <a:prstGeom prst="rect">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0"/>
              <p:cNvSpPr/>
              <p:nvPr/>
            </p:nvSpPr>
            <p:spPr>
              <a:xfrm>
                <a:off x="907011" y="2212057"/>
                <a:ext cx="122100" cy="145800"/>
              </a:xfrm>
              <a:prstGeom prst="rect">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0"/>
              <p:cNvSpPr/>
              <p:nvPr/>
            </p:nvSpPr>
            <p:spPr>
              <a:xfrm>
                <a:off x="1034553" y="2212057"/>
                <a:ext cx="122100" cy="145800"/>
              </a:xfrm>
              <a:prstGeom prst="rect">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1" name="Google Shape;2271;p40"/>
            <p:cNvSpPr txBox="1"/>
            <p:nvPr/>
          </p:nvSpPr>
          <p:spPr>
            <a:xfrm>
              <a:off x="6991380" y="846652"/>
              <a:ext cx="498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a:solidFill>
                    <a:schemeClr val="dk1"/>
                  </a:solidFill>
                  <a:latin typeface="Helvetica Neue"/>
                  <a:ea typeface="Helvetica Neue"/>
                  <a:cs typeface="Helvetica Neue"/>
                  <a:sym typeface="Helvetica Neue"/>
                </a:rPr>
                <a:t>h</a:t>
              </a:r>
              <a:r>
                <a:rPr baseline="30000" i="1" lang="en">
                  <a:solidFill>
                    <a:schemeClr val="dk1"/>
                  </a:solidFill>
                  <a:latin typeface="Helvetica Neue"/>
                  <a:ea typeface="Helvetica Neue"/>
                  <a:cs typeface="Helvetica Neue"/>
                  <a:sym typeface="Helvetica Neue"/>
                </a:rPr>
                <a:t>3</a:t>
              </a:r>
              <a:r>
                <a:rPr baseline="-25000" i="1" lang="en">
                  <a:solidFill>
                    <a:schemeClr val="dk1"/>
                  </a:solidFill>
                  <a:latin typeface="Helvetica Neue"/>
                  <a:ea typeface="Helvetica Neue"/>
                  <a:cs typeface="Helvetica Neue"/>
                  <a:sym typeface="Helvetica Neue"/>
                </a:rPr>
                <a:t>d2</a:t>
              </a:r>
              <a:r>
                <a:rPr i="1" lang="en">
                  <a:solidFill>
                    <a:schemeClr val="dk1"/>
                  </a:solidFill>
                  <a:latin typeface="Helvetica Neue"/>
                  <a:ea typeface="Helvetica Neue"/>
                  <a:cs typeface="Helvetica Neue"/>
                  <a:sym typeface="Helvetica Neue"/>
                </a:rPr>
                <a:t>=</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5" name="Shape 2275"/>
        <p:cNvGrpSpPr/>
        <p:nvPr/>
      </p:nvGrpSpPr>
      <p:grpSpPr>
        <a:xfrm>
          <a:off x="0" y="0"/>
          <a:ext cx="0" cy="0"/>
          <a:chOff x="0" y="0"/>
          <a:chExt cx="0" cy="0"/>
        </a:xfrm>
      </p:grpSpPr>
      <p:sp>
        <p:nvSpPr>
          <p:cNvPr id="2276" name="Google Shape;2276;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 of Today’s Plan</a:t>
            </a:r>
            <a:endParaRPr/>
          </a:p>
        </p:txBody>
      </p:sp>
      <p:sp>
        <p:nvSpPr>
          <p:cNvPr id="2277" name="Google Shape;2277;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strike="sngStrike"/>
              <a:t>Course organization and deliverables</a:t>
            </a:r>
            <a:endParaRPr strike="sngStrike"/>
          </a:p>
          <a:p>
            <a:pPr indent="-368300" lvl="0" marL="457200" rtl="0" algn="l">
              <a:spcBef>
                <a:spcPts val="0"/>
              </a:spcBef>
              <a:spcAft>
                <a:spcPts val="0"/>
              </a:spcAft>
              <a:buSzPts val="2200"/>
              <a:buChar char="●"/>
            </a:pPr>
            <a:r>
              <a:rPr lang="en" strike="sngStrike"/>
              <a:t>Recap from Lecture 5</a:t>
            </a:r>
            <a:endParaRPr strike="sngStrike"/>
          </a:p>
          <a:p>
            <a:pPr indent="-368300" lvl="1" marL="914400" rtl="0" algn="l">
              <a:spcBef>
                <a:spcPts val="0"/>
              </a:spcBef>
              <a:spcAft>
                <a:spcPts val="0"/>
              </a:spcAft>
              <a:buClr>
                <a:srgbClr val="0000FF"/>
              </a:buClr>
              <a:buSzPts val="2200"/>
              <a:buChar char="○"/>
            </a:pPr>
            <a:r>
              <a:rPr lang="en">
                <a:solidFill>
                  <a:srgbClr val="0000FF"/>
                </a:solidFill>
              </a:rPr>
              <a:t>Any questions before we move on?</a:t>
            </a:r>
            <a:endParaRPr/>
          </a:p>
          <a:p>
            <a:pPr indent="-368300" lvl="0" marL="457200" rtl="0" algn="l">
              <a:spcBef>
                <a:spcPts val="0"/>
              </a:spcBef>
              <a:spcAft>
                <a:spcPts val="0"/>
              </a:spcAft>
              <a:buSzPts val="2200"/>
              <a:buChar char="●"/>
            </a:pPr>
            <a:r>
              <a:rPr lang="en"/>
              <a:t>Language Models and Word Embeddings</a:t>
            </a:r>
            <a:endParaRPr/>
          </a:p>
          <a:p>
            <a:pPr indent="-368300" lvl="0" marL="457200" rtl="0" algn="l">
              <a:spcBef>
                <a:spcPts val="0"/>
              </a:spcBef>
              <a:spcAft>
                <a:spcPts val="0"/>
              </a:spcAft>
              <a:buSzPts val="2200"/>
              <a:buChar char="●"/>
            </a:pPr>
            <a:r>
              <a:rPr lang="en"/>
              <a:t>Project Pitches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15"/>
          <p:cNvPicPr preferRelativeResize="0"/>
          <p:nvPr/>
        </p:nvPicPr>
        <p:blipFill rotWithShape="1">
          <a:blip r:embed="rId3">
            <a:alphaModFix/>
          </a:blip>
          <a:srcRect b="6933" l="0" r="0" t="0"/>
          <a:stretch/>
        </p:blipFill>
        <p:spPr>
          <a:xfrm>
            <a:off x="3885906" y="1099833"/>
            <a:ext cx="4862500" cy="3492350"/>
          </a:xfrm>
          <a:prstGeom prst="rect">
            <a:avLst/>
          </a:prstGeom>
          <a:noFill/>
          <a:ln>
            <a:noFill/>
          </a:ln>
        </p:spPr>
      </p:pic>
      <p:sp>
        <p:nvSpPr>
          <p:cNvPr id="92" name="Google Shape;9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[Mar 3] March Deliverables</a:t>
            </a:r>
            <a:endParaRPr/>
          </a:p>
        </p:txBody>
      </p:sp>
      <p:graphicFrame>
        <p:nvGraphicFramePr>
          <p:cNvPr id="93" name="Google Shape;93;p15"/>
          <p:cNvGraphicFramePr/>
          <p:nvPr/>
        </p:nvGraphicFramePr>
        <p:xfrm>
          <a:off x="212707" y="1795125"/>
          <a:ext cx="3000000" cy="3000000"/>
        </p:xfrm>
        <a:graphic>
          <a:graphicData uri="http://schemas.openxmlformats.org/drawingml/2006/table">
            <a:tbl>
              <a:tblPr>
                <a:noFill/>
                <a:tableStyleId>{803E2408-49D9-4000-A309-9A74C8C2DFDD}</a:tableStyleId>
              </a:tblPr>
              <a:tblGrid>
                <a:gridCol w="2138425"/>
                <a:gridCol w="1003725"/>
              </a:tblGrid>
              <a:tr h="144600">
                <a:tc>
                  <a:txBody>
                    <a:bodyPr/>
                    <a:lstStyle/>
                    <a:p>
                      <a:pPr indent="0" lvl="0" marL="0" rtl="0" algn="l">
                        <a:spcBef>
                          <a:spcPts val="0"/>
                        </a:spcBef>
                        <a:spcAft>
                          <a:spcPts val="0"/>
                        </a:spcAft>
                        <a:buNone/>
                      </a:pPr>
                      <a:r>
                        <a:rPr lang="en">
                          <a:solidFill>
                            <a:schemeClr val="dk1"/>
                          </a:solidFill>
                          <a:latin typeface="Helvetica Neue"/>
                          <a:ea typeface="Helvetica Neue"/>
                          <a:cs typeface="Helvetica Neue"/>
                          <a:sym typeface="Helvetica Neue"/>
                        </a:rPr>
                        <a:t>Project Pitch</a:t>
                      </a:r>
                      <a:endParaRPr>
                        <a:solidFill>
                          <a:schemeClr val="dk1"/>
                        </a:solidFill>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
                          <a:latin typeface="Helvetica Neue"/>
                          <a:ea typeface="Helvetica Neue"/>
                          <a:cs typeface="Helvetica Neue"/>
                          <a:sym typeface="Helvetica Neue"/>
                        </a:rPr>
                        <a:t>Mar 3</a:t>
                      </a:r>
                      <a:endParaRPr>
                        <a:latin typeface="Helvetica Neue"/>
                        <a:ea typeface="Helvetica Neue"/>
                        <a:cs typeface="Helvetica Neue"/>
                        <a:sym typeface="Helvetica Neue"/>
                      </a:endParaRPr>
                    </a:p>
                  </a:txBody>
                  <a:tcPr marT="91425" marB="91425" marR="91425" marL="91425"/>
                </a:tc>
              </a:tr>
              <a:tr h="144600">
                <a:tc>
                  <a:txBody>
                    <a:bodyPr/>
                    <a:lstStyle/>
                    <a:p>
                      <a:pPr indent="0" lvl="0" marL="0" rtl="0" algn="l">
                        <a:spcBef>
                          <a:spcPts val="0"/>
                        </a:spcBef>
                        <a:spcAft>
                          <a:spcPts val="0"/>
                        </a:spcAft>
                        <a:buNone/>
                      </a:pPr>
                      <a:r>
                        <a:rPr lang="en">
                          <a:solidFill>
                            <a:schemeClr val="dk1"/>
                          </a:solidFill>
                          <a:latin typeface="Helvetica Neue"/>
                          <a:ea typeface="Helvetica Neue"/>
                          <a:cs typeface="Helvetica Neue"/>
                          <a:sym typeface="Helvetica Neue"/>
                        </a:rPr>
                        <a:t>Assignment 2 OUT</a:t>
                      </a:r>
                      <a:endParaRPr>
                        <a:solidFill>
                          <a:schemeClr val="dk1"/>
                        </a:solidFill>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
                          <a:latin typeface="Helvetica Neue"/>
                          <a:ea typeface="Helvetica Neue"/>
                          <a:cs typeface="Helvetica Neue"/>
                          <a:sym typeface="Helvetica Neue"/>
                        </a:rPr>
                        <a:t>Mar 10</a:t>
                      </a:r>
                      <a:endParaRPr>
                        <a:latin typeface="Helvetica Neue"/>
                        <a:ea typeface="Helvetica Neue"/>
                        <a:cs typeface="Helvetica Neue"/>
                        <a:sym typeface="Helvetica Neue"/>
                      </a:endParaRPr>
                    </a:p>
                  </a:txBody>
                  <a:tcPr marT="91425" marB="91425" marR="91425" marL="91425"/>
                </a:tc>
              </a:tr>
              <a:tr h="144600">
                <a:tc>
                  <a:txBody>
                    <a:bodyPr/>
                    <a:lstStyle/>
                    <a:p>
                      <a:pPr indent="0" lvl="0" marL="0" rtl="0" algn="l">
                        <a:spcBef>
                          <a:spcPts val="0"/>
                        </a:spcBef>
                        <a:spcAft>
                          <a:spcPts val="0"/>
                        </a:spcAft>
                        <a:buNone/>
                      </a:pPr>
                      <a:r>
                        <a:rPr lang="en">
                          <a:solidFill>
                            <a:schemeClr val="dk1"/>
                          </a:solidFill>
                          <a:latin typeface="Helvetica Neue"/>
                          <a:ea typeface="Helvetica Neue"/>
                          <a:cs typeface="Helvetica Neue"/>
                          <a:sym typeface="Helvetica Neue"/>
                        </a:rPr>
                        <a:t>Project Survey Report</a:t>
                      </a:r>
                      <a:endParaRPr>
                        <a:solidFill>
                          <a:schemeClr val="dk1"/>
                        </a:solidFill>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
                          <a:latin typeface="Helvetica Neue"/>
                          <a:ea typeface="Helvetica Neue"/>
                          <a:cs typeface="Helvetica Neue"/>
                          <a:sym typeface="Helvetica Neue"/>
                        </a:rPr>
                        <a:t>Mar 10</a:t>
                      </a:r>
                      <a:endParaRPr>
                        <a:latin typeface="Helvetica Neue"/>
                        <a:ea typeface="Helvetica Neue"/>
                        <a:cs typeface="Helvetica Neue"/>
                        <a:sym typeface="Helvetica Neue"/>
                      </a:endParaRPr>
                    </a:p>
                  </a:txBody>
                  <a:tcPr marT="91425" marB="91425" marR="91425" marL="91425"/>
                </a:tc>
              </a:tr>
              <a:tr h="144600">
                <a:tc>
                  <a:txBody>
                    <a:bodyPr/>
                    <a:lstStyle/>
                    <a:p>
                      <a:pPr indent="0" lvl="0" marL="0" rtl="0" algn="l">
                        <a:spcBef>
                          <a:spcPts val="0"/>
                        </a:spcBef>
                        <a:spcAft>
                          <a:spcPts val="0"/>
                        </a:spcAft>
                        <a:buNone/>
                      </a:pPr>
                      <a:r>
                        <a:rPr i="1" lang="en">
                          <a:solidFill>
                            <a:schemeClr val="dk1"/>
                          </a:solidFill>
                          <a:latin typeface="Helvetica Neue"/>
                          <a:ea typeface="Helvetica Neue"/>
                          <a:cs typeface="Helvetica Neue"/>
                          <a:sym typeface="Helvetica Neue"/>
                        </a:rPr>
                        <a:t>NO CLASS</a:t>
                      </a:r>
                      <a:endParaRPr i="1">
                        <a:solidFill>
                          <a:schemeClr val="dk1"/>
                        </a:solidFill>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
                          <a:latin typeface="Helvetica Neue"/>
                          <a:ea typeface="Helvetica Neue"/>
                          <a:cs typeface="Helvetica Neue"/>
                          <a:sym typeface="Helvetica Neue"/>
                        </a:rPr>
                        <a:t>Mar 17</a:t>
                      </a:r>
                      <a:endParaRPr>
                        <a:latin typeface="Helvetica Neue"/>
                        <a:ea typeface="Helvetica Neue"/>
                        <a:cs typeface="Helvetica Neue"/>
                        <a:sym typeface="Helvetica Neue"/>
                      </a:endParaRPr>
                    </a:p>
                  </a:txBody>
                  <a:tcPr marT="91425" marB="91425" marR="91425" marL="91425"/>
                </a:tc>
              </a:tr>
              <a:tr h="144600">
                <a:tc>
                  <a:txBody>
                    <a:bodyPr/>
                    <a:lstStyle/>
                    <a:p>
                      <a:pPr indent="0" lvl="0" marL="0" rtl="0" algn="l">
                        <a:spcBef>
                          <a:spcPts val="0"/>
                        </a:spcBef>
                        <a:spcAft>
                          <a:spcPts val="0"/>
                        </a:spcAft>
                        <a:buNone/>
                      </a:pPr>
                      <a:r>
                        <a:rPr lang="en">
                          <a:solidFill>
                            <a:schemeClr val="dk1"/>
                          </a:solidFill>
                          <a:latin typeface="Helvetica Neue"/>
                          <a:ea typeface="Helvetica Neue"/>
                          <a:cs typeface="Helvetica Neue"/>
                          <a:sym typeface="Helvetica Neue"/>
                        </a:rPr>
                        <a:t>Assignment 2 Due</a:t>
                      </a:r>
                      <a:endParaRPr>
                        <a:solidFill>
                          <a:schemeClr val="dk1"/>
                        </a:solidFill>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
                          <a:latin typeface="Helvetica Neue"/>
                          <a:ea typeface="Helvetica Neue"/>
                          <a:cs typeface="Helvetica Neue"/>
                          <a:sym typeface="Helvetica Neue"/>
                        </a:rPr>
                        <a:t>Mar 24</a:t>
                      </a:r>
                      <a:endParaRPr>
                        <a:latin typeface="Helvetica Neue"/>
                        <a:ea typeface="Helvetica Neue"/>
                        <a:cs typeface="Helvetica Neue"/>
                        <a:sym typeface="Helvetica Neue"/>
                      </a:endParaRPr>
                    </a:p>
                  </a:txBody>
                  <a:tcPr marT="91425" marB="91425" marR="91425" marL="91425"/>
                </a:tc>
              </a:tr>
              <a:tr h="144600">
                <a:tc>
                  <a:txBody>
                    <a:bodyPr/>
                    <a:lstStyle/>
                    <a:p>
                      <a:pPr indent="0" lvl="0" marL="0" rtl="0" algn="l">
                        <a:spcBef>
                          <a:spcPts val="0"/>
                        </a:spcBef>
                        <a:spcAft>
                          <a:spcPts val="0"/>
                        </a:spcAft>
                        <a:buNone/>
                      </a:pPr>
                      <a:r>
                        <a:rPr lang="en">
                          <a:solidFill>
                            <a:schemeClr val="dk1"/>
                          </a:solidFill>
                          <a:latin typeface="Helvetica Neue"/>
                          <a:ea typeface="Helvetica Neue"/>
                          <a:cs typeface="Helvetica Neue"/>
                          <a:sym typeface="Helvetica Neue"/>
                        </a:rPr>
                        <a:t>Project Midterm Report</a:t>
                      </a:r>
                      <a:endParaRPr>
                        <a:solidFill>
                          <a:schemeClr val="dk1"/>
                        </a:solidFill>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
                          <a:latin typeface="Helvetica Neue"/>
                          <a:ea typeface="Helvetica Neue"/>
                          <a:cs typeface="Helvetica Neue"/>
                          <a:sym typeface="Helvetica Neue"/>
                        </a:rPr>
                        <a:t>Mar 31</a:t>
                      </a:r>
                      <a:endParaRPr>
                        <a:latin typeface="Helvetica Neue"/>
                        <a:ea typeface="Helvetica Neue"/>
                        <a:cs typeface="Helvetica Neue"/>
                        <a:sym typeface="Helvetica Neue"/>
                      </a:endParaRPr>
                    </a:p>
                  </a:txBody>
                  <a:tcPr marT="91425" marB="91425" marR="91425" marL="91425"/>
                </a:tc>
              </a:tr>
            </a:tbl>
          </a:graphicData>
        </a:graphic>
      </p:graphicFrame>
      <p:grpSp>
        <p:nvGrpSpPr>
          <p:cNvPr id="94" name="Google Shape;94;p15"/>
          <p:cNvGrpSpPr/>
          <p:nvPr/>
        </p:nvGrpSpPr>
        <p:grpSpPr>
          <a:xfrm>
            <a:off x="3357497" y="2061372"/>
            <a:ext cx="4532400" cy="487650"/>
            <a:chOff x="2715075" y="1986800"/>
            <a:chExt cx="4532400" cy="487650"/>
          </a:xfrm>
        </p:grpSpPr>
        <p:sp>
          <p:nvSpPr>
            <p:cNvPr id="95" name="Google Shape;95;p15"/>
            <p:cNvSpPr/>
            <p:nvPr/>
          </p:nvSpPr>
          <p:spPr>
            <a:xfrm>
              <a:off x="6825375" y="2052350"/>
              <a:ext cx="422100" cy="422100"/>
            </a:xfrm>
            <a:prstGeom prst="ellipse">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 name="Google Shape;96;p15"/>
            <p:cNvCxnSpPr>
              <a:stCxn id="95" idx="2"/>
            </p:cNvCxnSpPr>
            <p:nvPr/>
          </p:nvCxnSpPr>
          <p:spPr>
            <a:xfrm rot="10800000">
              <a:off x="2715075" y="1986800"/>
              <a:ext cx="4110300" cy="276600"/>
            </a:xfrm>
            <a:prstGeom prst="straightConnector1">
              <a:avLst/>
            </a:prstGeom>
            <a:noFill/>
            <a:ln cap="flat" cmpd="sng" w="38100">
              <a:solidFill>
                <a:srgbClr val="FF0000"/>
              </a:solidFill>
              <a:prstDash val="solid"/>
              <a:round/>
              <a:headEnd len="med" w="med" type="none"/>
              <a:tailEnd len="med" w="med" type="none"/>
            </a:ln>
          </p:spPr>
        </p:cxnSp>
      </p:grpSp>
      <p:grpSp>
        <p:nvGrpSpPr>
          <p:cNvPr id="97" name="Google Shape;97;p15"/>
          <p:cNvGrpSpPr/>
          <p:nvPr/>
        </p:nvGrpSpPr>
        <p:grpSpPr>
          <a:xfrm>
            <a:off x="3357497" y="2426176"/>
            <a:ext cx="4532400" cy="616350"/>
            <a:chOff x="2715075" y="2420413"/>
            <a:chExt cx="4532400" cy="616350"/>
          </a:xfrm>
        </p:grpSpPr>
        <p:sp>
          <p:nvSpPr>
            <p:cNvPr id="98" name="Google Shape;98;p15"/>
            <p:cNvSpPr/>
            <p:nvPr/>
          </p:nvSpPr>
          <p:spPr>
            <a:xfrm>
              <a:off x="6825375" y="2614663"/>
              <a:ext cx="422100" cy="422100"/>
            </a:xfrm>
            <a:prstGeom prst="ellipse">
              <a:avLst/>
            </a:prstGeom>
            <a:solidFill>
              <a:srgbClr val="D9EAD3"/>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 name="Google Shape;99;p15"/>
            <p:cNvCxnSpPr>
              <a:stCxn id="98" idx="2"/>
            </p:cNvCxnSpPr>
            <p:nvPr/>
          </p:nvCxnSpPr>
          <p:spPr>
            <a:xfrm rot="10800000">
              <a:off x="2715075" y="2420413"/>
              <a:ext cx="4110300" cy="405300"/>
            </a:xfrm>
            <a:prstGeom prst="straightConnector1">
              <a:avLst/>
            </a:prstGeom>
            <a:noFill/>
            <a:ln cap="flat" cmpd="sng" w="38100">
              <a:solidFill>
                <a:srgbClr val="274E13"/>
              </a:solidFill>
              <a:prstDash val="solid"/>
              <a:round/>
              <a:headEnd len="med" w="med" type="none"/>
              <a:tailEnd len="med" w="med" type="none"/>
            </a:ln>
          </p:spPr>
        </p:cxnSp>
      </p:grpSp>
      <p:cxnSp>
        <p:nvCxnSpPr>
          <p:cNvPr id="100" name="Google Shape;100;p15"/>
          <p:cNvCxnSpPr>
            <a:stCxn id="98" idx="2"/>
          </p:cNvCxnSpPr>
          <p:nvPr/>
        </p:nvCxnSpPr>
        <p:spPr>
          <a:xfrm rot="10800000">
            <a:off x="3363197" y="2797576"/>
            <a:ext cx="4104600" cy="33900"/>
          </a:xfrm>
          <a:prstGeom prst="straightConnector1">
            <a:avLst/>
          </a:prstGeom>
          <a:noFill/>
          <a:ln cap="flat" cmpd="sng" w="38100">
            <a:solidFill>
              <a:srgbClr val="0000FF"/>
            </a:solidFill>
            <a:prstDash val="solid"/>
            <a:round/>
            <a:headEnd len="med" w="med" type="none"/>
            <a:tailEnd len="med" w="med" type="none"/>
          </a:ln>
        </p:spPr>
      </p:cxnSp>
      <p:grpSp>
        <p:nvGrpSpPr>
          <p:cNvPr id="101" name="Google Shape;101;p15"/>
          <p:cNvGrpSpPr/>
          <p:nvPr/>
        </p:nvGrpSpPr>
        <p:grpSpPr>
          <a:xfrm>
            <a:off x="3369797" y="3103264"/>
            <a:ext cx="4520100" cy="422100"/>
            <a:chOff x="3369797" y="3623948"/>
            <a:chExt cx="4520100" cy="422100"/>
          </a:xfrm>
        </p:grpSpPr>
        <p:sp>
          <p:nvSpPr>
            <p:cNvPr id="102" name="Google Shape;102;p15"/>
            <p:cNvSpPr/>
            <p:nvPr/>
          </p:nvSpPr>
          <p:spPr>
            <a:xfrm>
              <a:off x="7467797" y="3623948"/>
              <a:ext cx="422100" cy="4221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 name="Google Shape;103;p15"/>
            <p:cNvCxnSpPr>
              <a:stCxn id="102" idx="2"/>
            </p:cNvCxnSpPr>
            <p:nvPr/>
          </p:nvCxnSpPr>
          <p:spPr>
            <a:xfrm rot="10800000">
              <a:off x="3369797" y="3725198"/>
              <a:ext cx="4098000" cy="109800"/>
            </a:xfrm>
            <a:prstGeom prst="straightConnector1">
              <a:avLst/>
            </a:prstGeom>
            <a:noFill/>
            <a:ln cap="flat" cmpd="sng" w="38100">
              <a:solidFill>
                <a:schemeClr val="dk2"/>
              </a:solidFill>
              <a:prstDash val="solid"/>
              <a:round/>
              <a:headEnd len="med" w="med" type="none"/>
              <a:tailEnd len="med" w="med" type="none"/>
            </a:ln>
          </p:spPr>
        </p:cxnSp>
      </p:grpSp>
      <p:grpSp>
        <p:nvGrpSpPr>
          <p:cNvPr id="104" name="Google Shape;104;p15"/>
          <p:cNvGrpSpPr/>
          <p:nvPr/>
        </p:nvGrpSpPr>
        <p:grpSpPr>
          <a:xfrm>
            <a:off x="3356897" y="3585823"/>
            <a:ext cx="4533000" cy="427350"/>
            <a:chOff x="624947" y="4119223"/>
            <a:chExt cx="4533000" cy="427350"/>
          </a:xfrm>
        </p:grpSpPr>
        <p:cxnSp>
          <p:nvCxnSpPr>
            <p:cNvPr id="105" name="Google Shape;105;p15"/>
            <p:cNvCxnSpPr>
              <a:stCxn id="106" idx="2"/>
            </p:cNvCxnSpPr>
            <p:nvPr/>
          </p:nvCxnSpPr>
          <p:spPr>
            <a:xfrm rot="10800000">
              <a:off x="624947" y="4119223"/>
              <a:ext cx="4110900" cy="216300"/>
            </a:xfrm>
            <a:prstGeom prst="straightConnector1">
              <a:avLst/>
            </a:prstGeom>
            <a:noFill/>
            <a:ln cap="flat" cmpd="sng" w="38100">
              <a:solidFill>
                <a:srgbClr val="0000FF"/>
              </a:solidFill>
              <a:prstDash val="solid"/>
              <a:round/>
              <a:headEnd len="med" w="med" type="none"/>
              <a:tailEnd len="med" w="med" type="none"/>
            </a:ln>
          </p:spPr>
        </p:cxnSp>
        <p:sp>
          <p:nvSpPr>
            <p:cNvPr id="106" name="Google Shape;106;p15"/>
            <p:cNvSpPr/>
            <p:nvPr/>
          </p:nvSpPr>
          <p:spPr>
            <a:xfrm>
              <a:off x="4735847" y="4124473"/>
              <a:ext cx="422100" cy="4221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 name="Google Shape;107;p15"/>
          <p:cNvGrpSpPr/>
          <p:nvPr/>
        </p:nvGrpSpPr>
        <p:grpSpPr>
          <a:xfrm>
            <a:off x="3339122" y="3934076"/>
            <a:ext cx="4548900" cy="574350"/>
            <a:chOff x="609047" y="3972223"/>
            <a:chExt cx="4548900" cy="574350"/>
          </a:xfrm>
        </p:grpSpPr>
        <p:cxnSp>
          <p:nvCxnSpPr>
            <p:cNvPr id="108" name="Google Shape;108;p15"/>
            <p:cNvCxnSpPr>
              <a:stCxn id="109" idx="2"/>
            </p:cNvCxnSpPr>
            <p:nvPr/>
          </p:nvCxnSpPr>
          <p:spPr>
            <a:xfrm rot="10800000">
              <a:off x="609047" y="3972223"/>
              <a:ext cx="4126800" cy="363300"/>
            </a:xfrm>
            <a:prstGeom prst="straightConnector1">
              <a:avLst/>
            </a:prstGeom>
            <a:noFill/>
            <a:ln cap="flat" cmpd="sng" w="38100">
              <a:solidFill>
                <a:srgbClr val="0000FF"/>
              </a:solidFill>
              <a:prstDash val="solid"/>
              <a:round/>
              <a:headEnd len="med" w="med" type="none"/>
              <a:tailEnd len="med" w="med" type="none"/>
            </a:ln>
          </p:spPr>
        </p:cxnSp>
        <p:sp>
          <p:nvSpPr>
            <p:cNvPr id="109" name="Google Shape;109;p15"/>
            <p:cNvSpPr/>
            <p:nvPr/>
          </p:nvSpPr>
          <p:spPr>
            <a:xfrm>
              <a:off x="4735847" y="4124473"/>
              <a:ext cx="422100" cy="4221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E00FF">
            <a:alpha val="5360"/>
          </a:srgbClr>
        </a:solidFill>
      </p:bgPr>
    </p:bg>
    <p:spTree>
      <p:nvGrpSpPr>
        <p:cNvPr id="2281" name="Shape 2281"/>
        <p:cNvGrpSpPr/>
        <p:nvPr/>
      </p:nvGrpSpPr>
      <p:grpSpPr>
        <a:xfrm>
          <a:off x="0" y="0"/>
          <a:ext cx="0" cy="0"/>
          <a:chOff x="0" y="0"/>
          <a:chExt cx="0" cy="0"/>
        </a:xfrm>
      </p:grpSpPr>
      <p:sp>
        <p:nvSpPr>
          <p:cNvPr id="2282" name="Google Shape;2282;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NLP FUNDAMENTALS: Language Models</a:t>
            </a:r>
            <a:endParaRPr b="1"/>
          </a:p>
        </p:txBody>
      </p:sp>
      <p:sp>
        <p:nvSpPr>
          <p:cNvPr id="2283" name="Google Shape;2283;p42"/>
          <p:cNvSpPr txBox="1"/>
          <p:nvPr/>
        </p:nvSpPr>
        <p:spPr>
          <a:xfrm>
            <a:off x="311700" y="1117825"/>
            <a:ext cx="8520600" cy="3844500"/>
          </a:xfrm>
          <a:prstGeom prst="rect">
            <a:avLst/>
          </a:prstGeom>
          <a:noFill/>
          <a:ln>
            <a:noFill/>
          </a:ln>
        </p:spPr>
        <p:txBody>
          <a:bodyPr anchorCtr="0" anchor="t" bIns="91425" lIns="91425" spcFirstLastPara="1" rIns="91425" wrap="square" tIns="91425">
            <a:normAutofit/>
          </a:bodyPr>
          <a:lstStyle/>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A </a:t>
            </a:r>
            <a:r>
              <a:rPr i="1" lang="en" sz="2200">
                <a:solidFill>
                  <a:schemeClr val="dk1"/>
                </a:solidFill>
                <a:latin typeface="Helvetica Neue"/>
                <a:ea typeface="Helvetica Neue"/>
                <a:cs typeface="Helvetica Neue"/>
                <a:sym typeface="Helvetica Neue"/>
              </a:rPr>
              <a:t>language model</a:t>
            </a:r>
            <a:r>
              <a:rPr lang="en" sz="2200">
                <a:solidFill>
                  <a:schemeClr val="dk1"/>
                </a:solidFill>
                <a:latin typeface="Helvetica Neue"/>
                <a:ea typeface="Helvetica Neue"/>
                <a:cs typeface="Helvetica Neue"/>
                <a:sym typeface="Helvetica Neue"/>
              </a:rPr>
              <a:t> is an estimate of the likelihood of a string</a:t>
            </a:r>
            <a:endParaRPr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Tokenizing the string into component parts is necessary</a:t>
            </a:r>
            <a:endParaRPr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So we can consider a string </a:t>
            </a:r>
            <a:r>
              <a:rPr i="1" lang="en" sz="2200">
                <a:solidFill>
                  <a:schemeClr val="dk1"/>
                </a:solidFill>
                <a:latin typeface="Helvetica Neue"/>
                <a:ea typeface="Helvetica Neue"/>
                <a:cs typeface="Helvetica Neue"/>
                <a:sym typeface="Helvetica Neue"/>
              </a:rPr>
              <a:t>s</a:t>
            </a:r>
            <a:r>
              <a:rPr lang="en" sz="2200">
                <a:solidFill>
                  <a:schemeClr val="dk1"/>
                </a:solidFill>
                <a:latin typeface="Helvetica Neue"/>
                <a:ea typeface="Helvetica Neue"/>
                <a:cs typeface="Helvetica Neue"/>
                <a:sym typeface="Helvetica Neue"/>
              </a:rPr>
              <a:t> as a sequence of tokens </a:t>
            </a:r>
            <a:r>
              <a:rPr i="1" lang="en" sz="2200">
                <a:solidFill>
                  <a:schemeClr val="dk1"/>
                </a:solidFill>
                <a:latin typeface="Helvetica Neue"/>
                <a:ea typeface="Helvetica Neue"/>
                <a:cs typeface="Helvetica Neue"/>
                <a:sym typeface="Helvetica Neue"/>
              </a:rPr>
              <a:t>w</a:t>
            </a:r>
            <a:r>
              <a:rPr baseline="-25000" i="1" lang="en" sz="2200">
                <a:solidFill>
                  <a:schemeClr val="dk1"/>
                </a:solidFill>
                <a:latin typeface="Helvetica Neue"/>
                <a:ea typeface="Helvetica Neue"/>
                <a:cs typeface="Helvetica Neue"/>
                <a:sym typeface="Helvetica Neue"/>
              </a:rPr>
              <a:t>1</a:t>
            </a:r>
            <a:r>
              <a:rPr i="1" lang="en" sz="2200">
                <a:solidFill>
                  <a:schemeClr val="dk1"/>
                </a:solidFill>
                <a:latin typeface="Helvetica Neue"/>
                <a:ea typeface="Helvetica Neue"/>
                <a:cs typeface="Helvetica Neue"/>
                <a:sym typeface="Helvetica Neue"/>
              </a:rPr>
              <a:t>…w</a:t>
            </a:r>
            <a:r>
              <a:rPr baseline="-25000" i="1" lang="en" sz="2200">
                <a:solidFill>
                  <a:schemeClr val="dk1"/>
                </a:solidFill>
                <a:latin typeface="Helvetica Neue"/>
                <a:ea typeface="Helvetica Neue"/>
                <a:cs typeface="Helvetica Neue"/>
                <a:sym typeface="Helvetica Neue"/>
              </a:rPr>
              <a:t>n</a:t>
            </a:r>
            <a:endParaRPr i="1"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Then a language model estimates:</a:t>
            </a:r>
            <a:endParaRPr sz="2200">
              <a:solidFill>
                <a:schemeClr val="dk1"/>
              </a:solidFill>
              <a:latin typeface="Helvetica Neue"/>
              <a:ea typeface="Helvetica Neue"/>
              <a:cs typeface="Helvetica Neue"/>
              <a:sym typeface="Helvetica Neue"/>
            </a:endParaRPr>
          </a:p>
          <a:p>
            <a:pPr indent="-368300" lvl="1" marL="914400" rtl="0" algn="l">
              <a:lnSpc>
                <a:spcPct val="115000"/>
              </a:lnSpc>
              <a:spcBef>
                <a:spcPts val="0"/>
              </a:spcBef>
              <a:spcAft>
                <a:spcPts val="0"/>
              </a:spcAft>
              <a:buClr>
                <a:srgbClr val="0000FF"/>
              </a:buClr>
              <a:buSzPts val="2200"/>
              <a:buFont typeface="Helvetica Neue"/>
              <a:buChar char="○"/>
            </a:pPr>
            <a:r>
              <a:rPr lang="en" sz="2200">
                <a:solidFill>
                  <a:srgbClr val="0000FF"/>
                </a:solidFill>
                <a:latin typeface="Helvetica Neue"/>
                <a:ea typeface="Helvetica Neue"/>
                <a:cs typeface="Helvetica Neue"/>
                <a:sym typeface="Helvetica Neue"/>
              </a:rPr>
              <a:t>p(s) = p(w</a:t>
            </a:r>
            <a:r>
              <a:rPr baseline="-25000" lang="en" sz="2200">
                <a:solidFill>
                  <a:srgbClr val="0000FF"/>
                </a:solidFill>
                <a:latin typeface="Helvetica Neue"/>
                <a:ea typeface="Helvetica Neue"/>
                <a:cs typeface="Helvetica Neue"/>
                <a:sym typeface="Helvetica Neue"/>
              </a:rPr>
              <a:t>1</a:t>
            </a:r>
            <a:r>
              <a:rPr lang="en" sz="2200">
                <a:solidFill>
                  <a:srgbClr val="0000FF"/>
                </a:solidFill>
                <a:latin typeface="Helvetica Neue"/>
                <a:ea typeface="Helvetica Neue"/>
                <a:cs typeface="Helvetica Neue"/>
                <a:sym typeface="Helvetica Neue"/>
              </a:rPr>
              <a:t>…w</a:t>
            </a:r>
            <a:r>
              <a:rPr baseline="-25000" lang="en" sz="2200">
                <a:solidFill>
                  <a:srgbClr val="0000FF"/>
                </a:solidFill>
                <a:latin typeface="Helvetica Neue"/>
                <a:ea typeface="Helvetica Neue"/>
                <a:cs typeface="Helvetica Neue"/>
                <a:sym typeface="Helvetica Neue"/>
              </a:rPr>
              <a:t>n</a:t>
            </a:r>
            <a:r>
              <a:rPr lang="en" sz="2200">
                <a:solidFill>
                  <a:srgbClr val="0000FF"/>
                </a:solidFill>
                <a:latin typeface="Helvetica Neue"/>
                <a:ea typeface="Helvetica Neue"/>
                <a:cs typeface="Helvetica Neue"/>
                <a:sym typeface="Helvetica Neue"/>
              </a:rPr>
              <a:t>)</a:t>
            </a:r>
            <a:endParaRPr sz="2200">
              <a:solidFill>
                <a:srgbClr val="0000FF"/>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rgbClr val="000000"/>
              </a:buClr>
              <a:buSzPts val="2200"/>
              <a:buFont typeface="Helvetica Neue"/>
              <a:buChar char="●"/>
            </a:pPr>
            <a:r>
              <a:rPr lang="en" sz="2200">
                <a:latin typeface="Helvetica Neue"/>
                <a:ea typeface="Helvetica Neue"/>
                <a:cs typeface="Helvetica Neue"/>
                <a:sym typeface="Helvetica Neue"/>
              </a:rPr>
              <a:t>Term is overloaded; also used these days to mean:</a:t>
            </a:r>
            <a:endParaRPr sz="2200">
              <a:latin typeface="Helvetica Neue"/>
              <a:ea typeface="Helvetica Neue"/>
              <a:cs typeface="Helvetica Neue"/>
              <a:sym typeface="Helvetica Neue"/>
            </a:endParaRPr>
          </a:p>
          <a:p>
            <a:pPr indent="-368300" lvl="1" marL="914400" rtl="0" algn="l">
              <a:lnSpc>
                <a:spcPct val="115000"/>
              </a:lnSpc>
              <a:spcBef>
                <a:spcPts val="0"/>
              </a:spcBef>
              <a:spcAft>
                <a:spcPts val="0"/>
              </a:spcAft>
              <a:buClr>
                <a:srgbClr val="0000FF"/>
              </a:buClr>
              <a:buSzPts val="2200"/>
              <a:buFont typeface="Helvetica Neue"/>
              <a:buChar char="○"/>
            </a:pPr>
            <a:r>
              <a:rPr lang="en" sz="2200">
                <a:solidFill>
                  <a:srgbClr val="0000FF"/>
                </a:solidFill>
                <a:latin typeface="Helvetica Neue"/>
                <a:ea typeface="Helvetica Neue"/>
                <a:cs typeface="Helvetica Neue"/>
                <a:sym typeface="Helvetica Neue"/>
              </a:rPr>
              <a:t>p(w</a:t>
            </a:r>
            <a:r>
              <a:rPr baseline="-25000" lang="en" sz="2200">
                <a:solidFill>
                  <a:srgbClr val="0000FF"/>
                </a:solidFill>
                <a:latin typeface="Helvetica Neue"/>
                <a:ea typeface="Helvetica Neue"/>
                <a:cs typeface="Helvetica Neue"/>
                <a:sym typeface="Helvetica Neue"/>
              </a:rPr>
              <a:t>k</a:t>
            </a:r>
            <a:r>
              <a:rPr lang="en" sz="2200">
                <a:solidFill>
                  <a:srgbClr val="0000FF"/>
                </a:solidFill>
                <a:latin typeface="Helvetica Neue"/>
                <a:ea typeface="Helvetica Neue"/>
                <a:cs typeface="Helvetica Neue"/>
                <a:sym typeface="Helvetica Neue"/>
              </a:rPr>
              <a:t>|w</a:t>
            </a:r>
            <a:r>
              <a:rPr baseline="-25000" lang="en" sz="2200">
                <a:solidFill>
                  <a:srgbClr val="0000FF"/>
                </a:solidFill>
                <a:latin typeface="Helvetica Neue"/>
                <a:ea typeface="Helvetica Neue"/>
                <a:cs typeface="Helvetica Neue"/>
                <a:sym typeface="Helvetica Neue"/>
              </a:rPr>
              <a:t>1</a:t>
            </a:r>
            <a:r>
              <a:rPr lang="en" sz="2200">
                <a:solidFill>
                  <a:srgbClr val="0000FF"/>
                </a:solidFill>
                <a:latin typeface="Helvetica Neue"/>
                <a:ea typeface="Helvetica Neue"/>
                <a:cs typeface="Helvetica Neue"/>
                <a:sym typeface="Helvetica Neue"/>
              </a:rPr>
              <a:t>…w</a:t>
            </a:r>
            <a:r>
              <a:rPr baseline="-25000" lang="en" sz="2200">
                <a:solidFill>
                  <a:srgbClr val="0000FF"/>
                </a:solidFill>
                <a:latin typeface="Helvetica Neue"/>
                <a:ea typeface="Helvetica Neue"/>
                <a:cs typeface="Helvetica Neue"/>
                <a:sym typeface="Helvetica Neue"/>
              </a:rPr>
              <a:t>k-1</a:t>
            </a:r>
            <a:r>
              <a:rPr lang="en" sz="2200">
                <a:solidFill>
                  <a:srgbClr val="0000FF"/>
                </a:solidFill>
                <a:latin typeface="Helvetica Neue"/>
                <a:ea typeface="Helvetica Neue"/>
                <a:cs typeface="Helvetica Neue"/>
                <a:sym typeface="Helvetica Neue"/>
              </a:rPr>
              <a:t>) — (e.g., </a:t>
            </a:r>
            <a:r>
              <a:rPr i="1" lang="en" sz="2200">
                <a:solidFill>
                  <a:srgbClr val="0000FF"/>
                </a:solidFill>
                <a:latin typeface="Helvetica Neue"/>
                <a:ea typeface="Helvetica Neue"/>
                <a:cs typeface="Helvetica Neue"/>
                <a:sym typeface="Helvetica Neue"/>
              </a:rPr>
              <a:t>auto-regressive</a:t>
            </a:r>
            <a:r>
              <a:rPr lang="en" sz="2200">
                <a:solidFill>
                  <a:srgbClr val="0000FF"/>
                </a:solidFill>
                <a:latin typeface="Helvetica Neue"/>
                <a:ea typeface="Helvetica Neue"/>
                <a:cs typeface="Helvetica Neue"/>
                <a:sym typeface="Helvetica Neue"/>
              </a:rPr>
              <a:t>)</a:t>
            </a:r>
            <a:endParaRPr sz="2200">
              <a:solidFill>
                <a:srgbClr val="0000FF"/>
              </a:solidFill>
              <a:latin typeface="Helvetica Neue"/>
              <a:ea typeface="Helvetica Neue"/>
              <a:cs typeface="Helvetica Neue"/>
              <a:sym typeface="Helvetica Neue"/>
            </a:endParaRPr>
          </a:p>
          <a:p>
            <a:pPr indent="-368300" lvl="1" marL="914400" rtl="0" algn="l">
              <a:lnSpc>
                <a:spcPct val="115000"/>
              </a:lnSpc>
              <a:spcBef>
                <a:spcPts val="0"/>
              </a:spcBef>
              <a:spcAft>
                <a:spcPts val="0"/>
              </a:spcAft>
              <a:buClr>
                <a:srgbClr val="0000FF"/>
              </a:buClr>
              <a:buSzPts val="2200"/>
              <a:buFont typeface="Helvetica Neue"/>
              <a:buChar char="○"/>
            </a:pPr>
            <a:r>
              <a:rPr lang="en" sz="2200">
                <a:solidFill>
                  <a:srgbClr val="0000FF"/>
                </a:solidFill>
                <a:latin typeface="Helvetica Neue"/>
                <a:ea typeface="Helvetica Neue"/>
                <a:cs typeface="Helvetica Neue"/>
                <a:sym typeface="Helvetica Neue"/>
              </a:rPr>
              <a:t>p(w</a:t>
            </a:r>
            <a:r>
              <a:rPr baseline="-25000" lang="en" sz="2200">
                <a:solidFill>
                  <a:srgbClr val="0000FF"/>
                </a:solidFill>
                <a:latin typeface="Helvetica Neue"/>
                <a:ea typeface="Helvetica Neue"/>
                <a:cs typeface="Helvetica Neue"/>
                <a:sym typeface="Helvetica Neue"/>
              </a:rPr>
              <a:t>k</a:t>
            </a:r>
            <a:r>
              <a:rPr lang="en" sz="2200">
                <a:solidFill>
                  <a:srgbClr val="0000FF"/>
                </a:solidFill>
                <a:latin typeface="Helvetica Neue"/>
                <a:ea typeface="Helvetica Neue"/>
                <a:cs typeface="Helvetica Neue"/>
                <a:sym typeface="Helvetica Neue"/>
              </a:rPr>
              <a:t>|w</a:t>
            </a:r>
            <a:r>
              <a:rPr baseline="-25000" lang="en" sz="2200">
                <a:solidFill>
                  <a:srgbClr val="0000FF"/>
                </a:solidFill>
                <a:latin typeface="Helvetica Neue"/>
                <a:ea typeface="Helvetica Neue"/>
                <a:cs typeface="Helvetica Neue"/>
                <a:sym typeface="Helvetica Neue"/>
              </a:rPr>
              <a:t>1</a:t>
            </a:r>
            <a:r>
              <a:rPr lang="en" sz="2200">
                <a:solidFill>
                  <a:srgbClr val="0000FF"/>
                </a:solidFill>
                <a:latin typeface="Helvetica Neue"/>
                <a:ea typeface="Helvetica Neue"/>
                <a:cs typeface="Helvetica Neue"/>
                <a:sym typeface="Helvetica Neue"/>
              </a:rPr>
              <a:t>…w</a:t>
            </a:r>
            <a:r>
              <a:rPr baseline="-25000" lang="en" sz="2200">
                <a:solidFill>
                  <a:srgbClr val="0000FF"/>
                </a:solidFill>
                <a:latin typeface="Helvetica Neue"/>
                <a:ea typeface="Helvetica Neue"/>
                <a:cs typeface="Helvetica Neue"/>
                <a:sym typeface="Helvetica Neue"/>
              </a:rPr>
              <a:t>k-1</a:t>
            </a:r>
            <a:r>
              <a:rPr lang="en" sz="2200">
                <a:solidFill>
                  <a:srgbClr val="0000FF"/>
                </a:solidFill>
                <a:latin typeface="Helvetica Neue"/>
                <a:ea typeface="Helvetica Neue"/>
                <a:cs typeface="Helvetica Neue"/>
                <a:sym typeface="Helvetica Neue"/>
              </a:rPr>
              <a:t>w</a:t>
            </a:r>
            <a:r>
              <a:rPr baseline="-25000" lang="en" sz="2200">
                <a:solidFill>
                  <a:srgbClr val="0000FF"/>
                </a:solidFill>
                <a:latin typeface="Helvetica Neue"/>
                <a:ea typeface="Helvetica Neue"/>
                <a:cs typeface="Helvetica Neue"/>
                <a:sym typeface="Helvetica Neue"/>
              </a:rPr>
              <a:t>k+1</a:t>
            </a:r>
            <a:r>
              <a:rPr lang="en" sz="2200">
                <a:solidFill>
                  <a:srgbClr val="0000FF"/>
                </a:solidFill>
                <a:latin typeface="Helvetica Neue"/>
                <a:ea typeface="Helvetica Neue"/>
                <a:cs typeface="Helvetica Neue"/>
                <a:sym typeface="Helvetica Neue"/>
              </a:rPr>
              <a:t>…w</a:t>
            </a:r>
            <a:r>
              <a:rPr baseline="-25000" lang="en" sz="2200">
                <a:solidFill>
                  <a:srgbClr val="0000FF"/>
                </a:solidFill>
                <a:latin typeface="Helvetica Neue"/>
                <a:ea typeface="Helvetica Neue"/>
                <a:cs typeface="Helvetica Neue"/>
                <a:sym typeface="Helvetica Neue"/>
              </a:rPr>
              <a:t>n</a:t>
            </a:r>
            <a:r>
              <a:rPr lang="en" sz="2200">
                <a:solidFill>
                  <a:srgbClr val="0000FF"/>
                </a:solidFill>
                <a:latin typeface="Helvetica Neue"/>
                <a:ea typeface="Helvetica Neue"/>
                <a:cs typeface="Helvetica Neue"/>
                <a:sym typeface="Helvetica Neue"/>
              </a:rPr>
              <a:t>) — (e.g., </a:t>
            </a:r>
            <a:r>
              <a:rPr i="1" lang="en" sz="2200">
                <a:solidFill>
                  <a:srgbClr val="0000FF"/>
                </a:solidFill>
                <a:latin typeface="Helvetica Neue"/>
                <a:ea typeface="Helvetica Neue"/>
                <a:cs typeface="Helvetica Neue"/>
                <a:sym typeface="Helvetica Neue"/>
              </a:rPr>
              <a:t>cloze / MLM</a:t>
            </a:r>
            <a:r>
              <a:rPr lang="en" sz="2200">
                <a:solidFill>
                  <a:srgbClr val="0000FF"/>
                </a:solidFill>
                <a:latin typeface="Helvetica Neue"/>
                <a:ea typeface="Helvetica Neue"/>
                <a:cs typeface="Helvetica Neue"/>
                <a:sym typeface="Helvetica Neue"/>
              </a:rPr>
              <a:t>)</a:t>
            </a:r>
            <a:endParaRPr sz="2200">
              <a:solidFill>
                <a:srgbClr val="0000FF"/>
              </a:solidFill>
              <a:latin typeface="Helvetica Neue"/>
              <a:ea typeface="Helvetica Neue"/>
              <a:cs typeface="Helvetica Neue"/>
              <a:sym typeface="Helvetica Neue"/>
            </a:endParaRPr>
          </a:p>
        </p:txBody>
      </p:sp>
      <p:pic>
        <p:nvPicPr>
          <p:cNvPr id="2284" name="Google Shape;2284;p42"/>
          <p:cNvPicPr preferRelativeResize="0"/>
          <p:nvPr/>
        </p:nvPicPr>
        <p:blipFill>
          <a:blip r:embed="rId3">
            <a:alphaModFix/>
          </a:blip>
          <a:stretch>
            <a:fillRect/>
          </a:stretch>
        </p:blipFill>
        <p:spPr>
          <a:xfrm>
            <a:off x="226750" y="2637950"/>
            <a:ext cx="650175" cy="650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0" st="0"/>
                                            </p:txEl>
                                          </p:spTgt>
                                        </p:tgtEl>
                                        <p:attrNameLst>
                                          <p:attrName>style.visibility</p:attrName>
                                        </p:attrNameLst>
                                      </p:cBhvr>
                                      <p:to>
                                        <p:strVal val="visible"/>
                                      </p:to>
                                    </p:set>
                                    <p:animEffect filter="fade" transition="in">
                                      <p:cBhvr>
                                        <p:cTn dur="1000"/>
                                        <p:tgtEl>
                                          <p:spTgt spid="228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1" st="1"/>
                                            </p:txEl>
                                          </p:spTgt>
                                        </p:tgtEl>
                                        <p:attrNameLst>
                                          <p:attrName>style.visibility</p:attrName>
                                        </p:attrNameLst>
                                      </p:cBhvr>
                                      <p:to>
                                        <p:strVal val="visible"/>
                                      </p:to>
                                    </p:set>
                                    <p:animEffect filter="fade" transition="in">
                                      <p:cBhvr>
                                        <p:cTn dur="1000"/>
                                        <p:tgtEl>
                                          <p:spTgt spid="228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2" st="2"/>
                                            </p:txEl>
                                          </p:spTgt>
                                        </p:tgtEl>
                                        <p:attrNameLst>
                                          <p:attrName>style.visibility</p:attrName>
                                        </p:attrNameLst>
                                      </p:cBhvr>
                                      <p:to>
                                        <p:strVal val="visible"/>
                                      </p:to>
                                    </p:set>
                                    <p:animEffect filter="fade" transition="in">
                                      <p:cBhvr>
                                        <p:cTn dur="1000"/>
                                        <p:tgtEl>
                                          <p:spTgt spid="228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3" st="3"/>
                                            </p:txEl>
                                          </p:spTgt>
                                        </p:tgtEl>
                                        <p:attrNameLst>
                                          <p:attrName>style.visibility</p:attrName>
                                        </p:attrNameLst>
                                      </p:cBhvr>
                                      <p:to>
                                        <p:strVal val="visible"/>
                                      </p:to>
                                    </p:set>
                                    <p:animEffect filter="fade" transition="in">
                                      <p:cBhvr>
                                        <p:cTn dur="1000"/>
                                        <p:tgtEl>
                                          <p:spTgt spid="228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4" st="4"/>
                                            </p:txEl>
                                          </p:spTgt>
                                        </p:tgtEl>
                                        <p:attrNameLst>
                                          <p:attrName>style.visibility</p:attrName>
                                        </p:attrNameLst>
                                      </p:cBhvr>
                                      <p:to>
                                        <p:strVal val="visible"/>
                                      </p:to>
                                    </p:set>
                                    <p:animEffect filter="fade" transition="in">
                                      <p:cBhvr>
                                        <p:cTn dur="1000"/>
                                        <p:tgtEl>
                                          <p:spTgt spid="228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5" st="5"/>
                                            </p:txEl>
                                          </p:spTgt>
                                        </p:tgtEl>
                                        <p:attrNameLst>
                                          <p:attrName>style.visibility</p:attrName>
                                        </p:attrNameLst>
                                      </p:cBhvr>
                                      <p:to>
                                        <p:strVal val="visible"/>
                                      </p:to>
                                    </p:set>
                                    <p:animEffect filter="fade" transition="in">
                                      <p:cBhvr>
                                        <p:cTn dur="1000"/>
                                        <p:tgtEl>
                                          <p:spTgt spid="228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6" st="6"/>
                                            </p:txEl>
                                          </p:spTgt>
                                        </p:tgtEl>
                                        <p:attrNameLst>
                                          <p:attrName>style.visibility</p:attrName>
                                        </p:attrNameLst>
                                      </p:cBhvr>
                                      <p:to>
                                        <p:strVal val="visible"/>
                                      </p:to>
                                    </p:set>
                                    <p:animEffect filter="fade" transition="in">
                                      <p:cBhvr>
                                        <p:cTn dur="1000"/>
                                        <p:tgtEl>
                                          <p:spTgt spid="2283">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7" st="7"/>
                                            </p:txEl>
                                          </p:spTgt>
                                        </p:tgtEl>
                                        <p:attrNameLst>
                                          <p:attrName>style.visibility</p:attrName>
                                        </p:attrNameLst>
                                      </p:cBhvr>
                                      <p:to>
                                        <p:strVal val="visible"/>
                                      </p:to>
                                    </p:set>
                                    <p:animEffect filter="fade" transition="in">
                                      <p:cBhvr>
                                        <p:cTn dur="1000"/>
                                        <p:tgtEl>
                                          <p:spTgt spid="2283">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4"/>
                                        </p:tgtEl>
                                        <p:attrNameLst>
                                          <p:attrName>style.visibility</p:attrName>
                                        </p:attrNameLst>
                                      </p:cBhvr>
                                      <p:to>
                                        <p:strVal val="visible"/>
                                      </p:to>
                                    </p:set>
                                    <p:animEffect filter="fade" transition="in">
                                      <p:cBhvr>
                                        <p:cTn dur="1000"/>
                                        <p:tgtEl>
                                          <p:spTgt spid="22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8" name="Shape 2288"/>
        <p:cNvGrpSpPr/>
        <p:nvPr/>
      </p:nvGrpSpPr>
      <p:grpSpPr>
        <a:xfrm>
          <a:off x="0" y="0"/>
          <a:ext cx="0" cy="0"/>
          <a:chOff x="0" y="0"/>
          <a:chExt cx="0" cy="0"/>
        </a:xfrm>
      </p:grpSpPr>
      <p:sp>
        <p:nvSpPr>
          <p:cNvPr id="2289" name="Google Shape;2289;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i="1" lang="en"/>
              <a:t>N</a:t>
            </a:r>
            <a:r>
              <a:rPr lang="en"/>
              <a:t>-gram language models</a:t>
            </a:r>
            <a:endParaRPr/>
          </a:p>
        </p:txBody>
      </p:sp>
      <p:sp>
        <p:nvSpPr>
          <p:cNvPr id="2290" name="Google Shape;2290;p43"/>
          <p:cNvSpPr txBox="1"/>
          <p:nvPr>
            <p:ph idx="1" type="body"/>
          </p:nvPr>
        </p:nvSpPr>
        <p:spPr>
          <a:xfrm>
            <a:off x="311700" y="1152475"/>
            <a:ext cx="8520600" cy="38310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If we factor a string into words </a:t>
            </a:r>
            <a:r>
              <a:rPr i="1" lang="en"/>
              <a:t>w</a:t>
            </a:r>
            <a:r>
              <a:rPr baseline="-25000" i="1" lang="en"/>
              <a:t>i</a:t>
            </a:r>
            <a:r>
              <a:rPr lang="en"/>
              <a:t>, then</a:t>
            </a:r>
            <a:endParaRPr/>
          </a:p>
          <a:p>
            <a:pPr indent="-368300" lvl="1" marL="914400" rtl="0" algn="l">
              <a:spcBef>
                <a:spcPts val="0"/>
              </a:spcBef>
              <a:spcAft>
                <a:spcPts val="0"/>
              </a:spcAft>
              <a:buSzPts val="2200"/>
              <a:buChar char="○"/>
            </a:pPr>
            <a:r>
              <a:rPr lang="en"/>
              <a:t>p(s) = p(w</a:t>
            </a:r>
            <a:r>
              <a:rPr baseline="-25000" lang="en"/>
              <a:t>1</a:t>
            </a:r>
            <a:r>
              <a:rPr lang="en"/>
              <a:t>…w</a:t>
            </a:r>
            <a:r>
              <a:rPr baseline="-25000" lang="en"/>
              <a:t>n</a:t>
            </a:r>
            <a:r>
              <a:rPr lang="en"/>
              <a:t>)</a:t>
            </a:r>
            <a:endParaRPr/>
          </a:p>
          <a:p>
            <a:pPr indent="-368300" lvl="1" marL="914400" rtl="0" algn="l">
              <a:spcBef>
                <a:spcPts val="0"/>
              </a:spcBef>
              <a:spcAft>
                <a:spcPts val="0"/>
              </a:spcAft>
              <a:buSzPts val="2200"/>
              <a:buChar char="○"/>
            </a:pPr>
            <a:r>
              <a:rPr lang="en"/>
              <a:t>= p(w</a:t>
            </a:r>
            <a:r>
              <a:rPr baseline="-25000" lang="en"/>
              <a:t>n</a:t>
            </a:r>
            <a:r>
              <a:rPr lang="en"/>
              <a:t>|w</a:t>
            </a:r>
            <a:r>
              <a:rPr baseline="-25000" lang="en"/>
              <a:t>1</a:t>
            </a:r>
            <a:r>
              <a:rPr lang="en"/>
              <a:t>…w</a:t>
            </a:r>
            <a:r>
              <a:rPr baseline="-25000" lang="en"/>
              <a:t>n-1</a:t>
            </a:r>
            <a:r>
              <a:rPr lang="en"/>
              <a:t>)p(w</a:t>
            </a:r>
            <a:r>
              <a:rPr baseline="-25000" lang="en"/>
              <a:t>1</a:t>
            </a:r>
            <a:r>
              <a:rPr lang="en"/>
              <a:t>…w</a:t>
            </a:r>
            <a:r>
              <a:rPr baseline="-25000" lang="en"/>
              <a:t>n-1</a:t>
            </a:r>
            <a:r>
              <a:rPr lang="en"/>
              <a:t>)</a:t>
            </a:r>
            <a:endParaRPr/>
          </a:p>
          <a:p>
            <a:pPr indent="-368300" lvl="2" marL="1371600" rtl="0" algn="l">
              <a:spcBef>
                <a:spcPts val="0"/>
              </a:spcBef>
              <a:spcAft>
                <a:spcPts val="0"/>
              </a:spcAft>
              <a:buSzPts val="2200"/>
              <a:buChar char="■"/>
            </a:pPr>
            <a:r>
              <a:rPr lang="en"/>
              <a:t>In other words, the probability of the next word is equal to its chance given the words seen so far compounded by the likelihood of that sequence of words at all</a:t>
            </a:r>
            <a:endParaRPr/>
          </a:p>
          <a:p>
            <a:pPr indent="-368300" lvl="0" marL="457200" rtl="0" algn="l">
              <a:spcBef>
                <a:spcPts val="0"/>
              </a:spcBef>
              <a:spcAft>
                <a:spcPts val="0"/>
              </a:spcAft>
              <a:buSzPts val="2200"/>
              <a:buChar char="●"/>
            </a:pPr>
            <a:r>
              <a:rPr lang="en"/>
              <a:t>What would it take to store p(w</a:t>
            </a:r>
            <a:r>
              <a:rPr baseline="-25000" lang="en"/>
              <a:t>n</a:t>
            </a:r>
            <a:r>
              <a:rPr lang="en"/>
              <a:t>|w</a:t>
            </a:r>
            <a:r>
              <a:rPr baseline="-25000" lang="en"/>
              <a:t>1</a:t>
            </a:r>
            <a:r>
              <a:rPr lang="en"/>
              <a:t>…w</a:t>
            </a:r>
            <a:r>
              <a:rPr baseline="-25000" lang="en"/>
              <a:t>n-1</a:t>
            </a:r>
            <a:r>
              <a:rPr lang="en"/>
              <a:t>) on disk?</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0">
                                            <p:txEl>
                                              <p:pRg end="0" st="0"/>
                                            </p:txEl>
                                          </p:spTgt>
                                        </p:tgtEl>
                                        <p:attrNameLst>
                                          <p:attrName>style.visibility</p:attrName>
                                        </p:attrNameLst>
                                      </p:cBhvr>
                                      <p:to>
                                        <p:strVal val="visible"/>
                                      </p:to>
                                    </p:set>
                                    <p:animEffect filter="fade" transition="in">
                                      <p:cBhvr>
                                        <p:cTn dur="1000"/>
                                        <p:tgtEl>
                                          <p:spTgt spid="22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0">
                                            <p:txEl>
                                              <p:pRg end="1" st="1"/>
                                            </p:txEl>
                                          </p:spTgt>
                                        </p:tgtEl>
                                        <p:attrNameLst>
                                          <p:attrName>style.visibility</p:attrName>
                                        </p:attrNameLst>
                                      </p:cBhvr>
                                      <p:to>
                                        <p:strVal val="visible"/>
                                      </p:to>
                                    </p:set>
                                    <p:animEffect filter="fade" transition="in">
                                      <p:cBhvr>
                                        <p:cTn dur="1000"/>
                                        <p:tgtEl>
                                          <p:spTgt spid="22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0">
                                            <p:txEl>
                                              <p:pRg end="2" st="2"/>
                                            </p:txEl>
                                          </p:spTgt>
                                        </p:tgtEl>
                                        <p:attrNameLst>
                                          <p:attrName>style.visibility</p:attrName>
                                        </p:attrNameLst>
                                      </p:cBhvr>
                                      <p:to>
                                        <p:strVal val="visible"/>
                                      </p:to>
                                    </p:set>
                                    <p:animEffect filter="fade" transition="in">
                                      <p:cBhvr>
                                        <p:cTn dur="1000"/>
                                        <p:tgtEl>
                                          <p:spTgt spid="22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0">
                                            <p:txEl>
                                              <p:pRg end="3" st="3"/>
                                            </p:txEl>
                                          </p:spTgt>
                                        </p:tgtEl>
                                        <p:attrNameLst>
                                          <p:attrName>style.visibility</p:attrName>
                                        </p:attrNameLst>
                                      </p:cBhvr>
                                      <p:to>
                                        <p:strVal val="visible"/>
                                      </p:to>
                                    </p:set>
                                    <p:animEffect filter="fade" transition="in">
                                      <p:cBhvr>
                                        <p:cTn dur="1000"/>
                                        <p:tgtEl>
                                          <p:spTgt spid="229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0">
                                            <p:txEl>
                                              <p:pRg end="4" st="4"/>
                                            </p:txEl>
                                          </p:spTgt>
                                        </p:tgtEl>
                                        <p:attrNameLst>
                                          <p:attrName>style.visibility</p:attrName>
                                        </p:attrNameLst>
                                      </p:cBhvr>
                                      <p:to>
                                        <p:strVal val="visible"/>
                                      </p:to>
                                    </p:set>
                                    <p:animEffect filter="fade" transition="in">
                                      <p:cBhvr>
                                        <p:cTn dur="1000"/>
                                        <p:tgtEl>
                                          <p:spTgt spid="229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4" name="Shape 2294"/>
        <p:cNvGrpSpPr/>
        <p:nvPr/>
      </p:nvGrpSpPr>
      <p:grpSpPr>
        <a:xfrm>
          <a:off x="0" y="0"/>
          <a:ext cx="0" cy="0"/>
          <a:chOff x="0" y="0"/>
          <a:chExt cx="0" cy="0"/>
        </a:xfrm>
      </p:grpSpPr>
      <p:sp>
        <p:nvSpPr>
          <p:cNvPr id="2295" name="Google Shape;2295;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i="1" lang="en"/>
              <a:t>N</a:t>
            </a:r>
            <a:r>
              <a:rPr lang="en"/>
              <a:t>-gram language models</a:t>
            </a:r>
            <a:endParaRPr/>
          </a:p>
        </p:txBody>
      </p:sp>
      <p:sp>
        <p:nvSpPr>
          <p:cNvPr id="2296" name="Google Shape;2296;p44"/>
          <p:cNvSpPr txBox="1"/>
          <p:nvPr>
            <p:ph idx="1" type="body"/>
          </p:nvPr>
        </p:nvSpPr>
        <p:spPr>
          <a:xfrm>
            <a:off x="311700" y="1152475"/>
            <a:ext cx="8520600" cy="38310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How could we </a:t>
            </a:r>
            <a:r>
              <a:rPr i="1" lang="en"/>
              <a:t>efficiently</a:t>
            </a:r>
            <a:r>
              <a:rPr lang="en"/>
              <a:t> estimate </a:t>
            </a:r>
            <a:r>
              <a:rPr i="1" lang="en"/>
              <a:t>p(w</a:t>
            </a:r>
            <a:r>
              <a:rPr baseline="-25000" i="1" lang="en"/>
              <a:t>n</a:t>
            </a:r>
            <a:r>
              <a:rPr i="1" lang="en"/>
              <a:t>|w</a:t>
            </a:r>
            <a:r>
              <a:rPr baseline="-25000" i="1" lang="en"/>
              <a:t>1</a:t>
            </a:r>
            <a:r>
              <a:rPr i="1" lang="en"/>
              <a:t>…w</a:t>
            </a:r>
            <a:r>
              <a:rPr baseline="-25000" i="1" lang="en"/>
              <a:t>n-1</a:t>
            </a:r>
            <a:r>
              <a:rPr i="1" lang="en"/>
              <a:t>)</a:t>
            </a:r>
            <a:r>
              <a:rPr lang="en"/>
              <a:t>?</a:t>
            </a:r>
            <a:endParaRPr/>
          </a:p>
          <a:p>
            <a:pPr indent="-368300" lvl="1" marL="914400" rtl="0" algn="l">
              <a:spcBef>
                <a:spcPts val="0"/>
              </a:spcBef>
              <a:spcAft>
                <a:spcPts val="0"/>
              </a:spcAft>
              <a:buSzPts val="2200"/>
              <a:buChar char="○"/>
            </a:pPr>
            <a:r>
              <a:rPr lang="en"/>
              <a:t>Independence assumptions!</a:t>
            </a:r>
            <a:endParaRPr/>
          </a:p>
          <a:p>
            <a:pPr indent="-368300" lvl="0" marL="457200" rtl="0" algn="l">
              <a:spcBef>
                <a:spcPts val="0"/>
              </a:spcBef>
              <a:spcAft>
                <a:spcPts val="0"/>
              </a:spcAft>
              <a:buSzPts val="2200"/>
              <a:buChar char="●"/>
            </a:pPr>
            <a:r>
              <a:rPr lang="en"/>
              <a:t>Does a word </a:t>
            </a:r>
            <a:r>
              <a:rPr i="1" lang="en"/>
              <a:t>k</a:t>
            </a:r>
            <a:r>
              <a:rPr lang="en"/>
              <a:t> away in the history really affect what word comes next that much? What if we assume:</a:t>
            </a:r>
            <a:endParaRPr/>
          </a:p>
          <a:p>
            <a:pPr indent="-368300" lvl="1" marL="914400" rtl="0" algn="l">
              <a:spcBef>
                <a:spcPts val="0"/>
              </a:spcBef>
              <a:spcAft>
                <a:spcPts val="0"/>
              </a:spcAft>
              <a:buClr>
                <a:srgbClr val="0000FF"/>
              </a:buClr>
              <a:buSzPts val="2200"/>
              <a:buChar char="○"/>
            </a:pPr>
            <a:r>
              <a:rPr lang="en">
                <a:solidFill>
                  <a:srgbClr val="0000FF"/>
                </a:solidFill>
              </a:rPr>
              <a:t>p(w</a:t>
            </a:r>
            <a:r>
              <a:rPr baseline="-25000" lang="en">
                <a:solidFill>
                  <a:srgbClr val="0000FF"/>
                </a:solidFill>
              </a:rPr>
              <a:t>n</a:t>
            </a:r>
            <a:r>
              <a:rPr lang="en">
                <a:solidFill>
                  <a:srgbClr val="0000FF"/>
                </a:solidFill>
              </a:rPr>
              <a:t>|w</a:t>
            </a:r>
            <a:r>
              <a:rPr baseline="-25000" lang="en">
                <a:solidFill>
                  <a:srgbClr val="0000FF"/>
                </a:solidFill>
              </a:rPr>
              <a:t>1</a:t>
            </a:r>
            <a:r>
              <a:rPr lang="en">
                <a:solidFill>
                  <a:srgbClr val="0000FF"/>
                </a:solidFill>
              </a:rPr>
              <a:t>…w</a:t>
            </a:r>
            <a:r>
              <a:rPr baseline="-25000" lang="en">
                <a:solidFill>
                  <a:srgbClr val="0000FF"/>
                </a:solidFill>
              </a:rPr>
              <a:t>n-1</a:t>
            </a:r>
            <a:r>
              <a:rPr lang="en">
                <a:solidFill>
                  <a:srgbClr val="0000FF"/>
                </a:solidFill>
              </a:rPr>
              <a:t>) ≈ p(w</a:t>
            </a:r>
            <a:r>
              <a:rPr baseline="-25000" lang="en">
                <a:solidFill>
                  <a:srgbClr val="0000FF"/>
                </a:solidFill>
              </a:rPr>
              <a:t>n</a:t>
            </a:r>
            <a:r>
              <a:rPr lang="en">
                <a:solidFill>
                  <a:srgbClr val="0000FF"/>
                </a:solidFill>
              </a:rPr>
              <a:t>|w</a:t>
            </a:r>
            <a:r>
              <a:rPr baseline="-25000" lang="en">
                <a:solidFill>
                  <a:srgbClr val="0000FF"/>
                </a:solidFill>
              </a:rPr>
              <a:t>n-k+1</a:t>
            </a:r>
            <a:r>
              <a:rPr lang="en">
                <a:solidFill>
                  <a:srgbClr val="0000FF"/>
                </a:solidFill>
              </a:rPr>
              <a:t>…w</a:t>
            </a:r>
            <a:r>
              <a:rPr baseline="-25000" lang="en">
                <a:solidFill>
                  <a:srgbClr val="0000FF"/>
                </a:solidFill>
              </a:rPr>
              <a:t>n-1</a:t>
            </a:r>
            <a:r>
              <a:rPr lang="en">
                <a:solidFill>
                  <a:srgbClr val="0000FF"/>
                </a:solidFill>
              </a:rPr>
              <a:t>)</a:t>
            </a:r>
            <a:endParaRPr>
              <a:solidFill>
                <a:srgbClr val="0000FF"/>
              </a:solidFill>
            </a:endParaRPr>
          </a:p>
          <a:p>
            <a:pPr indent="-368300" lvl="0" marL="457200" rtl="0" algn="l">
              <a:spcBef>
                <a:spcPts val="0"/>
              </a:spcBef>
              <a:spcAft>
                <a:spcPts val="0"/>
              </a:spcAft>
              <a:buSzPts val="2200"/>
              <a:buChar char="●"/>
            </a:pPr>
            <a:r>
              <a:rPr lang="en"/>
              <a:t>Then if we say “a word 4 away in the history does not affect me”, then</a:t>
            </a:r>
            <a:r>
              <a:rPr i="1" lang="en"/>
              <a:t> p(w</a:t>
            </a:r>
            <a:r>
              <a:rPr baseline="-25000" i="1" lang="en"/>
              <a:t>n</a:t>
            </a:r>
            <a:r>
              <a:rPr i="1" lang="en"/>
              <a:t>|w</a:t>
            </a:r>
            <a:r>
              <a:rPr baseline="-25000" i="1" lang="en"/>
              <a:t>1</a:t>
            </a:r>
            <a:r>
              <a:rPr i="1" lang="en"/>
              <a:t>…w</a:t>
            </a:r>
            <a:r>
              <a:rPr baseline="-25000" i="1" lang="en"/>
              <a:t>n-1</a:t>
            </a:r>
            <a:r>
              <a:rPr i="1" lang="en"/>
              <a:t>) ≈ p(w</a:t>
            </a:r>
            <a:r>
              <a:rPr baseline="-25000" i="1" lang="en"/>
              <a:t>n</a:t>
            </a:r>
            <a:r>
              <a:rPr i="1" lang="en"/>
              <a:t>|w</a:t>
            </a:r>
            <a:r>
              <a:rPr baseline="-25000" i="1" lang="en"/>
              <a:t>n-3</a:t>
            </a:r>
            <a:r>
              <a:rPr i="1" lang="en"/>
              <a:t>w</a:t>
            </a:r>
            <a:r>
              <a:rPr baseline="-25000" i="1" lang="en"/>
              <a:t>n-2</a:t>
            </a:r>
            <a:r>
              <a:rPr i="1" lang="en"/>
              <a:t>w</a:t>
            </a:r>
            <a:r>
              <a:rPr baseline="-25000" i="1" lang="en"/>
              <a:t>n-1</a:t>
            </a:r>
            <a:r>
              <a:rPr i="1" lang="en"/>
              <a:t>)</a:t>
            </a:r>
            <a:endParaRPr i="1"/>
          </a:p>
          <a:p>
            <a:pPr indent="-368300" lvl="0" marL="457200" rtl="0" algn="l">
              <a:spcBef>
                <a:spcPts val="0"/>
              </a:spcBef>
              <a:spcAft>
                <a:spcPts val="0"/>
              </a:spcAft>
              <a:buSzPts val="2200"/>
              <a:buChar char="●"/>
            </a:pPr>
            <a:r>
              <a:rPr lang="en"/>
              <a:t>How big on disk?</a:t>
            </a:r>
            <a:endParaRPr/>
          </a:p>
          <a:p>
            <a:pPr indent="-368300" lvl="1" marL="914400" rtl="0" algn="l">
              <a:spcBef>
                <a:spcPts val="0"/>
              </a:spcBef>
              <a:spcAft>
                <a:spcPts val="0"/>
              </a:spcAft>
              <a:buSzPts val="2200"/>
              <a:buChar char="○"/>
            </a:pPr>
            <a:r>
              <a:rPr lang="en"/>
              <a:t>|V|*|V|*|V|*|V| = |V|</a:t>
            </a:r>
            <a:r>
              <a:rPr baseline="30000" lang="en"/>
              <a:t>4</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6">
                                            <p:txEl>
                                              <p:pRg end="0" st="0"/>
                                            </p:txEl>
                                          </p:spTgt>
                                        </p:tgtEl>
                                        <p:attrNameLst>
                                          <p:attrName>style.visibility</p:attrName>
                                        </p:attrNameLst>
                                      </p:cBhvr>
                                      <p:to>
                                        <p:strVal val="visible"/>
                                      </p:to>
                                    </p:set>
                                    <p:animEffect filter="fade" transition="in">
                                      <p:cBhvr>
                                        <p:cTn dur="1000"/>
                                        <p:tgtEl>
                                          <p:spTgt spid="229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6">
                                            <p:txEl>
                                              <p:pRg end="1" st="1"/>
                                            </p:txEl>
                                          </p:spTgt>
                                        </p:tgtEl>
                                        <p:attrNameLst>
                                          <p:attrName>style.visibility</p:attrName>
                                        </p:attrNameLst>
                                      </p:cBhvr>
                                      <p:to>
                                        <p:strVal val="visible"/>
                                      </p:to>
                                    </p:set>
                                    <p:animEffect filter="fade" transition="in">
                                      <p:cBhvr>
                                        <p:cTn dur="1000"/>
                                        <p:tgtEl>
                                          <p:spTgt spid="229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6">
                                            <p:txEl>
                                              <p:pRg end="2" st="2"/>
                                            </p:txEl>
                                          </p:spTgt>
                                        </p:tgtEl>
                                        <p:attrNameLst>
                                          <p:attrName>style.visibility</p:attrName>
                                        </p:attrNameLst>
                                      </p:cBhvr>
                                      <p:to>
                                        <p:strVal val="visible"/>
                                      </p:to>
                                    </p:set>
                                    <p:animEffect filter="fade" transition="in">
                                      <p:cBhvr>
                                        <p:cTn dur="1000"/>
                                        <p:tgtEl>
                                          <p:spTgt spid="229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6">
                                            <p:txEl>
                                              <p:pRg end="3" st="3"/>
                                            </p:txEl>
                                          </p:spTgt>
                                        </p:tgtEl>
                                        <p:attrNameLst>
                                          <p:attrName>style.visibility</p:attrName>
                                        </p:attrNameLst>
                                      </p:cBhvr>
                                      <p:to>
                                        <p:strVal val="visible"/>
                                      </p:to>
                                    </p:set>
                                    <p:animEffect filter="fade" transition="in">
                                      <p:cBhvr>
                                        <p:cTn dur="1000"/>
                                        <p:tgtEl>
                                          <p:spTgt spid="229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6">
                                            <p:txEl>
                                              <p:pRg end="4" st="4"/>
                                            </p:txEl>
                                          </p:spTgt>
                                        </p:tgtEl>
                                        <p:attrNameLst>
                                          <p:attrName>style.visibility</p:attrName>
                                        </p:attrNameLst>
                                      </p:cBhvr>
                                      <p:to>
                                        <p:strVal val="visible"/>
                                      </p:to>
                                    </p:set>
                                    <p:animEffect filter="fade" transition="in">
                                      <p:cBhvr>
                                        <p:cTn dur="1000"/>
                                        <p:tgtEl>
                                          <p:spTgt spid="229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6">
                                            <p:txEl>
                                              <p:pRg end="5" st="5"/>
                                            </p:txEl>
                                          </p:spTgt>
                                        </p:tgtEl>
                                        <p:attrNameLst>
                                          <p:attrName>style.visibility</p:attrName>
                                        </p:attrNameLst>
                                      </p:cBhvr>
                                      <p:to>
                                        <p:strVal val="visible"/>
                                      </p:to>
                                    </p:set>
                                    <p:animEffect filter="fade" transition="in">
                                      <p:cBhvr>
                                        <p:cTn dur="1000"/>
                                        <p:tgtEl>
                                          <p:spTgt spid="2296">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6">
                                            <p:txEl>
                                              <p:pRg end="6" st="6"/>
                                            </p:txEl>
                                          </p:spTgt>
                                        </p:tgtEl>
                                        <p:attrNameLst>
                                          <p:attrName>style.visibility</p:attrName>
                                        </p:attrNameLst>
                                      </p:cBhvr>
                                      <p:to>
                                        <p:strVal val="visible"/>
                                      </p:to>
                                    </p:set>
                                    <p:animEffect filter="fade" transition="in">
                                      <p:cBhvr>
                                        <p:cTn dur="1000"/>
                                        <p:tgtEl>
                                          <p:spTgt spid="2296">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0" name="Shape 2300"/>
        <p:cNvGrpSpPr/>
        <p:nvPr/>
      </p:nvGrpSpPr>
      <p:grpSpPr>
        <a:xfrm>
          <a:off x="0" y="0"/>
          <a:ext cx="0" cy="0"/>
          <a:chOff x="0" y="0"/>
          <a:chExt cx="0" cy="0"/>
        </a:xfrm>
      </p:grpSpPr>
      <p:sp>
        <p:nvSpPr>
          <p:cNvPr id="2301" name="Google Shape;2301;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i="1" lang="en"/>
              <a:t>N</a:t>
            </a:r>
            <a:r>
              <a:rPr lang="en"/>
              <a:t>-gram language models</a:t>
            </a:r>
            <a:endParaRPr/>
          </a:p>
        </p:txBody>
      </p:sp>
      <p:sp>
        <p:nvSpPr>
          <p:cNvPr id="2302" name="Google Shape;2302;p45"/>
          <p:cNvSpPr txBox="1"/>
          <p:nvPr>
            <p:ph idx="1" type="body"/>
          </p:nvPr>
        </p:nvSpPr>
        <p:spPr>
          <a:xfrm>
            <a:off x="311700" y="1152475"/>
            <a:ext cx="8520600" cy="38310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i="1" lang="en"/>
              <a:t>k=3</a:t>
            </a:r>
            <a:r>
              <a:rPr lang="en"/>
              <a:t>, trigram LM </a:t>
            </a:r>
            <a:endParaRPr/>
          </a:p>
          <a:p>
            <a:pPr indent="-368300" lvl="1" marL="914400" rtl="0" algn="l">
              <a:spcBef>
                <a:spcPts val="0"/>
              </a:spcBef>
              <a:spcAft>
                <a:spcPts val="0"/>
              </a:spcAft>
              <a:buClr>
                <a:srgbClr val="0000FF"/>
              </a:buClr>
              <a:buSzPts val="2200"/>
              <a:buChar char="○"/>
            </a:pPr>
            <a:r>
              <a:rPr lang="en">
                <a:solidFill>
                  <a:srgbClr val="0000FF"/>
                </a:solidFill>
              </a:rPr>
              <a:t>p(w</a:t>
            </a:r>
            <a:r>
              <a:rPr baseline="-25000" lang="en">
                <a:solidFill>
                  <a:srgbClr val="0000FF"/>
                </a:solidFill>
              </a:rPr>
              <a:t>n</a:t>
            </a:r>
            <a:r>
              <a:rPr lang="en">
                <a:solidFill>
                  <a:srgbClr val="0000FF"/>
                </a:solidFill>
              </a:rPr>
              <a:t>|w</a:t>
            </a:r>
            <a:r>
              <a:rPr baseline="-25000" lang="en">
                <a:solidFill>
                  <a:srgbClr val="0000FF"/>
                </a:solidFill>
              </a:rPr>
              <a:t>1</a:t>
            </a:r>
            <a:r>
              <a:rPr lang="en">
                <a:solidFill>
                  <a:srgbClr val="0000FF"/>
                </a:solidFill>
              </a:rPr>
              <a:t>…w</a:t>
            </a:r>
            <a:r>
              <a:rPr baseline="-25000" lang="en">
                <a:solidFill>
                  <a:srgbClr val="0000FF"/>
                </a:solidFill>
              </a:rPr>
              <a:t>n-1</a:t>
            </a:r>
            <a:r>
              <a:rPr lang="en">
                <a:solidFill>
                  <a:srgbClr val="0000FF"/>
                </a:solidFill>
              </a:rPr>
              <a:t>) ≈ p(w</a:t>
            </a:r>
            <a:r>
              <a:rPr baseline="-25000" lang="en">
                <a:solidFill>
                  <a:srgbClr val="0000FF"/>
                </a:solidFill>
              </a:rPr>
              <a:t>n</a:t>
            </a:r>
            <a:r>
              <a:rPr lang="en">
                <a:solidFill>
                  <a:srgbClr val="0000FF"/>
                </a:solidFill>
              </a:rPr>
              <a:t>|w</a:t>
            </a:r>
            <a:r>
              <a:rPr baseline="-25000" lang="en">
                <a:solidFill>
                  <a:srgbClr val="0000FF"/>
                </a:solidFill>
              </a:rPr>
              <a:t>n-2</a:t>
            </a:r>
            <a:r>
              <a:rPr lang="en">
                <a:solidFill>
                  <a:srgbClr val="0000FF"/>
                </a:solidFill>
              </a:rPr>
              <a:t>w</a:t>
            </a:r>
            <a:r>
              <a:rPr baseline="-25000" lang="en">
                <a:solidFill>
                  <a:srgbClr val="0000FF"/>
                </a:solidFill>
              </a:rPr>
              <a:t>n-1</a:t>
            </a:r>
            <a:r>
              <a:rPr lang="en">
                <a:solidFill>
                  <a:srgbClr val="0000FF"/>
                </a:solidFill>
              </a:rPr>
              <a:t>)</a:t>
            </a:r>
            <a:endParaRPr>
              <a:solidFill>
                <a:srgbClr val="0000FF"/>
              </a:solidFill>
            </a:endParaRPr>
          </a:p>
          <a:p>
            <a:pPr indent="-368300" lvl="1" marL="914400" rtl="0" algn="l">
              <a:spcBef>
                <a:spcPts val="0"/>
              </a:spcBef>
              <a:spcAft>
                <a:spcPts val="0"/>
              </a:spcAft>
              <a:buClr>
                <a:srgbClr val="0000FF"/>
              </a:buClr>
              <a:buSzPts val="2200"/>
              <a:buChar char="○"/>
            </a:pPr>
            <a:r>
              <a:rPr lang="en"/>
              <a:t>|V|*|V|*|V| = |V|</a:t>
            </a:r>
            <a:r>
              <a:rPr baseline="30000" lang="en"/>
              <a:t>3</a:t>
            </a:r>
            <a:endParaRPr/>
          </a:p>
          <a:p>
            <a:pPr indent="-368300" lvl="0" marL="457200" rtl="0" algn="l">
              <a:spcBef>
                <a:spcPts val="0"/>
              </a:spcBef>
              <a:spcAft>
                <a:spcPts val="0"/>
              </a:spcAft>
              <a:buSzPts val="2200"/>
              <a:buChar char="●"/>
            </a:pPr>
            <a:r>
              <a:rPr i="1" lang="en"/>
              <a:t>k=2</a:t>
            </a:r>
            <a:r>
              <a:rPr lang="en"/>
              <a:t>, bigram LM </a:t>
            </a:r>
            <a:endParaRPr/>
          </a:p>
          <a:p>
            <a:pPr indent="-368300" lvl="1" marL="914400" rtl="0" algn="l">
              <a:spcBef>
                <a:spcPts val="0"/>
              </a:spcBef>
              <a:spcAft>
                <a:spcPts val="0"/>
              </a:spcAft>
              <a:buClr>
                <a:srgbClr val="0000FF"/>
              </a:buClr>
              <a:buSzPts val="2200"/>
              <a:buChar char="○"/>
            </a:pPr>
            <a:r>
              <a:rPr lang="en">
                <a:solidFill>
                  <a:srgbClr val="0000FF"/>
                </a:solidFill>
              </a:rPr>
              <a:t>p(w</a:t>
            </a:r>
            <a:r>
              <a:rPr baseline="-25000" lang="en">
                <a:solidFill>
                  <a:srgbClr val="0000FF"/>
                </a:solidFill>
              </a:rPr>
              <a:t>n</a:t>
            </a:r>
            <a:r>
              <a:rPr lang="en">
                <a:solidFill>
                  <a:srgbClr val="0000FF"/>
                </a:solidFill>
              </a:rPr>
              <a:t>|w</a:t>
            </a:r>
            <a:r>
              <a:rPr baseline="-25000" lang="en">
                <a:solidFill>
                  <a:srgbClr val="0000FF"/>
                </a:solidFill>
              </a:rPr>
              <a:t>1</a:t>
            </a:r>
            <a:r>
              <a:rPr lang="en">
                <a:solidFill>
                  <a:srgbClr val="0000FF"/>
                </a:solidFill>
              </a:rPr>
              <a:t>…w</a:t>
            </a:r>
            <a:r>
              <a:rPr baseline="-25000" lang="en">
                <a:solidFill>
                  <a:srgbClr val="0000FF"/>
                </a:solidFill>
              </a:rPr>
              <a:t>n-1</a:t>
            </a:r>
            <a:r>
              <a:rPr lang="en">
                <a:solidFill>
                  <a:srgbClr val="0000FF"/>
                </a:solidFill>
              </a:rPr>
              <a:t>) ≈ p(w</a:t>
            </a:r>
            <a:r>
              <a:rPr baseline="-25000" lang="en">
                <a:solidFill>
                  <a:srgbClr val="0000FF"/>
                </a:solidFill>
              </a:rPr>
              <a:t>n</a:t>
            </a:r>
            <a:r>
              <a:rPr lang="en">
                <a:solidFill>
                  <a:srgbClr val="0000FF"/>
                </a:solidFill>
              </a:rPr>
              <a:t>|w</a:t>
            </a:r>
            <a:r>
              <a:rPr baseline="-25000" lang="en">
                <a:solidFill>
                  <a:srgbClr val="0000FF"/>
                </a:solidFill>
              </a:rPr>
              <a:t>n-1</a:t>
            </a:r>
            <a:r>
              <a:rPr lang="en">
                <a:solidFill>
                  <a:srgbClr val="0000FF"/>
                </a:solidFill>
              </a:rPr>
              <a:t>)</a:t>
            </a:r>
            <a:endParaRPr>
              <a:solidFill>
                <a:srgbClr val="0000FF"/>
              </a:solidFill>
            </a:endParaRPr>
          </a:p>
          <a:p>
            <a:pPr indent="-368300" lvl="1" marL="914400" rtl="0" algn="l">
              <a:spcBef>
                <a:spcPts val="0"/>
              </a:spcBef>
              <a:spcAft>
                <a:spcPts val="0"/>
              </a:spcAft>
              <a:buClr>
                <a:srgbClr val="0000FF"/>
              </a:buClr>
              <a:buSzPts val="2200"/>
              <a:buChar char="○"/>
            </a:pPr>
            <a:r>
              <a:rPr lang="en"/>
              <a:t>|V|*|V| = |V|</a:t>
            </a:r>
            <a:r>
              <a:rPr baseline="30000" lang="en"/>
              <a:t>2</a:t>
            </a:r>
            <a:endParaRPr baseline="30000"/>
          </a:p>
          <a:p>
            <a:pPr indent="-368300" lvl="0" marL="457200" rtl="0" algn="l">
              <a:spcBef>
                <a:spcPts val="0"/>
              </a:spcBef>
              <a:spcAft>
                <a:spcPts val="0"/>
              </a:spcAft>
              <a:buSzPts val="2200"/>
              <a:buChar char="●"/>
            </a:pPr>
            <a:r>
              <a:rPr i="1" lang="en"/>
              <a:t>k=1, </a:t>
            </a:r>
            <a:r>
              <a:rPr lang="en"/>
              <a:t>unigram LM</a:t>
            </a:r>
            <a:endParaRPr/>
          </a:p>
          <a:p>
            <a:pPr indent="-368300" lvl="1" marL="914400" rtl="0" algn="l">
              <a:spcBef>
                <a:spcPts val="0"/>
              </a:spcBef>
              <a:spcAft>
                <a:spcPts val="0"/>
              </a:spcAft>
              <a:buClr>
                <a:srgbClr val="0000FF"/>
              </a:buClr>
              <a:buSzPts val="2200"/>
              <a:buChar char="○"/>
            </a:pPr>
            <a:r>
              <a:rPr lang="en">
                <a:solidFill>
                  <a:srgbClr val="0000FF"/>
                </a:solidFill>
              </a:rPr>
              <a:t>p(w</a:t>
            </a:r>
            <a:r>
              <a:rPr baseline="-25000" lang="en">
                <a:solidFill>
                  <a:srgbClr val="0000FF"/>
                </a:solidFill>
              </a:rPr>
              <a:t>n</a:t>
            </a:r>
            <a:r>
              <a:rPr lang="en">
                <a:solidFill>
                  <a:srgbClr val="0000FF"/>
                </a:solidFill>
              </a:rPr>
              <a:t>|w</a:t>
            </a:r>
            <a:r>
              <a:rPr baseline="-25000" lang="en">
                <a:solidFill>
                  <a:srgbClr val="0000FF"/>
                </a:solidFill>
              </a:rPr>
              <a:t>1</a:t>
            </a:r>
            <a:r>
              <a:rPr lang="en">
                <a:solidFill>
                  <a:srgbClr val="0000FF"/>
                </a:solidFill>
              </a:rPr>
              <a:t>…w</a:t>
            </a:r>
            <a:r>
              <a:rPr baseline="-25000" lang="en">
                <a:solidFill>
                  <a:srgbClr val="0000FF"/>
                </a:solidFill>
              </a:rPr>
              <a:t>n-1</a:t>
            </a:r>
            <a:r>
              <a:rPr lang="en">
                <a:solidFill>
                  <a:srgbClr val="0000FF"/>
                </a:solidFill>
              </a:rPr>
              <a:t>) ≈ p(w</a:t>
            </a:r>
            <a:r>
              <a:rPr baseline="-25000" lang="en">
                <a:solidFill>
                  <a:srgbClr val="0000FF"/>
                </a:solidFill>
              </a:rPr>
              <a:t>n</a:t>
            </a:r>
            <a:r>
              <a:rPr lang="en">
                <a:solidFill>
                  <a:srgbClr val="0000FF"/>
                </a:solidFill>
              </a:rPr>
              <a:t>)</a:t>
            </a:r>
            <a:endParaRPr>
              <a:solidFill>
                <a:srgbClr val="0000FF"/>
              </a:solidFill>
            </a:endParaRPr>
          </a:p>
          <a:p>
            <a:pPr indent="-368300" lvl="1" marL="914400" rtl="0" algn="l">
              <a:spcBef>
                <a:spcPts val="0"/>
              </a:spcBef>
              <a:spcAft>
                <a:spcPts val="0"/>
              </a:spcAft>
              <a:buClr>
                <a:srgbClr val="0000FF"/>
              </a:buClr>
              <a:buSzPts val="2200"/>
              <a:buChar char="○"/>
            </a:pPr>
            <a:r>
              <a:rPr lang="en"/>
              <a:t>|V|</a:t>
            </a:r>
            <a:endParaRPr baseline="30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2">
                                            <p:txEl>
                                              <p:pRg end="0" st="0"/>
                                            </p:txEl>
                                          </p:spTgt>
                                        </p:tgtEl>
                                        <p:attrNameLst>
                                          <p:attrName>style.visibility</p:attrName>
                                        </p:attrNameLst>
                                      </p:cBhvr>
                                      <p:to>
                                        <p:strVal val="visible"/>
                                      </p:to>
                                    </p:set>
                                    <p:animEffect filter="fade" transition="in">
                                      <p:cBhvr>
                                        <p:cTn dur="1500"/>
                                        <p:tgtEl>
                                          <p:spTgt spid="230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2">
                                            <p:txEl>
                                              <p:pRg end="1" st="1"/>
                                            </p:txEl>
                                          </p:spTgt>
                                        </p:tgtEl>
                                        <p:attrNameLst>
                                          <p:attrName>style.visibility</p:attrName>
                                        </p:attrNameLst>
                                      </p:cBhvr>
                                      <p:to>
                                        <p:strVal val="visible"/>
                                      </p:to>
                                    </p:set>
                                    <p:animEffect filter="fade" transition="in">
                                      <p:cBhvr>
                                        <p:cTn dur="1500"/>
                                        <p:tgtEl>
                                          <p:spTgt spid="230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2">
                                            <p:txEl>
                                              <p:pRg end="2" st="2"/>
                                            </p:txEl>
                                          </p:spTgt>
                                        </p:tgtEl>
                                        <p:attrNameLst>
                                          <p:attrName>style.visibility</p:attrName>
                                        </p:attrNameLst>
                                      </p:cBhvr>
                                      <p:to>
                                        <p:strVal val="visible"/>
                                      </p:to>
                                    </p:set>
                                    <p:animEffect filter="fade" transition="in">
                                      <p:cBhvr>
                                        <p:cTn dur="1500"/>
                                        <p:tgtEl>
                                          <p:spTgt spid="230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2">
                                            <p:txEl>
                                              <p:pRg end="3" st="3"/>
                                            </p:txEl>
                                          </p:spTgt>
                                        </p:tgtEl>
                                        <p:attrNameLst>
                                          <p:attrName>style.visibility</p:attrName>
                                        </p:attrNameLst>
                                      </p:cBhvr>
                                      <p:to>
                                        <p:strVal val="visible"/>
                                      </p:to>
                                    </p:set>
                                    <p:animEffect filter="fade" transition="in">
                                      <p:cBhvr>
                                        <p:cTn dur="1500"/>
                                        <p:tgtEl>
                                          <p:spTgt spid="230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2">
                                            <p:txEl>
                                              <p:pRg end="4" st="4"/>
                                            </p:txEl>
                                          </p:spTgt>
                                        </p:tgtEl>
                                        <p:attrNameLst>
                                          <p:attrName>style.visibility</p:attrName>
                                        </p:attrNameLst>
                                      </p:cBhvr>
                                      <p:to>
                                        <p:strVal val="visible"/>
                                      </p:to>
                                    </p:set>
                                    <p:animEffect filter="fade" transition="in">
                                      <p:cBhvr>
                                        <p:cTn dur="1500"/>
                                        <p:tgtEl>
                                          <p:spTgt spid="230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2">
                                            <p:txEl>
                                              <p:pRg end="5" st="5"/>
                                            </p:txEl>
                                          </p:spTgt>
                                        </p:tgtEl>
                                        <p:attrNameLst>
                                          <p:attrName>style.visibility</p:attrName>
                                        </p:attrNameLst>
                                      </p:cBhvr>
                                      <p:to>
                                        <p:strVal val="visible"/>
                                      </p:to>
                                    </p:set>
                                    <p:animEffect filter="fade" transition="in">
                                      <p:cBhvr>
                                        <p:cTn dur="1500"/>
                                        <p:tgtEl>
                                          <p:spTgt spid="230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2">
                                            <p:txEl>
                                              <p:pRg end="6" st="6"/>
                                            </p:txEl>
                                          </p:spTgt>
                                        </p:tgtEl>
                                        <p:attrNameLst>
                                          <p:attrName>style.visibility</p:attrName>
                                        </p:attrNameLst>
                                      </p:cBhvr>
                                      <p:to>
                                        <p:strVal val="visible"/>
                                      </p:to>
                                    </p:set>
                                    <p:animEffect filter="fade" transition="in">
                                      <p:cBhvr>
                                        <p:cTn dur="1500"/>
                                        <p:tgtEl>
                                          <p:spTgt spid="230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2">
                                            <p:txEl>
                                              <p:pRg end="7" st="7"/>
                                            </p:txEl>
                                          </p:spTgt>
                                        </p:tgtEl>
                                        <p:attrNameLst>
                                          <p:attrName>style.visibility</p:attrName>
                                        </p:attrNameLst>
                                      </p:cBhvr>
                                      <p:to>
                                        <p:strVal val="visible"/>
                                      </p:to>
                                    </p:set>
                                    <p:animEffect filter="fade" transition="in">
                                      <p:cBhvr>
                                        <p:cTn dur="1500"/>
                                        <p:tgtEl>
                                          <p:spTgt spid="2302">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2">
                                            <p:txEl>
                                              <p:pRg end="8" st="8"/>
                                            </p:txEl>
                                          </p:spTgt>
                                        </p:tgtEl>
                                        <p:attrNameLst>
                                          <p:attrName>style.visibility</p:attrName>
                                        </p:attrNameLst>
                                      </p:cBhvr>
                                      <p:to>
                                        <p:strVal val="visible"/>
                                      </p:to>
                                    </p:set>
                                    <p:animEffect filter="fade" transition="in">
                                      <p:cBhvr>
                                        <p:cTn dur="1500"/>
                                        <p:tgtEl>
                                          <p:spTgt spid="2302">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6" name="Shape 2306"/>
        <p:cNvGrpSpPr/>
        <p:nvPr/>
      </p:nvGrpSpPr>
      <p:grpSpPr>
        <a:xfrm>
          <a:off x="0" y="0"/>
          <a:ext cx="0" cy="0"/>
          <a:chOff x="0" y="0"/>
          <a:chExt cx="0" cy="0"/>
        </a:xfrm>
      </p:grpSpPr>
      <p:sp>
        <p:nvSpPr>
          <p:cNvPr id="2307" name="Google Shape;2307;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Bigram Co-occurrence matrix</a:t>
            </a:r>
            <a:endParaRPr/>
          </a:p>
        </p:txBody>
      </p:sp>
      <p:graphicFrame>
        <p:nvGraphicFramePr>
          <p:cNvPr id="2308" name="Google Shape;2308;p46"/>
          <p:cNvGraphicFramePr/>
          <p:nvPr/>
        </p:nvGraphicFramePr>
        <p:xfrm>
          <a:off x="294950" y="1071200"/>
          <a:ext cx="3000000" cy="3000000"/>
        </p:xfrm>
        <a:graphic>
          <a:graphicData uri="http://schemas.openxmlformats.org/drawingml/2006/table">
            <a:tbl>
              <a:tblPr>
                <a:noFill/>
                <a:tableStyleId>{803E2408-49D9-4000-A309-9A74C8C2DFDD}</a:tableStyleId>
              </a:tblPr>
              <a:tblGrid>
                <a:gridCol w="861350"/>
                <a:gridCol w="861350"/>
                <a:gridCol w="861350"/>
                <a:gridCol w="861350"/>
                <a:gridCol w="861350"/>
                <a:gridCol w="861350"/>
                <a:gridCol w="861350"/>
                <a:gridCol w="861350"/>
                <a:gridCol w="861350"/>
                <a:gridCol w="861350"/>
              </a:tblGrid>
              <a:tr h="323175">
                <a:tc>
                  <a:txBody>
                    <a:bodyPr/>
                    <a:lstStyle/>
                    <a:p>
                      <a:pPr indent="0" lvl="0" marL="0" rtl="0" algn="l">
                        <a:spcBef>
                          <a:spcPts val="0"/>
                        </a:spcBef>
                        <a:spcAft>
                          <a:spcPts val="0"/>
                        </a:spcAft>
                        <a:buNone/>
                      </a:pPr>
                      <a:r>
                        <a:rPr b="1" lang="en"/>
                        <a:t>w</a:t>
                      </a:r>
                      <a:r>
                        <a:rPr b="1" baseline="-25000" lang="en"/>
                        <a:t>i</a:t>
                      </a:r>
                      <a:r>
                        <a:rPr b="1" lang="en"/>
                        <a:t> / w</a:t>
                      </a:r>
                      <a:r>
                        <a:rPr b="1" baseline="-25000" lang="en"/>
                        <a:t>i-1</a:t>
                      </a:r>
                      <a:endParaRPr b="1"/>
                    </a:p>
                  </a:txBody>
                  <a:tcPr marT="91425" marB="91425" marR="91425" marL="91425"/>
                </a:tc>
                <a:tc>
                  <a:txBody>
                    <a:bodyPr/>
                    <a:lstStyle/>
                    <a:p>
                      <a:pPr indent="0" lvl="0" marL="0" rtl="0" algn="l">
                        <a:spcBef>
                          <a:spcPts val="0"/>
                        </a:spcBef>
                        <a:spcAft>
                          <a:spcPts val="0"/>
                        </a:spcAft>
                        <a:buNone/>
                      </a:pPr>
                      <a:r>
                        <a:rPr lang="en"/>
                        <a:t>the</a:t>
                      </a:r>
                      <a:endParaRPr/>
                    </a:p>
                  </a:txBody>
                  <a:tcPr marT="91425" marB="91425" marR="91425" marL="91425"/>
                </a:tc>
                <a:tc>
                  <a:txBody>
                    <a:bodyPr/>
                    <a:lstStyle/>
                    <a:p>
                      <a:pPr indent="0" lvl="0" marL="0" rtl="0" algn="l">
                        <a:spcBef>
                          <a:spcPts val="0"/>
                        </a:spcBef>
                        <a:spcAft>
                          <a:spcPts val="0"/>
                        </a:spcAft>
                        <a:buNone/>
                      </a:pPr>
                      <a:r>
                        <a:rPr lang="en"/>
                        <a:t>students</a:t>
                      </a:r>
                      <a:endParaRPr/>
                    </a:p>
                  </a:txBody>
                  <a:tcPr marT="91425" marB="91425" marR="91425" marL="91425"/>
                </a:tc>
                <a:tc>
                  <a:txBody>
                    <a:bodyPr/>
                    <a:lstStyle/>
                    <a:p>
                      <a:pPr indent="0" lvl="0" marL="0" rtl="0" algn="l">
                        <a:spcBef>
                          <a:spcPts val="0"/>
                        </a:spcBef>
                        <a:spcAft>
                          <a:spcPts val="0"/>
                        </a:spcAft>
                        <a:buNone/>
                      </a:pPr>
                      <a:r>
                        <a:rPr lang="en"/>
                        <a:t>learned</a:t>
                      </a:r>
                      <a:endParaRPr/>
                    </a:p>
                  </a:txBody>
                  <a:tcPr marT="91425" marB="91425" marR="91425" marL="91425"/>
                </a:tc>
                <a:tc>
                  <a:txBody>
                    <a:bodyPr/>
                    <a:lstStyle/>
                    <a:p>
                      <a:pPr indent="0" lvl="0" marL="0" rtl="0" algn="l">
                        <a:spcBef>
                          <a:spcPts val="0"/>
                        </a:spcBef>
                        <a:spcAft>
                          <a:spcPts val="0"/>
                        </a:spcAft>
                        <a:buNone/>
                      </a:pPr>
                      <a:r>
                        <a:rPr lang="en"/>
                        <a:t>about</a:t>
                      </a:r>
                      <a:endParaRPr/>
                    </a:p>
                  </a:txBody>
                  <a:tcPr marT="91425" marB="91425" marR="91425" marL="91425"/>
                </a:tc>
                <a:tc>
                  <a:txBody>
                    <a:bodyPr/>
                    <a:lstStyle/>
                    <a:p>
                      <a:pPr indent="0" lvl="0" marL="0" rtl="0" algn="l">
                        <a:spcBef>
                          <a:spcPts val="0"/>
                        </a:spcBef>
                        <a:spcAft>
                          <a:spcPts val="0"/>
                        </a:spcAft>
                        <a:buNone/>
                      </a:pPr>
                      <a:r>
                        <a:rPr lang="en"/>
                        <a:t>word</a:t>
                      </a:r>
                      <a:endParaRPr/>
                    </a:p>
                  </a:txBody>
                  <a:tcPr marT="91425" marB="91425" marR="91425" marL="91425"/>
                </a:tc>
                <a:tc>
                  <a:txBody>
                    <a:bodyPr/>
                    <a:lstStyle/>
                    <a:p>
                      <a:pPr indent="0" lvl="0" marL="0" rtl="0" algn="l">
                        <a:spcBef>
                          <a:spcPts val="0"/>
                        </a:spcBef>
                        <a:spcAft>
                          <a:spcPts val="0"/>
                        </a:spcAft>
                        <a:buNone/>
                      </a:pPr>
                      <a:r>
                        <a:rPr lang="en"/>
                        <a:t>vectors</a:t>
                      </a:r>
                      <a:endParaRPr/>
                    </a:p>
                  </a:txBody>
                  <a:tcPr marT="91425" marB="91425" marR="91425" marL="91425"/>
                </a:tc>
                <a:tc>
                  <a:txBody>
                    <a:bodyPr/>
                    <a:lstStyle/>
                    <a:p>
                      <a:pPr indent="0" lvl="0" marL="0" rtl="0" algn="l">
                        <a:spcBef>
                          <a:spcPts val="0"/>
                        </a:spcBef>
                        <a:spcAft>
                          <a:spcPts val="0"/>
                        </a:spcAft>
                        <a:buNone/>
                      </a:pPr>
                      <a:r>
                        <a:rPr lang="en"/>
                        <a:t>today</a:t>
                      </a:r>
                      <a:endParaRPr/>
                    </a:p>
                  </a:txBody>
                  <a:tcPr marT="91425" marB="91425" marR="91425" marL="91425"/>
                </a:tc>
                <a:tc>
                  <a:txBody>
                    <a:bodyPr/>
                    <a:lstStyle/>
                    <a:p>
                      <a:pPr indent="0" lvl="0" marL="0" rtl="0" algn="l">
                        <a:spcBef>
                          <a:spcPts val="0"/>
                        </a:spcBef>
                        <a:spcAft>
                          <a:spcPts val="0"/>
                        </a:spcAft>
                        <a:buNone/>
                      </a:pPr>
                      <a:r>
                        <a:rPr lang="en"/>
                        <a:t>in</a:t>
                      </a:r>
                      <a:endParaRPr/>
                    </a:p>
                  </a:txBody>
                  <a:tcPr marT="91425" marB="91425" marR="91425" marL="91425"/>
                </a:tc>
                <a:tc>
                  <a:txBody>
                    <a:bodyPr/>
                    <a:lstStyle/>
                    <a:p>
                      <a:pPr indent="0" lvl="0" marL="0" rtl="0" algn="l">
                        <a:spcBef>
                          <a:spcPts val="0"/>
                        </a:spcBef>
                        <a:spcAft>
                          <a:spcPts val="0"/>
                        </a:spcAft>
                        <a:buNone/>
                      </a:pPr>
                      <a:r>
                        <a:rPr lang="en"/>
                        <a:t>class</a:t>
                      </a:r>
                      <a:endParaRPr/>
                    </a:p>
                  </a:txBody>
                  <a:tcPr marT="91425" marB="91425" marR="91425" marL="91425"/>
                </a:tc>
              </a:tr>
              <a:tr h="323175">
                <a:tc>
                  <a:txBody>
                    <a:bodyPr/>
                    <a:lstStyle/>
                    <a:p>
                      <a:pPr indent="0" lvl="0" marL="0" rtl="0" algn="l">
                        <a:spcBef>
                          <a:spcPts val="0"/>
                        </a:spcBef>
                        <a:spcAft>
                          <a:spcPts val="0"/>
                        </a:spcAft>
                        <a:buNone/>
                      </a:pPr>
                      <a:r>
                        <a:rPr lang="en"/>
                        <a:t>the</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r>
              <a:tr h="323175">
                <a:tc>
                  <a:txBody>
                    <a:bodyPr/>
                    <a:lstStyle/>
                    <a:p>
                      <a:pPr indent="0" lvl="0" marL="0" rtl="0" algn="l">
                        <a:spcBef>
                          <a:spcPts val="0"/>
                        </a:spcBef>
                        <a:spcAft>
                          <a:spcPts val="0"/>
                        </a:spcAft>
                        <a:buNone/>
                      </a:pPr>
                      <a:r>
                        <a:rPr lang="en"/>
                        <a:t>students</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r>
              <a:tr h="323175">
                <a:tc>
                  <a:txBody>
                    <a:bodyPr/>
                    <a:lstStyle/>
                    <a:p>
                      <a:pPr indent="0" lvl="0" marL="0" rtl="0" algn="l">
                        <a:spcBef>
                          <a:spcPts val="0"/>
                        </a:spcBef>
                        <a:spcAft>
                          <a:spcPts val="0"/>
                        </a:spcAft>
                        <a:buNone/>
                      </a:pPr>
                      <a:r>
                        <a:rPr lang="en"/>
                        <a:t>learned</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0.2</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0.2</a:t>
                      </a:r>
                      <a:endParaRPr/>
                    </a:p>
                  </a:txBody>
                  <a:tcPr marT="91425" marB="91425" marR="91425" marL="91425"/>
                </a:tc>
              </a:tr>
              <a:tr h="323175">
                <a:tc>
                  <a:txBody>
                    <a:bodyPr/>
                    <a:lstStyle/>
                    <a:p>
                      <a:pPr indent="0" lvl="0" marL="0" rtl="0" algn="l">
                        <a:spcBef>
                          <a:spcPts val="0"/>
                        </a:spcBef>
                        <a:spcAft>
                          <a:spcPts val="0"/>
                        </a:spcAft>
                        <a:buNone/>
                      </a:pPr>
                      <a:r>
                        <a:rPr lang="en"/>
                        <a:t>about</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0.2</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0.2</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r>
              <a:tr h="323175">
                <a:tc>
                  <a:txBody>
                    <a:bodyPr/>
                    <a:lstStyle/>
                    <a:p>
                      <a:pPr indent="0" lvl="0" marL="0" rtl="0" algn="l">
                        <a:spcBef>
                          <a:spcPts val="0"/>
                        </a:spcBef>
                        <a:spcAft>
                          <a:spcPts val="0"/>
                        </a:spcAft>
                        <a:buNone/>
                      </a:pPr>
                      <a:r>
                        <a:rPr lang="en"/>
                        <a:t>word</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r>
              <a:tr h="323175">
                <a:tc>
                  <a:txBody>
                    <a:bodyPr/>
                    <a:lstStyle/>
                    <a:p>
                      <a:pPr indent="0" lvl="0" marL="0" rtl="0" algn="l">
                        <a:spcBef>
                          <a:spcPts val="0"/>
                        </a:spcBef>
                        <a:spcAft>
                          <a:spcPts val="0"/>
                        </a:spcAft>
                        <a:buNone/>
                      </a:pPr>
                      <a:r>
                        <a:rPr lang="en"/>
                        <a:t>vectors</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0.2</a:t>
                      </a:r>
                      <a:endParaRPr/>
                    </a:p>
                  </a:txBody>
                  <a:tcPr marT="91425" marB="91425" marR="91425" marL="91425"/>
                </a:tc>
                <a:tc>
                  <a:txBody>
                    <a:bodyPr/>
                    <a:lstStyle/>
                    <a:p>
                      <a:pPr indent="0" lvl="0" marL="0" rtl="0" algn="l">
                        <a:spcBef>
                          <a:spcPts val="0"/>
                        </a:spcBef>
                        <a:spcAft>
                          <a:spcPts val="0"/>
                        </a:spcAft>
                        <a:buNone/>
                      </a:pPr>
                      <a:r>
                        <a:rPr lang="en"/>
                        <a:t>0.2</a:t>
                      </a:r>
                      <a:endParaRPr/>
                    </a:p>
                  </a:txBody>
                  <a:tcPr marT="91425" marB="91425" marR="91425" marL="91425"/>
                </a:tc>
                <a:tc>
                  <a:txBody>
                    <a:bodyPr/>
                    <a:lstStyle/>
                    <a:p>
                      <a:pPr indent="0" lvl="0" marL="0" rtl="0" algn="l">
                        <a:spcBef>
                          <a:spcPts val="0"/>
                        </a:spcBef>
                        <a:spcAft>
                          <a:spcPts val="0"/>
                        </a:spcAft>
                        <a:buNone/>
                      </a:pPr>
                      <a:r>
                        <a:rPr lang="en"/>
                        <a:t>0.4</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r>
              <a:tr h="323175">
                <a:tc>
                  <a:txBody>
                    <a:bodyPr/>
                    <a:lstStyle/>
                    <a:p>
                      <a:pPr indent="0" lvl="0" marL="0" rtl="0" algn="l">
                        <a:spcBef>
                          <a:spcPts val="0"/>
                        </a:spcBef>
                        <a:spcAft>
                          <a:spcPts val="0"/>
                        </a:spcAft>
                        <a:buNone/>
                      </a:pPr>
                      <a:r>
                        <a:rPr lang="en"/>
                        <a:t>today</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r>
              <a:tr h="323175">
                <a:tc>
                  <a:txBody>
                    <a:bodyPr/>
                    <a:lstStyle/>
                    <a:p>
                      <a:pPr indent="0" lvl="0" marL="0" rtl="0" algn="l">
                        <a:spcBef>
                          <a:spcPts val="0"/>
                        </a:spcBef>
                        <a:spcAft>
                          <a:spcPts val="0"/>
                        </a:spcAft>
                        <a:buNone/>
                      </a:pPr>
                      <a:r>
                        <a:rPr lang="en"/>
                        <a:t>in</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0.2</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r>
              <a:tr h="323175">
                <a:tc>
                  <a:txBody>
                    <a:bodyPr/>
                    <a:lstStyle/>
                    <a:p>
                      <a:pPr indent="0" lvl="0" marL="0" rtl="0" algn="l">
                        <a:spcBef>
                          <a:spcPts val="0"/>
                        </a:spcBef>
                        <a:spcAft>
                          <a:spcPts val="0"/>
                        </a:spcAft>
                        <a:buNone/>
                      </a:pPr>
                      <a:r>
                        <a:rPr lang="en"/>
                        <a:t>class</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0.05</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0.2</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r>
            </a:tbl>
          </a:graphicData>
        </a:graphic>
      </p:graphicFrame>
      <p:sp>
        <p:nvSpPr>
          <p:cNvPr id="2309" name="Google Shape;2309;p46"/>
          <p:cNvSpPr txBox="1"/>
          <p:nvPr/>
        </p:nvSpPr>
        <p:spPr>
          <a:xfrm rot="237506">
            <a:off x="7338929" y="678078"/>
            <a:ext cx="1607936" cy="400253"/>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Helvetica Neue"/>
                <a:ea typeface="Helvetica Neue"/>
                <a:cs typeface="Helvetica Neue"/>
                <a:sym typeface="Helvetica Neue"/>
              </a:rPr>
              <a:t>Count(w</a:t>
            </a:r>
            <a:r>
              <a:rPr b="1" baseline="-25000" lang="en">
                <a:latin typeface="Helvetica Neue"/>
                <a:ea typeface="Helvetica Neue"/>
                <a:cs typeface="Helvetica Neue"/>
                <a:sym typeface="Helvetica Neue"/>
              </a:rPr>
              <a:t>i</a:t>
            </a:r>
            <a:r>
              <a:rPr b="1" lang="en">
                <a:latin typeface="Helvetica Neue"/>
                <a:ea typeface="Helvetica Neue"/>
                <a:cs typeface="Helvetica Neue"/>
                <a:sym typeface="Helvetica Neue"/>
              </a:rPr>
              <a:t>|w</a:t>
            </a:r>
            <a:r>
              <a:rPr b="1" baseline="-25000" lang="en">
                <a:latin typeface="Helvetica Neue"/>
                <a:ea typeface="Helvetica Neue"/>
                <a:cs typeface="Helvetica Neue"/>
                <a:sym typeface="Helvetica Neue"/>
              </a:rPr>
              <a:t>i-1</a:t>
            </a:r>
            <a:r>
              <a:rPr b="1" lang="en">
                <a:latin typeface="Helvetica Neue"/>
                <a:ea typeface="Helvetica Neue"/>
                <a:cs typeface="Helvetica Neue"/>
                <a:sym typeface="Helvetica Neue"/>
              </a:rPr>
              <a:t>)</a:t>
            </a:r>
            <a:endParaRPr b="1">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9"/>
                                        </p:tgtEl>
                                        <p:attrNameLst>
                                          <p:attrName>style.visibility</p:attrName>
                                        </p:attrNameLst>
                                      </p:cBhvr>
                                      <p:to>
                                        <p:strVal val="visible"/>
                                      </p:to>
                                    </p:set>
                                    <p:animEffect filter="fade" transition="in">
                                      <p:cBhvr>
                                        <p:cTn dur="1000"/>
                                        <p:tgtEl>
                                          <p:spTgt spid="23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3" name="Shape 2313"/>
        <p:cNvGrpSpPr/>
        <p:nvPr/>
      </p:nvGrpSpPr>
      <p:grpSpPr>
        <a:xfrm>
          <a:off x="0" y="0"/>
          <a:ext cx="0" cy="0"/>
          <a:chOff x="0" y="0"/>
          <a:chExt cx="0" cy="0"/>
        </a:xfrm>
      </p:grpSpPr>
      <p:sp>
        <p:nvSpPr>
          <p:cNvPr id="2314" name="Google Shape;2314;p47"/>
          <p:cNvSpPr/>
          <p:nvPr/>
        </p:nvSpPr>
        <p:spPr>
          <a:xfrm>
            <a:off x="-250200" y="-49075"/>
            <a:ext cx="9451200" cy="5508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7"/>
          <p:cNvSpPr/>
          <p:nvPr/>
        </p:nvSpPr>
        <p:spPr>
          <a:xfrm>
            <a:off x="1063475" y="759625"/>
            <a:ext cx="7815000" cy="4577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7"/>
          <p:cNvSpPr/>
          <p:nvPr/>
        </p:nvSpPr>
        <p:spPr>
          <a:xfrm>
            <a:off x="3836100" y="237375"/>
            <a:ext cx="4719300" cy="4906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7"/>
          <p:cNvSpPr/>
          <p:nvPr/>
        </p:nvSpPr>
        <p:spPr>
          <a:xfrm>
            <a:off x="123450" y="2620700"/>
            <a:ext cx="3921600" cy="252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7"/>
          <p:cNvSpPr/>
          <p:nvPr/>
        </p:nvSpPr>
        <p:spPr>
          <a:xfrm>
            <a:off x="4405825" y="2463950"/>
            <a:ext cx="3665100" cy="2679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7"/>
          <p:cNvSpPr/>
          <p:nvPr/>
        </p:nvSpPr>
        <p:spPr>
          <a:xfrm>
            <a:off x="4738175" y="3597800"/>
            <a:ext cx="2848500" cy="1545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7"/>
          <p:cNvSpPr txBox="1"/>
          <p:nvPr>
            <p:ph idx="1" type="body"/>
          </p:nvPr>
        </p:nvSpPr>
        <p:spPr>
          <a:xfrm>
            <a:off x="413650" y="1367800"/>
            <a:ext cx="1188600" cy="792300"/>
          </a:xfrm>
          <a:prstGeom prst="rect">
            <a:avLst/>
          </a:prstGeom>
          <a:solidFill>
            <a:srgbClr val="000000">
              <a:alpha val="17260"/>
            </a:srgbClr>
          </a:solidFill>
        </p:spPr>
        <p:txBody>
          <a:bodyPr anchorCtr="0" anchor="t" bIns="91425" lIns="91425" spcFirstLastPara="1" rIns="91425" wrap="square" tIns="91425">
            <a:normAutofit fontScale="92500" lnSpcReduction="20000"/>
          </a:bodyPr>
          <a:lstStyle/>
          <a:p>
            <a:pPr indent="0" lvl="0" marL="0" rtl="0" algn="ctr">
              <a:lnSpc>
                <a:spcPct val="95000"/>
              </a:lnSpc>
              <a:spcBef>
                <a:spcPts val="0"/>
              </a:spcBef>
              <a:spcAft>
                <a:spcPts val="0"/>
              </a:spcAft>
              <a:buNone/>
            </a:pPr>
            <a:r>
              <a:rPr lang="en" sz="2000"/>
              <a:t>f: X → Y;</a:t>
            </a:r>
            <a:endParaRPr sz="2000"/>
          </a:p>
          <a:p>
            <a:pPr indent="0" lvl="0" marL="0" rtl="0" algn="ctr">
              <a:lnSpc>
                <a:spcPct val="95000"/>
              </a:lnSpc>
              <a:spcBef>
                <a:spcPts val="1200"/>
              </a:spcBef>
              <a:spcAft>
                <a:spcPts val="1200"/>
              </a:spcAft>
              <a:buNone/>
            </a:pPr>
            <a:r>
              <a:rPr lang="en" sz="2000"/>
              <a:t>f(x)=y</a:t>
            </a:r>
            <a:endParaRPr sz="2000"/>
          </a:p>
        </p:txBody>
      </p:sp>
      <p:sp>
        <p:nvSpPr>
          <p:cNvPr id="2321" name="Google Shape;2321;p47"/>
          <p:cNvSpPr txBox="1"/>
          <p:nvPr>
            <p:ph idx="1" type="body"/>
          </p:nvPr>
        </p:nvSpPr>
        <p:spPr>
          <a:xfrm>
            <a:off x="1885800" y="1519250"/>
            <a:ext cx="1950300" cy="792300"/>
          </a:xfrm>
          <a:prstGeom prst="rect">
            <a:avLst/>
          </a:prstGeom>
          <a:solidFill>
            <a:srgbClr val="000000">
              <a:alpha val="17260"/>
            </a:srgbClr>
          </a:solidFill>
        </p:spPr>
        <p:txBody>
          <a:bodyPr anchorCtr="0" anchor="t" bIns="91425" lIns="91425" spcFirstLastPara="1" rIns="91425" wrap="square" tIns="91425">
            <a:normAutofit fontScale="92500" lnSpcReduction="20000"/>
          </a:bodyPr>
          <a:lstStyle/>
          <a:p>
            <a:pPr indent="0" lvl="0" marL="0" rtl="0" algn="ctr">
              <a:lnSpc>
                <a:spcPct val="95000"/>
              </a:lnSpc>
              <a:spcBef>
                <a:spcPts val="0"/>
              </a:spcBef>
              <a:spcAft>
                <a:spcPts val="0"/>
              </a:spcAft>
              <a:buNone/>
            </a:pPr>
            <a:r>
              <a:rPr lang="en" sz="2000"/>
              <a:t>f: ɸ</a:t>
            </a:r>
            <a:r>
              <a:rPr baseline="-25000" lang="en" sz="2000"/>
              <a:t>x</a:t>
            </a:r>
            <a:r>
              <a:rPr lang="en" sz="2000"/>
              <a:t>(X) → ɸ</a:t>
            </a:r>
            <a:r>
              <a:rPr baseline="-25000" lang="en" sz="2000"/>
              <a:t>y</a:t>
            </a:r>
            <a:r>
              <a:rPr lang="en" sz="2000"/>
              <a:t>(Y);</a:t>
            </a:r>
            <a:endParaRPr sz="2000"/>
          </a:p>
          <a:p>
            <a:pPr indent="0" lvl="0" marL="0" rtl="0" algn="ctr">
              <a:lnSpc>
                <a:spcPct val="95000"/>
              </a:lnSpc>
              <a:spcBef>
                <a:spcPts val="1200"/>
              </a:spcBef>
              <a:spcAft>
                <a:spcPts val="1200"/>
              </a:spcAft>
              <a:buNone/>
            </a:pPr>
            <a:r>
              <a:rPr lang="en" sz="2000"/>
              <a:t>f(</a:t>
            </a:r>
            <a:r>
              <a:rPr b="1" lang="en" sz="2000"/>
              <a:t>x</a:t>
            </a:r>
            <a:r>
              <a:rPr lang="en" sz="2000"/>
              <a:t>)=</a:t>
            </a:r>
            <a:r>
              <a:rPr b="1" lang="en" sz="2000"/>
              <a:t>y</a:t>
            </a:r>
            <a:endParaRPr b="1" sz="2000"/>
          </a:p>
        </p:txBody>
      </p:sp>
      <p:sp>
        <p:nvSpPr>
          <p:cNvPr id="2322" name="Google Shape;2322;p47"/>
          <p:cNvSpPr txBox="1"/>
          <p:nvPr>
            <p:ph idx="1" type="body"/>
          </p:nvPr>
        </p:nvSpPr>
        <p:spPr>
          <a:xfrm>
            <a:off x="4991300" y="1414100"/>
            <a:ext cx="2654100" cy="1002600"/>
          </a:xfrm>
          <a:prstGeom prst="rect">
            <a:avLst/>
          </a:prstGeom>
          <a:solidFill>
            <a:srgbClr val="000000">
              <a:alpha val="17260"/>
            </a:srgbClr>
          </a:solidFill>
        </p:spPr>
        <p:txBody>
          <a:bodyPr anchorCtr="0" anchor="t" bIns="91425" lIns="91425" spcFirstLastPara="1" rIns="91425" wrap="square" tIns="91425">
            <a:normAutofit/>
          </a:bodyPr>
          <a:lstStyle/>
          <a:p>
            <a:pPr indent="0" lvl="0" marL="0" rtl="0" algn="ctr">
              <a:lnSpc>
                <a:spcPct val="95000"/>
              </a:lnSpc>
              <a:spcBef>
                <a:spcPts val="0"/>
              </a:spcBef>
              <a:spcAft>
                <a:spcPts val="0"/>
              </a:spcAft>
              <a:buNone/>
            </a:pPr>
            <a:r>
              <a:rPr lang="en" sz="2000"/>
              <a:t>f: ɸ</a:t>
            </a:r>
            <a:r>
              <a:rPr baseline="-25000" lang="en" sz="2000"/>
              <a:t>x</a:t>
            </a:r>
            <a:r>
              <a:rPr lang="en" sz="2000"/>
              <a:t>(X) ✕ </a:t>
            </a:r>
            <a:r>
              <a:rPr lang="en"/>
              <a:t>Θ</a:t>
            </a:r>
            <a:r>
              <a:rPr lang="en" sz="2000"/>
              <a:t> → ɸ</a:t>
            </a:r>
            <a:r>
              <a:rPr baseline="-25000" lang="en" sz="2000"/>
              <a:t>y</a:t>
            </a:r>
            <a:r>
              <a:rPr lang="en" sz="2000"/>
              <a:t>(Y);</a:t>
            </a:r>
            <a:endParaRPr sz="2000"/>
          </a:p>
          <a:p>
            <a:pPr indent="0" lvl="0" marL="0" rtl="0" algn="ctr">
              <a:lnSpc>
                <a:spcPct val="95000"/>
              </a:lnSpc>
              <a:spcBef>
                <a:spcPts val="1200"/>
              </a:spcBef>
              <a:spcAft>
                <a:spcPts val="1200"/>
              </a:spcAft>
              <a:buNone/>
            </a:pPr>
            <a:r>
              <a:rPr lang="en" sz="2000"/>
              <a:t>f(</a:t>
            </a:r>
            <a:r>
              <a:rPr b="1" lang="en" sz="2000"/>
              <a:t>x</a:t>
            </a:r>
            <a:r>
              <a:rPr lang="en" sz="2000"/>
              <a:t>;</a:t>
            </a:r>
            <a:r>
              <a:rPr lang="en"/>
              <a:t>θ)=</a:t>
            </a:r>
            <a:r>
              <a:rPr b="1" lang="en"/>
              <a:t>y</a:t>
            </a:r>
            <a:endParaRPr b="1" sz="2000"/>
          </a:p>
        </p:txBody>
      </p:sp>
      <p:sp>
        <p:nvSpPr>
          <p:cNvPr id="2323" name="Google Shape;2323;p47"/>
          <p:cNvSpPr txBox="1"/>
          <p:nvPr>
            <p:ph idx="1" type="body"/>
          </p:nvPr>
        </p:nvSpPr>
        <p:spPr>
          <a:xfrm>
            <a:off x="4609575" y="2892902"/>
            <a:ext cx="3271800" cy="723900"/>
          </a:xfrm>
          <a:prstGeom prst="rect">
            <a:avLst/>
          </a:prstGeom>
          <a:solidFill>
            <a:srgbClr val="000000">
              <a:alpha val="17260"/>
            </a:srgbClr>
          </a:solidFill>
        </p:spPr>
        <p:txBody>
          <a:bodyPr anchorCtr="0" anchor="t" bIns="91425" lIns="91425" spcFirstLastPara="1" rIns="91425" wrap="square" tIns="91425">
            <a:normAutofit/>
          </a:bodyPr>
          <a:lstStyle/>
          <a:p>
            <a:pPr indent="0" lvl="0" marL="0" rtl="0" algn="l">
              <a:spcBef>
                <a:spcPts val="0"/>
              </a:spcBef>
              <a:spcAft>
                <a:spcPts val="1200"/>
              </a:spcAft>
              <a:buNone/>
            </a:pPr>
            <a:r>
              <a:rPr lang="en"/>
              <a:t>θ</a:t>
            </a:r>
            <a:r>
              <a:rPr baseline="30000" lang="en"/>
              <a:t>*</a:t>
            </a:r>
            <a:r>
              <a:rPr lang="en"/>
              <a:t>=min</a:t>
            </a:r>
            <a:r>
              <a:rPr baseline="-25000" lang="en"/>
              <a:t>θ∈Θ</a:t>
            </a:r>
            <a:r>
              <a:rPr lang="en"/>
              <a:t>(Σ</a:t>
            </a:r>
            <a:r>
              <a:rPr baseline="-25000" lang="en"/>
              <a:t>(x,y)</a:t>
            </a:r>
            <a:r>
              <a:rPr lang="en"/>
              <a:t>L(f(</a:t>
            </a:r>
            <a:r>
              <a:rPr b="1" lang="en"/>
              <a:t>x</a:t>
            </a:r>
            <a:r>
              <a:rPr lang="en"/>
              <a:t>;θ), </a:t>
            </a:r>
            <a:r>
              <a:rPr b="1" lang="en"/>
              <a:t>y</a:t>
            </a:r>
            <a:r>
              <a:rPr lang="en"/>
              <a:t>)))</a:t>
            </a:r>
            <a:endParaRPr sz="2000"/>
          </a:p>
        </p:txBody>
      </p:sp>
      <p:sp>
        <p:nvSpPr>
          <p:cNvPr id="2324" name="Google Shape;2324;p47"/>
          <p:cNvSpPr txBox="1"/>
          <p:nvPr>
            <p:ph idx="1" type="body"/>
          </p:nvPr>
        </p:nvSpPr>
        <p:spPr>
          <a:xfrm>
            <a:off x="4510770" y="251330"/>
            <a:ext cx="3437700" cy="1002600"/>
          </a:xfrm>
          <a:prstGeom prst="rect">
            <a:avLst/>
          </a:prstGeom>
          <a:solidFill>
            <a:srgbClr val="000000">
              <a:alpha val="17260"/>
            </a:srgbClr>
          </a:solidFill>
        </p:spPr>
        <p:txBody>
          <a:bodyPr anchorCtr="0" anchor="t" bIns="91425" lIns="91425" spcFirstLastPara="1" rIns="91425" wrap="square" tIns="91425">
            <a:normAutofit/>
          </a:bodyPr>
          <a:lstStyle/>
          <a:p>
            <a:pPr indent="0" lvl="0" marL="0" rtl="0" algn="ctr">
              <a:lnSpc>
                <a:spcPct val="95000"/>
              </a:lnSpc>
              <a:spcBef>
                <a:spcPts val="0"/>
              </a:spcBef>
              <a:spcAft>
                <a:spcPts val="0"/>
              </a:spcAft>
              <a:buNone/>
            </a:pPr>
            <a:r>
              <a:rPr lang="en" sz="2000"/>
              <a:t>f: X ✕ </a:t>
            </a:r>
            <a:r>
              <a:rPr lang="en"/>
              <a:t>Θ</a:t>
            </a:r>
            <a:r>
              <a:rPr lang="en" sz="2000"/>
              <a:t> → Y;</a:t>
            </a:r>
            <a:endParaRPr sz="2000"/>
          </a:p>
          <a:p>
            <a:pPr indent="0" lvl="0" marL="0" rtl="0" algn="ctr">
              <a:lnSpc>
                <a:spcPct val="95000"/>
              </a:lnSpc>
              <a:spcBef>
                <a:spcPts val="1200"/>
              </a:spcBef>
              <a:spcAft>
                <a:spcPts val="1200"/>
              </a:spcAft>
              <a:buNone/>
            </a:pPr>
            <a:r>
              <a:rPr lang="en" sz="2000"/>
              <a:t>f(x;</a:t>
            </a:r>
            <a:r>
              <a:rPr lang="en"/>
              <a:t>θ)=y; θ∈Θ for model M</a:t>
            </a:r>
            <a:endParaRPr sz="2000"/>
          </a:p>
        </p:txBody>
      </p:sp>
      <p:sp>
        <p:nvSpPr>
          <p:cNvPr id="2325" name="Google Shape;2325;p47"/>
          <p:cNvSpPr txBox="1"/>
          <p:nvPr>
            <p:ph idx="1" type="body"/>
          </p:nvPr>
        </p:nvSpPr>
        <p:spPr>
          <a:xfrm>
            <a:off x="4462675" y="4073400"/>
            <a:ext cx="3551400" cy="607200"/>
          </a:xfrm>
          <a:prstGeom prst="rect">
            <a:avLst/>
          </a:prstGeom>
          <a:solidFill>
            <a:srgbClr val="000000">
              <a:alpha val="17260"/>
            </a:srgbClr>
          </a:solidFill>
        </p:spPr>
        <p:txBody>
          <a:bodyPr anchorCtr="0" anchor="t" bIns="91425" lIns="91425" spcFirstLastPara="1" rIns="91425" wrap="square" tIns="91425">
            <a:normAutofit/>
          </a:bodyPr>
          <a:lstStyle/>
          <a:p>
            <a:pPr indent="0" lvl="0" marL="0" rtl="0" algn="l">
              <a:spcBef>
                <a:spcPts val="0"/>
              </a:spcBef>
              <a:spcAft>
                <a:spcPts val="1200"/>
              </a:spcAft>
              <a:buNone/>
            </a:pPr>
            <a:r>
              <a:rPr lang="en"/>
              <a:t>θ</a:t>
            </a:r>
            <a:r>
              <a:rPr baseline="30000" lang="en"/>
              <a:t>*</a:t>
            </a:r>
            <a:r>
              <a:rPr lang="en"/>
              <a:t>=min</a:t>
            </a:r>
            <a:r>
              <a:rPr baseline="-25000" lang="en"/>
              <a:t>θ∈Θ</a:t>
            </a:r>
            <a:r>
              <a:rPr lang="en"/>
              <a:t>(Σ</a:t>
            </a:r>
            <a:r>
              <a:rPr baseline="-25000" lang="en"/>
              <a:t>(x,y)∈D</a:t>
            </a:r>
            <a:r>
              <a:rPr lang="en"/>
              <a:t>L(f(</a:t>
            </a:r>
            <a:r>
              <a:rPr b="1" lang="en"/>
              <a:t>x</a:t>
            </a:r>
            <a:r>
              <a:rPr lang="en"/>
              <a:t>;θ), </a:t>
            </a:r>
            <a:r>
              <a:rPr b="1" lang="en"/>
              <a:t>y</a:t>
            </a:r>
            <a:r>
              <a:rPr lang="en"/>
              <a:t>)))</a:t>
            </a:r>
            <a:endParaRPr sz="2000"/>
          </a:p>
        </p:txBody>
      </p:sp>
      <p:sp>
        <p:nvSpPr>
          <p:cNvPr id="2326" name="Google Shape;2326;p47"/>
          <p:cNvSpPr txBox="1"/>
          <p:nvPr>
            <p:ph idx="1" type="body"/>
          </p:nvPr>
        </p:nvSpPr>
        <p:spPr>
          <a:xfrm>
            <a:off x="123450" y="2620700"/>
            <a:ext cx="3921600" cy="2522700"/>
          </a:xfrm>
          <a:prstGeom prst="rect">
            <a:avLst/>
          </a:prstGeom>
          <a:noFill/>
          <a:ln>
            <a:noFill/>
          </a:ln>
        </p:spPr>
        <p:txBody>
          <a:bodyPr anchorCtr="0" anchor="t" bIns="91425" lIns="91425" spcFirstLastPara="1" rIns="91425" wrap="square" tIns="91425">
            <a:normAutofit/>
          </a:bodyPr>
          <a:lstStyle/>
          <a:p>
            <a:pPr indent="-355600" lvl="0" marL="457200" rtl="0" algn="l">
              <a:lnSpc>
                <a:spcPct val="95000"/>
              </a:lnSpc>
              <a:spcBef>
                <a:spcPts val="0"/>
              </a:spcBef>
              <a:spcAft>
                <a:spcPts val="0"/>
              </a:spcAft>
              <a:buSzPts val="2000"/>
              <a:buChar char="●"/>
            </a:pPr>
            <a:r>
              <a:rPr lang="en" sz="2000"/>
              <a:t>DL enables function approximation for </a:t>
            </a:r>
            <a:r>
              <a:rPr i="1" lang="en" sz="2000"/>
              <a:t>f</a:t>
            </a:r>
            <a:r>
              <a:rPr lang="en" sz="2000"/>
              <a:t> and is constrained by:</a:t>
            </a:r>
            <a:endParaRPr sz="2000"/>
          </a:p>
          <a:p>
            <a:pPr indent="-355600" lvl="1" marL="914400" rtl="0" algn="l">
              <a:lnSpc>
                <a:spcPct val="95000"/>
              </a:lnSpc>
              <a:spcBef>
                <a:spcPts val="0"/>
              </a:spcBef>
              <a:spcAft>
                <a:spcPts val="0"/>
              </a:spcAft>
              <a:buSzPts val="2000"/>
              <a:buChar char="○"/>
            </a:pPr>
            <a:r>
              <a:rPr lang="en" sz="2000"/>
              <a:t>Data representation ɸ</a:t>
            </a:r>
            <a:endParaRPr sz="2000"/>
          </a:p>
          <a:p>
            <a:pPr indent="-355600" lvl="1" marL="914400" rtl="0" algn="l">
              <a:lnSpc>
                <a:spcPct val="95000"/>
              </a:lnSpc>
              <a:spcBef>
                <a:spcPts val="0"/>
              </a:spcBef>
              <a:spcAft>
                <a:spcPts val="0"/>
              </a:spcAft>
              <a:buSzPts val="2000"/>
              <a:buChar char="○"/>
            </a:pPr>
            <a:r>
              <a:rPr lang="en" sz="2000"/>
              <a:t>Model architecture M</a:t>
            </a:r>
            <a:endParaRPr sz="2000"/>
          </a:p>
          <a:p>
            <a:pPr indent="-355600" lvl="1" marL="914400" rtl="0" algn="l">
              <a:lnSpc>
                <a:spcPct val="95000"/>
              </a:lnSpc>
              <a:spcBef>
                <a:spcPts val="0"/>
              </a:spcBef>
              <a:spcAft>
                <a:spcPts val="0"/>
              </a:spcAft>
              <a:buSzPts val="2000"/>
              <a:buChar char="○"/>
            </a:pPr>
            <a:r>
              <a:rPr lang="en" sz="2000"/>
              <a:t>Loss function L</a:t>
            </a:r>
            <a:endParaRPr sz="2000"/>
          </a:p>
          <a:p>
            <a:pPr indent="-355600" lvl="1" marL="914400" rtl="0" algn="l">
              <a:lnSpc>
                <a:spcPct val="95000"/>
              </a:lnSpc>
              <a:spcBef>
                <a:spcPts val="0"/>
              </a:spcBef>
              <a:spcAft>
                <a:spcPts val="0"/>
              </a:spcAft>
              <a:buSzPts val="2000"/>
              <a:buChar char="○"/>
            </a:pPr>
            <a:r>
              <a:rPr lang="en" sz="2000"/>
              <a:t>Optimization algorithm</a:t>
            </a:r>
            <a:endParaRPr sz="2000"/>
          </a:p>
          <a:p>
            <a:pPr indent="-355600" lvl="1" marL="914400" rtl="0" algn="l">
              <a:lnSpc>
                <a:spcPct val="95000"/>
              </a:lnSpc>
              <a:spcBef>
                <a:spcPts val="0"/>
              </a:spcBef>
              <a:spcAft>
                <a:spcPts val="0"/>
              </a:spcAft>
              <a:buSzPts val="2000"/>
              <a:buChar char="○"/>
            </a:pPr>
            <a:r>
              <a:rPr lang="en" sz="2000"/>
              <a:t>Training data D</a:t>
            </a:r>
            <a:endParaRPr sz="2000"/>
          </a:p>
        </p:txBody>
      </p:sp>
      <p:sp>
        <p:nvSpPr>
          <p:cNvPr id="2327" name="Google Shape;2327;p47"/>
          <p:cNvSpPr/>
          <p:nvPr/>
        </p:nvSpPr>
        <p:spPr>
          <a:xfrm>
            <a:off x="578775" y="3547675"/>
            <a:ext cx="3333600" cy="6420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7"/>
                                        </p:tgtEl>
                                        <p:attrNameLst>
                                          <p:attrName>style.visibility</p:attrName>
                                        </p:attrNameLst>
                                      </p:cBhvr>
                                      <p:to>
                                        <p:strVal val="visible"/>
                                      </p:to>
                                    </p:set>
                                    <p:animEffect filter="fade" transition="in">
                                      <p:cBhvr>
                                        <p:cTn dur="1000"/>
                                        <p:tgtEl>
                                          <p:spTgt spid="23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1" name="Shape 2331"/>
        <p:cNvGrpSpPr/>
        <p:nvPr/>
      </p:nvGrpSpPr>
      <p:grpSpPr>
        <a:xfrm>
          <a:off x="0" y="0"/>
          <a:ext cx="0" cy="0"/>
          <a:chOff x="0" y="0"/>
          <a:chExt cx="0" cy="0"/>
        </a:xfrm>
      </p:grpSpPr>
      <p:sp>
        <p:nvSpPr>
          <p:cNvPr id="2332" name="Google Shape;2332;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Text Representation</a:t>
            </a:r>
            <a:endParaRPr/>
          </a:p>
        </p:txBody>
      </p:sp>
      <p:sp>
        <p:nvSpPr>
          <p:cNvPr id="2333" name="Google Shape;2333;p48"/>
          <p:cNvSpPr txBox="1"/>
          <p:nvPr>
            <p:ph idx="1" type="body"/>
          </p:nvPr>
        </p:nvSpPr>
        <p:spPr>
          <a:xfrm>
            <a:off x="311700" y="1152475"/>
            <a:ext cx="8520600" cy="3877500"/>
          </a:xfrm>
          <a:prstGeom prst="rect">
            <a:avLst/>
          </a:prstGeom>
        </p:spPr>
        <p:txBody>
          <a:bodyPr anchorCtr="0" anchor="t" bIns="91425" lIns="91425" spcFirstLastPara="1" rIns="91425" wrap="square" tIns="91425">
            <a:normAutofit lnSpcReduction="10000"/>
          </a:bodyPr>
          <a:lstStyle/>
          <a:p>
            <a:pPr indent="-368300" lvl="0" marL="457200" rtl="0" algn="l">
              <a:spcBef>
                <a:spcPts val="0"/>
              </a:spcBef>
              <a:spcAft>
                <a:spcPts val="0"/>
              </a:spcAft>
              <a:buSzPts val="2200"/>
              <a:buChar char="●"/>
            </a:pPr>
            <a:r>
              <a:rPr lang="en"/>
              <a:t>W</a:t>
            </a:r>
            <a:r>
              <a:rPr lang="en"/>
              <a:t>e need to define the </a:t>
            </a:r>
            <a:r>
              <a:rPr i="1" lang="en"/>
              <a:t>encoding function</a:t>
            </a:r>
            <a:r>
              <a:rPr lang="en"/>
              <a:t>, </a:t>
            </a:r>
            <a:r>
              <a:rPr i="1" lang="en"/>
              <a:t>ɸ(x)=</a:t>
            </a:r>
            <a:r>
              <a:rPr b="1" i="1" lang="en"/>
              <a:t>x</a:t>
            </a:r>
            <a:r>
              <a:rPr b="1" lang="en"/>
              <a:t> </a:t>
            </a:r>
            <a:r>
              <a:rPr lang="en"/>
              <a:t>for string </a:t>
            </a:r>
            <a:r>
              <a:rPr i="1" lang="en"/>
              <a:t>x</a:t>
            </a:r>
            <a:endParaRPr/>
          </a:p>
          <a:p>
            <a:pPr indent="-368300" lvl="1" marL="914400" rtl="0" algn="l">
              <a:spcBef>
                <a:spcPts val="0"/>
              </a:spcBef>
              <a:spcAft>
                <a:spcPts val="0"/>
              </a:spcAft>
              <a:buSzPts val="2200"/>
              <a:buChar char="○"/>
            </a:pPr>
            <a:r>
              <a:rPr lang="en"/>
              <a:t>Our encoding function will map raw strings to </a:t>
            </a:r>
            <a:r>
              <a:rPr i="1" lang="en"/>
              <a:t>input features</a:t>
            </a:r>
            <a:r>
              <a:rPr lang="en"/>
              <a:t> for the model </a:t>
            </a:r>
            <a:r>
              <a:rPr i="1" lang="en"/>
              <a:t>M</a:t>
            </a:r>
            <a:endParaRPr i="1"/>
          </a:p>
          <a:p>
            <a:pPr indent="-368300" lvl="0" marL="457200" rtl="0" algn="l">
              <a:spcBef>
                <a:spcPts val="0"/>
              </a:spcBef>
              <a:spcAft>
                <a:spcPts val="0"/>
              </a:spcAft>
              <a:buSzPts val="2200"/>
              <a:buChar char="●"/>
            </a:pPr>
            <a:r>
              <a:rPr lang="en"/>
              <a:t>How can we represent text?</a:t>
            </a:r>
            <a:endParaRPr/>
          </a:p>
          <a:p>
            <a:pPr indent="-368300" lvl="1" marL="914400" rtl="0" algn="l">
              <a:spcBef>
                <a:spcPts val="0"/>
              </a:spcBef>
              <a:spcAft>
                <a:spcPts val="0"/>
              </a:spcAft>
              <a:buSzPts val="2200"/>
              <a:buChar char="○"/>
            </a:pPr>
            <a:r>
              <a:rPr i="1" lang="en"/>
              <a:t>x=</a:t>
            </a:r>
            <a:r>
              <a:rPr lang="en"/>
              <a:t>“A tropical bird perches in the jungle.”</a:t>
            </a:r>
            <a:endParaRPr/>
          </a:p>
          <a:p>
            <a:pPr indent="-368300" lvl="1" marL="914400" rtl="0" algn="l">
              <a:spcBef>
                <a:spcPts val="0"/>
              </a:spcBef>
              <a:spcAft>
                <a:spcPts val="0"/>
              </a:spcAft>
              <a:buSzPts val="2200"/>
              <a:buChar char="○"/>
            </a:pPr>
            <a:r>
              <a:rPr i="1" lang="en"/>
              <a:t>x</a:t>
            </a:r>
            <a:r>
              <a:rPr lang="en"/>
              <a:t> is a sequence of characters, if we think about underlying data and the representation it takes in the machine.</a:t>
            </a:r>
            <a:endParaRPr/>
          </a:p>
          <a:p>
            <a:pPr indent="-368300" lvl="1" marL="914400" rtl="0" algn="l">
              <a:spcBef>
                <a:spcPts val="0"/>
              </a:spcBef>
              <a:spcAft>
                <a:spcPts val="0"/>
              </a:spcAft>
              <a:buSzPts val="2200"/>
              <a:buChar char="○"/>
            </a:pPr>
            <a:r>
              <a:rPr lang="en"/>
              <a:t>When </a:t>
            </a:r>
            <a:r>
              <a:rPr i="1" lang="en"/>
              <a:t>we</a:t>
            </a:r>
            <a:r>
              <a:rPr lang="en"/>
              <a:t> think about language, do we think in sequences of characters?</a:t>
            </a:r>
            <a:endParaRPr/>
          </a:p>
          <a:p>
            <a:pPr indent="-368300" lvl="1" marL="914400" rtl="0" algn="l">
              <a:spcBef>
                <a:spcPts val="0"/>
              </a:spcBef>
              <a:spcAft>
                <a:spcPts val="0"/>
              </a:spcAft>
              <a:buSzPts val="2200"/>
              <a:buChar char="○"/>
            </a:pPr>
            <a:r>
              <a:rPr lang="en"/>
              <a:t>What might be helpful for a model to reason about?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3">
                                            <p:txEl>
                                              <p:pRg end="0" st="0"/>
                                            </p:txEl>
                                          </p:spTgt>
                                        </p:tgtEl>
                                        <p:attrNameLst>
                                          <p:attrName>style.visibility</p:attrName>
                                        </p:attrNameLst>
                                      </p:cBhvr>
                                      <p:to>
                                        <p:strVal val="visible"/>
                                      </p:to>
                                    </p:set>
                                    <p:animEffect filter="fade" transition="in">
                                      <p:cBhvr>
                                        <p:cTn dur="1000"/>
                                        <p:tgtEl>
                                          <p:spTgt spid="233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3">
                                            <p:txEl>
                                              <p:pRg end="1" st="1"/>
                                            </p:txEl>
                                          </p:spTgt>
                                        </p:tgtEl>
                                        <p:attrNameLst>
                                          <p:attrName>style.visibility</p:attrName>
                                        </p:attrNameLst>
                                      </p:cBhvr>
                                      <p:to>
                                        <p:strVal val="visible"/>
                                      </p:to>
                                    </p:set>
                                    <p:animEffect filter="fade" transition="in">
                                      <p:cBhvr>
                                        <p:cTn dur="1000"/>
                                        <p:tgtEl>
                                          <p:spTgt spid="233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3">
                                            <p:txEl>
                                              <p:pRg end="2" st="2"/>
                                            </p:txEl>
                                          </p:spTgt>
                                        </p:tgtEl>
                                        <p:attrNameLst>
                                          <p:attrName>style.visibility</p:attrName>
                                        </p:attrNameLst>
                                      </p:cBhvr>
                                      <p:to>
                                        <p:strVal val="visible"/>
                                      </p:to>
                                    </p:set>
                                    <p:animEffect filter="fade" transition="in">
                                      <p:cBhvr>
                                        <p:cTn dur="1000"/>
                                        <p:tgtEl>
                                          <p:spTgt spid="233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3">
                                            <p:txEl>
                                              <p:pRg end="3" st="3"/>
                                            </p:txEl>
                                          </p:spTgt>
                                        </p:tgtEl>
                                        <p:attrNameLst>
                                          <p:attrName>style.visibility</p:attrName>
                                        </p:attrNameLst>
                                      </p:cBhvr>
                                      <p:to>
                                        <p:strVal val="visible"/>
                                      </p:to>
                                    </p:set>
                                    <p:animEffect filter="fade" transition="in">
                                      <p:cBhvr>
                                        <p:cTn dur="1000"/>
                                        <p:tgtEl>
                                          <p:spTgt spid="233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3">
                                            <p:txEl>
                                              <p:pRg end="4" st="4"/>
                                            </p:txEl>
                                          </p:spTgt>
                                        </p:tgtEl>
                                        <p:attrNameLst>
                                          <p:attrName>style.visibility</p:attrName>
                                        </p:attrNameLst>
                                      </p:cBhvr>
                                      <p:to>
                                        <p:strVal val="visible"/>
                                      </p:to>
                                    </p:set>
                                    <p:animEffect filter="fade" transition="in">
                                      <p:cBhvr>
                                        <p:cTn dur="1000"/>
                                        <p:tgtEl>
                                          <p:spTgt spid="233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3">
                                            <p:txEl>
                                              <p:pRg end="5" st="5"/>
                                            </p:txEl>
                                          </p:spTgt>
                                        </p:tgtEl>
                                        <p:attrNameLst>
                                          <p:attrName>style.visibility</p:attrName>
                                        </p:attrNameLst>
                                      </p:cBhvr>
                                      <p:to>
                                        <p:strVal val="visible"/>
                                      </p:to>
                                    </p:set>
                                    <p:animEffect filter="fade" transition="in">
                                      <p:cBhvr>
                                        <p:cTn dur="1000"/>
                                        <p:tgtEl>
                                          <p:spTgt spid="233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3">
                                            <p:txEl>
                                              <p:pRg end="6" st="6"/>
                                            </p:txEl>
                                          </p:spTgt>
                                        </p:tgtEl>
                                        <p:attrNameLst>
                                          <p:attrName>style.visibility</p:attrName>
                                        </p:attrNameLst>
                                      </p:cBhvr>
                                      <p:to>
                                        <p:strVal val="visible"/>
                                      </p:to>
                                    </p:set>
                                    <p:animEffect filter="fade" transition="in">
                                      <p:cBhvr>
                                        <p:cTn dur="1000"/>
                                        <p:tgtEl>
                                          <p:spTgt spid="2333">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7" name="Shape 2337"/>
        <p:cNvGrpSpPr/>
        <p:nvPr/>
      </p:nvGrpSpPr>
      <p:grpSpPr>
        <a:xfrm>
          <a:off x="0" y="0"/>
          <a:ext cx="0" cy="0"/>
          <a:chOff x="0" y="0"/>
          <a:chExt cx="0" cy="0"/>
        </a:xfrm>
      </p:grpSpPr>
      <p:sp>
        <p:nvSpPr>
          <p:cNvPr id="2338" name="Google Shape;2338;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 Extraction for Language - Tokenization</a:t>
            </a:r>
            <a:endParaRPr/>
          </a:p>
        </p:txBody>
      </p:sp>
      <p:sp>
        <p:nvSpPr>
          <p:cNvPr id="2339" name="Google Shape;2339;p49"/>
          <p:cNvSpPr txBox="1"/>
          <p:nvPr/>
        </p:nvSpPr>
        <p:spPr>
          <a:xfrm>
            <a:off x="1715110" y="1148825"/>
            <a:ext cx="40752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0000FF"/>
                </a:solidFill>
                <a:latin typeface="Helvetica Neue"/>
                <a:ea typeface="Helvetica Neue"/>
                <a:cs typeface="Helvetica Neue"/>
                <a:sym typeface="Helvetica Neue"/>
              </a:rPr>
              <a:t>“A tropical bird perches in the jungle.”</a:t>
            </a:r>
            <a:endParaRPr sz="1800">
              <a:solidFill>
                <a:srgbClr val="0000FF"/>
              </a:solidFill>
              <a:latin typeface="Helvetica Neue"/>
              <a:ea typeface="Helvetica Neue"/>
              <a:cs typeface="Helvetica Neue"/>
              <a:sym typeface="Helvetica Neue"/>
            </a:endParaRPr>
          </a:p>
        </p:txBody>
      </p:sp>
      <p:grpSp>
        <p:nvGrpSpPr>
          <p:cNvPr id="2340" name="Google Shape;2340;p49"/>
          <p:cNvGrpSpPr/>
          <p:nvPr/>
        </p:nvGrpSpPr>
        <p:grpSpPr>
          <a:xfrm>
            <a:off x="138600" y="1922275"/>
            <a:ext cx="7740709" cy="461700"/>
            <a:chOff x="138600" y="1922275"/>
            <a:chExt cx="7740709" cy="461700"/>
          </a:xfrm>
        </p:grpSpPr>
        <p:sp>
          <p:nvSpPr>
            <p:cNvPr id="2341" name="Google Shape;2341;p49"/>
            <p:cNvSpPr txBox="1"/>
            <p:nvPr/>
          </p:nvSpPr>
          <p:spPr>
            <a:xfrm>
              <a:off x="138600" y="1922275"/>
              <a:ext cx="13935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Helvetica Neue"/>
                  <a:ea typeface="Helvetica Neue"/>
                  <a:cs typeface="Helvetica Neue"/>
                  <a:sym typeface="Helvetica Neue"/>
                </a:rPr>
                <a:t>Word-level</a:t>
              </a:r>
              <a:endParaRPr sz="1800">
                <a:latin typeface="Helvetica Neue"/>
                <a:ea typeface="Helvetica Neue"/>
                <a:cs typeface="Helvetica Neue"/>
                <a:sym typeface="Helvetica Neue"/>
              </a:endParaRPr>
            </a:p>
          </p:txBody>
        </p:sp>
        <p:sp>
          <p:nvSpPr>
            <p:cNvPr id="2342" name="Google Shape;2342;p49"/>
            <p:cNvSpPr txBox="1"/>
            <p:nvPr/>
          </p:nvSpPr>
          <p:spPr>
            <a:xfrm>
              <a:off x="1716700"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343" name="Google Shape;2343;p49"/>
            <p:cNvSpPr txBox="1"/>
            <p:nvPr/>
          </p:nvSpPr>
          <p:spPr>
            <a:xfrm>
              <a:off x="2498461"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tropical</a:t>
              </a:r>
              <a:endParaRPr sz="1000">
                <a:latin typeface="Helvetica Neue"/>
                <a:ea typeface="Helvetica Neue"/>
                <a:cs typeface="Helvetica Neue"/>
                <a:sym typeface="Helvetica Neue"/>
              </a:endParaRPr>
            </a:p>
          </p:txBody>
        </p:sp>
        <p:sp>
          <p:nvSpPr>
            <p:cNvPr id="2344" name="Google Shape;2344;p49"/>
            <p:cNvSpPr txBox="1"/>
            <p:nvPr/>
          </p:nvSpPr>
          <p:spPr>
            <a:xfrm>
              <a:off x="3280223"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bird</a:t>
              </a:r>
              <a:endParaRPr sz="1000">
                <a:latin typeface="Helvetica Neue"/>
                <a:ea typeface="Helvetica Neue"/>
                <a:cs typeface="Helvetica Neue"/>
                <a:sym typeface="Helvetica Neue"/>
              </a:endParaRPr>
            </a:p>
          </p:txBody>
        </p:sp>
        <p:sp>
          <p:nvSpPr>
            <p:cNvPr id="2345" name="Google Shape;2345;p49"/>
            <p:cNvSpPr txBox="1"/>
            <p:nvPr/>
          </p:nvSpPr>
          <p:spPr>
            <a:xfrm>
              <a:off x="4061984"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perches</a:t>
              </a:r>
              <a:endParaRPr sz="1000">
                <a:latin typeface="Helvetica Neue"/>
                <a:ea typeface="Helvetica Neue"/>
                <a:cs typeface="Helvetica Neue"/>
                <a:sym typeface="Helvetica Neue"/>
              </a:endParaRPr>
            </a:p>
          </p:txBody>
        </p:sp>
        <p:sp>
          <p:nvSpPr>
            <p:cNvPr id="2346" name="Google Shape;2346;p49"/>
            <p:cNvSpPr txBox="1"/>
            <p:nvPr/>
          </p:nvSpPr>
          <p:spPr>
            <a:xfrm>
              <a:off x="4843725"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in</a:t>
              </a:r>
              <a:endParaRPr sz="1000">
                <a:latin typeface="Helvetica Neue"/>
                <a:ea typeface="Helvetica Neue"/>
                <a:cs typeface="Helvetica Neue"/>
                <a:sym typeface="Helvetica Neue"/>
              </a:endParaRPr>
            </a:p>
          </p:txBody>
        </p:sp>
        <p:sp>
          <p:nvSpPr>
            <p:cNvPr id="2347" name="Google Shape;2347;p49"/>
            <p:cNvSpPr txBox="1"/>
            <p:nvPr/>
          </p:nvSpPr>
          <p:spPr>
            <a:xfrm>
              <a:off x="5625486"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the</a:t>
              </a:r>
              <a:endParaRPr sz="1000">
                <a:latin typeface="Helvetica Neue"/>
                <a:ea typeface="Helvetica Neue"/>
                <a:cs typeface="Helvetica Neue"/>
                <a:sym typeface="Helvetica Neue"/>
              </a:endParaRPr>
            </a:p>
          </p:txBody>
        </p:sp>
        <p:sp>
          <p:nvSpPr>
            <p:cNvPr id="2348" name="Google Shape;2348;p49"/>
            <p:cNvSpPr txBox="1"/>
            <p:nvPr/>
          </p:nvSpPr>
          <p:spPr>
            <a:xfrm>
              <a:off x="6407248"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jungle</a:t>
              </a:r>
              <a:endParaRPr sz="1000">
                <a:latin typeface="Helvetica Neue"/>
                <a:ea typeface="Helvetica Neue"/>
                <a:cs typeface="Helvetica Neue"/>
                <a:sym typeface="Helvetica Neue"/>
              </a:endParaRPr>
            </a:p>
          </p:txBody>
        </p:sp>
        <p:sp>
          <p:nvSpPr>
            <p:cNvPr id="2349" name="Google Shape;2349;p49"/>
            <p:cNvSpPr txBox="1"/>
            <p:nvPr/>
          </p:nvSpPr>
          <p:spPr>
            <a:xfrm>
              <a:off x="7189009"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sp>
        <p:nvSpPr>
          <p:cNvPr id="2350" name="Google Shape;2350;p49"/>
          <p:cNvSpPr txBox="1"/>
          <p:nvPr>
            <p:ph idx="1" type="body"/>
          </p:nvPr>
        </p:nvSpPr>
        <p:spPr>
          <a:xfrm>
            <a:off x="311700" y="2477200"/>
            <a:ext cx="8520600" cy="2666400"/>
          </a:xfrm>
          <a:prstGeom prst="rect">
            <a:avLst/>
          </a:prstGeom>
        </p:spPr>
        <p:txBody>
          <a:bodyPr anchorCtr="0" anchor="t" bIns="91425" lIns="91425" spcFirstLastPara="1" rIns="91425" wrap="square" tIns="91425">
            <a:normAutofit lnSpcReduction="10000"/>
          </a:bodyPr>
          <a:lstStyle/>
          <a:p>
            <a:pPr indent="-368300" lvl="0" marL="457200" rtl="0" algn="l">
              <a:spcBef>
                <a:spcPts val="0"/>
              </a:spcBef>
              <a:spcAft>
                <a:spcPts val="0"/>
              </a:spcAft>
              <a:buSzPts val="2200"/>
              <a:buChar char="●"/>
            </a:pPr>
            <a:r>
              <a:rPr lang="en"/>
              <a:t>We can break </a:t>
            </a:r>
            <a:r>
              <a:rPr i="1" lang="en"/>
              <a:t>x</a:t>
            </a:r>
            <a:r>
              <a:rPr lang="en"/>
              <a:t> up into the words and punctuation in it.</a:t>
            </a:r>
            <a:endParaRPr/>
          </a:p>
          <a:p>
            <a:pPr indent="-368300" lvl="0" marL="457200" rtl="0" algn="l">
              <a:spcBef>
                <a:spcPts val="0"/>
              </a:spcBef>
              <a:spcAft>
                <a:spcPts val="0"/>
              </a:spcAft>
              <a:buSzPts val="2200"/>
              <a:buChar char="●"/>
            </a:pPr>
            <a:r>
              <a:rPr lang="en"/>
              <a:t>We’ll consider some alternatives shortly, but let’s take notes on what this choice gets us:</a:t>
            </a:r>
            <a:endParaRPr/>
          </a:p>
          <a:p>
            <a:pPr indent="-368300" lvl="1" marL="914400" rtl="0" algn="l">
              <a:spcBef>
                <a:spcPts val="0"/>
              </a:spcBef>
              <a:spcAft>
                <a:spcPts val="0"/>
              </a:spcAft>
              <a:buSzPts val="2200"/>
              <a:buChar char="○"/>
            </a:pPr>
            <a:r>
              <a:rPr lang="en"/>
              <a:t>Can we can learn parameters of </a:t>
            </a:r>
            <a:r>
              <a:rPr i="1" lang="en"/>
              <a:t>M</a:t>
            </a:r>
            <a:r>
              <a:rPr lang="en"/>
              <a:t> that represent </a:t>
            </a:r>
            <a:r>
              <a:rPr i="1" lang="en"/>
              <a:t>every</a:t>
            </a:r>
            <a:r>
              <a:rPr lang="en"/>
              <a:t> word (i.e., </a:t>
            </a:r>
            <a:r>
              <a:rPr b="1" lang="en"/>
              <a:t>word embeddings</a:t>
            </a:r>
            <a:r>
              <a:rPr lang="en"/>
              <a:t>)?</a:t>
            </a:r>
            <a:endParaRPr/>
          </a:p>
          <a:p>
            <a:pPr indent="-368300" lvl="1" marL="914400" rtl="0" algn="l">
              <a:spcBef>
                <a:spcPts val="0"/>
              </a:spcBef>
              <a:spcAft>
                <a:spcPts val="0"/>
              </a:spcAft>
              <a:buSzPts val="2200"/>
              <a:buChar char="○"/>
            </a:pPr>
            <a:r>
              <a:rPr lang="en"/>
              <a:t>Only “yes” if we can fit </a:t>
            </a:r>
            <a:r>
              <a:rPr i="1" lang="en"/>
              <a:t>θ</a:t>
            </a:r>
            <a:r>
              <a:rPr lang="en"/>
              <a:t> on disk, which requires </a:t>
            </a:r>
            <a:r>
              <a:rPr i="1" lang="en"/>
              <a:t>θ </a:t>
            </a:r>
            <a:r>
              <a:rPr lang="en"/>
              <a:t>to be at least finite, preferably also not exponential.</a:t>
            </a:r>
            <a:endParaRPr/>
          </a:p>
        </p:txBody>
      </p:sp>
      <p:sp>
        <p:nvSpPr>
          <p:cNvPr id="2351" name="Google Shape;2351;p49"/>
          <p:cNvSpPr txBox="1"/>
          <p:nvPr/>
        </p:nvSpPr>
        <p:spPr>
          <a:xfrm>
            <a:off x="6475810" y="906475"/>
            <a:ext cx="2458500" cy="10158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i="1" lang="en" sz="1800">
                <a:solidFill>
                  <a:schemeClr val="dk1"/>
                </a:solidFill>
                <a:latin typeface="Helvetica Neue"/>
                <a:ea typeface="Helvetica Neue"/>
                <a:cs typeface="Helvetica Neue"/>
                <a:sym typeface="Helvetica Neue"/>
              </a:rPr>
              <a:t>D</a:t>
            </a:r>
            <a:r>
              <a:rPr lang="en" sz="1800">
                <a:solidFill>
                  <a:schemeClr val="dk1"/>
                </a:solidFill>
                <a:latin typeface="Helvetica Neue"/>
                <a:ea typeface="Helvetica Neue"/>
                <a:cs typeface="Helvetica Neue"/>
                <a:sym typeface="Helvetica Neue"/>
              </a:rPr>
              <a:t>: image captions </a:t>
            </a:r>
            <a:r>
              <a:rPr i="1" lang="en" sz="1800">
                <a:solidFill>
                  <a:schemeClr val="dk1"/>
                </a:solidFill>
                <a:latin typeface="Helvetica Neue"/>
                <a:ea typeface="Helvetica Neue"/>
                <a:cs typeface="Helvetica Neue"/>
                <a:sym typeface="Helvetica Neue"/>
              </a:rPr>
              <a:t>x</a:t>
            </a:r>
            <a:r>
              <a:rPr lang="en" sz="1800">
                <a:solidFill>
                  <a:schemeClr val="dk1"/>
                </a:solidFill>
                <a:latin typeface="Helvetica Neue"/>
                <a:ea typeface="Helvetica Neue"/>
                <a:cs typeface="Helvetica Neue"/>
                <a:sym typeface="Helvetica Neue"/>
              </a:rPr>
              <a:t> that describe class label object </a:t>
            </a:r>
            <a:r>
              <a:rPr i="1" lang="en" sz="1800">
                <a:solidFill>
                  <a:schemeClr val="dk1"/>
                </a:solidFill>
                <a:latin typeface="Helvetica Neue"/>
                <a:ea typeface="Helvetica Neue"/>
                <a:cs typeface="Helvetica Neue"/>
                <a:sym typeface="Helvetica Neue"/>
              </a:rPr>
              <a:t>l</a:t>
            </a:r>
            <a:endParaRPr i="1" sz="1800">
              <a:solidFill>
                <a:schemeClr val="dk1"/>
              </a:solidFill>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9"/>
                                        </p:tgtEl>
                                        <p:attrNameLst>
                                          <p:attrName>style.visibility</p:attrName>
                                        </p:attrNameLst>
                                      </p:cBhvr>
                                      <p:to>
                                        <p:strVal val="visible"/>
                                      </p:to>
                                    </p:set>
                                    <p:animEffect filter="fade" transition="in">
                                      <p:cBhvr>
                                        <p:cTn dur="1000"/>
                                        <p:tgtEl>
                                          <p:spTgt spid="2339"/>
                                        </p:tgtEl>
                                      </p:cBhvr>
                                    </p:animEffect>
                                  </p:childTnLst>
                                </p:cTn>
                              </p:par>
                              <p:par>
                                <p:cTn fill="hold" nodeType="withEffect" presetClass="entr" presetID="10" presetSubtype="0">
                                  <p:stCondLst>
                                    <p:cond delay="0"/>
                                  </p:stCondLst>
                                  <p:childTnLst>
                                    <p:set>
                                      <p:cBhvr>
                                        <p:cTn dur="1" fill="hold">
                                          <p:stCondLst>
                                            <p:cond delay="0"/>
                                          </p:stCondLst>
                                        </p:cTn>
                                        <p:tgtEl>
                                          <p:spTgt spid="2351"/>
                                        </p:tgtEl>
                                        <p:attrNameLst>
                                          <p:attrName>style.visibility</p:attrName>
                                        </p:attrNameLst>
                                      </p:cBhvr>
                                      <p:to>
                                        <p:strVal val="visible"/>
                                      </p:to>
                                    </p:set>
                                    <p:animEffect filter="fade" transition="in">
                                      <p:cBhvr>
                                        <p:cTn dur="1000"/>
                                        <p:tgtEl>
                                          <p:spTgt spid="23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0"/>
                                        </p:tgtEl>
                                        <p:attrNameLst>
                                          <p:attrName>style.visibility</p:attrName>
                                        </p:attrNameLst>
                                      </p:cBhvr>
                                      <p:to>
                                        <p:strVal val="visible"/>
                                      </p:to>
                                    </p:set>
                                    <p:animEffect filter="fade" transition="in">
                                      <p:cBhvr>
                                        <p:cTn dur="1000"/>
                                        <p:tgtEl>
                                          <p:spTgt spid="23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0">
                                            <p:txEl>
                                              <p:pRg end="0" st="0"/>
                                            </p:txEl>
                                          </p:spTgt>
                                        </p:tgtEl>
                                        <p:attrNameLst>
                                          <p:attrName>style.visibility</p:attrName>
                                        </p:attrNameLst>
                                      </p:cBhvr>
                                      <p:to>
                                        <p:strVal val="visible"/>
                                      </p:to>
                                    </p:set>
                                    <p:animEffect filter="fade" transition="in">
                                      <p:cBhvr>
                                        <p:cTn dur="1000"/>
                                        <p:tgtEl>
                                          <p:spTgt spid="235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0">
                                            <p:txEl>
                                              <p:pRg end="1" st="1"/>
                                            </p:txEl>
                                          </p:spTgt>
                                        </p:tgtEl>
                                        <p:attrNameLst>
                                          <p:attrName>style.visibility</p:attrName>
                                        </p:attrNameLst>
                                      </p:cBhvr>
                                      <p:to>
                                        <p:strVal val="visible"/>
                                      </p:to>
                                    </p:set>
                                    <p:animEffect filter="fade" transition="in">
                                      <p:cBhvr>
                                        <p:cTn dur="1000"/>
                                        <p:tgtEl>
                                          <p:spTgt spid="235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0">
                                            <p:txEl>
                                              <p:pRg end="2" st="2"/>
                                            </p:txEl>
                                          </p:spTgt>
                                        </p:tgtEl>
                                        <p:attrNameLst>
                                          <p:attrName>style.visibility</p:attrName>
                                        </p:attrNameLst>
                                      </p:cBhvr>
                                      <p:to>
                                        <p:strVal val="visible"/>
                                      </p:to>
                                    </p:set>
                                    <p:animEffect filter="fade" transition="in">
                                      <p:cBhvr>
                                        <p:cTn dur="1000"/>
                                        <p:tgtEl>
                                          <p:spTgt spid="235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0">
                                            <p:txEl>
                                              <p:pRg end="3" st="3"/>
                                            </p:txEl>
                                          </p:spTgt>
                                        </p:tgtEl>
                                        <p:attrNameLst>
                                          <p:attrName>style.visibility</p:attrName>
                                        </p:attrNameLst>
                                      </p:cBhvr>
                                      <p:to>
                                        <p:strVal val="visible"/>
                                      </p:to>
                                    </p:set>
                                    <p:animEffect filter="fade" transition="in">
                                      <p:cBhvr>
                                        <p:cTn dur="1000"/>
                                        <p:tgtEl>
                                          <p:spTgt spid="235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5" name="Shape 2355"/>
        <p:cNvGrpSpPr/>
        <p:nvPr/>
      </p:nvGrpSpPr>
      <p:grpSpPr>
        <a:xfrm>
          <a:off x="0" y="0"/>
          <a:ext cx="0" cy="0"/>
          <a:chOff x="0" y="0"/>
          <a:chExt cx="0" cy="0"/>
        </a:xfrm>
      </p:grpSpPr>
      <p:sp>
        <p:nvSpPr>
          <p:cNvPr id="2356" name="Google Shape;2356;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 Extraction for Language - Tokenization</a:t>
            </a:r>
            <a:endParaRPr/>
          </a:p>
        </p:txBody>
      </p:sp>
      <p:sp>
        <p:nvSpPr>
          <p:cNvPr id="2357" name="Google Shape;2357;p50"/>
          <p:cNvSpPr txBox="1"/>
          <p:nvPr/>
        </p:nvSpPr>
        <p:spPr>
          <a:xfrm>
            <a:off x="311600" y="1148825"/>
            <a:ext cx="8520600" cy="7389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0000FF"/>
                </a:solidFill>
                <a:latin typeface="Helvetica Neue"/>
                <a:ea typeface="Helvetica Neue"/>
                <a:cs typeface="Helvetica Neue"/>
                <a:sym typeface="Helvetica Neue"/>
              </a:rPr>
              <a:t>“The year is 2032. A model was trained on all images, videos and text on the web, using over 100 yottaFLOPs..”</a:t>
            </a:r>
            <a:endParaRPr sz="1800">
              <a:solidFill>
                <a:srgbClr val="0000FF"/>
              </a:solidFill>
              <a:latin typeface="Helvetica Neue"/>
              <a:ea typeface="Helvetica Neue"/>
              <a:cs typeface="Helvetica Neue"/>
              <a:sym typeface="Helvetica Neue"/>
            </a:endParaRPr>
          </a:p>
        </p:txBody>
      </p:sp>
      <p:sp>
        <p:nvSpPr>
          <p:cNvPr id="2358" name="Google Shape;2358;p50"/>
          <p:cNvSpPr txBox="1"/>
          <p:nvPr/>
        </p:nvSpPr>
        <p:spPr>
          <a:xfrm>
            <a:off x="138600" y="1922275"/>
            <a:ext cx="13935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Helvetica Neue"/>
                <a:ea typeface="Helvetica Neue"/>
                <a:cs typeface="Helvetica Neue"/>
                <a:sym typeface="Helvetica Neue"/>
              </a:rPr>
              <a:t>Word-level</a:t>
            </a:r>
            <a:endParaRPr sz="1800">
              <a:latin typeface="Helvetica Neue"/>
              <a:ea typeface="Helvetica Neue"/>
              <a:cs typeface="Helvetica Neue"/>
              <a:sym typeface="Helvetica Neue"/>
            </a:endParaRPr>
          </a:p>
        </p:txBody>
      </p:sp>
      <p:sp>
        <p:nvSpPr>
          <p:cNvPr id="2359" name="Google Shape;2359;p50"/>
          <p:cNvSpPr txBox="1"/>
          <p:nvPr/>
        </p:nvSpPr>
        <p:spPr>
          <a:xfrm>
            <a:off x="2498461"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using</a:t>
            </a:r>
            <a:endParaRPr sz="1000">
              <a:latin typeface="Helvetica Neue"/>
              <a:ea typeface="Helvetica Neue"/>
              <a:cs typeface="Helvetica Neue"/>
              <a:sym typeface="Helvetica Neue"/>
            </a:endParaRPr>
          </a:p>
        </p:txBody>
      </p:sp>
      <p:sp>
        <p:nvSpPr>
          <p:cNvPr id="2360" name="Google Shape;2360;p50"/>
          <p:cNvSpPr txBox="1"/>
          <p:nvPr/>
        </p:nvSpPr>
        <p:spPr>
          <a:xfrm>
            <a:off x="3280223"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over</a:t>
            </a:r>
            <a:endParaRPr sz="1000">
              <a:latin typeface="Helvetica Neue"/>
              <a:ea typeface="Helvetica Neue"/>
              <a:cs typeface="Helvetica Neue"/>
              <a:sym typeface="Helvetica Neue"/>
            </a:endParaRPr>
          </a:p>
        </p:txBody>
      </p:sp>
      <p:sp>
        <p:nvSpPr>
          <p:cNvPr id="2361" name="Google Shape;2361;p50"/>
          <p:cNvSpPr txBox="1"/>
          <p:nvPr>
            <p:ph idx="1" type="body"/>
          </p:nvPr>
        </p:nvSpPr>
        <p:spPr>
          <a:xfrm>
            <a:off x="311700" y="2477200"/>
            <a:ext cx="8520600" cy="24645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Do we</a:t>
            </a:r>
            <a:r>
              <a:rPr i="1" lang="en"/>
              <a:t> want</a:t>
            </a:r>
            <a:r>
              <a:rPr lang="en"/>
              <a:t> a token representing the “word” </a:t>
            </a:r>
            <a:r>
              <a:rPr i="1" lang="en"/>
              <a:t>100</a:t>
            </a:r>
            <a:r>
              <a:rPr lang="en"/>
              <a:t>?</a:t>
            </a:r>
            <a:endParaRPr/>
          </a:p>
          <a:p>
            <a:pPr indent="-368300" lvl="1" marL="914400" rtl="0" algn="l">
              <a:spcBef>
                <a:spcPts val="0"/>
              </a:spcBef>
              <a:spcAft>
                <a:spcPts val="0"/>
              </a:spcAft>
              <a:buSzPts val="2200"/>
              <a:buChar char="○"/>
            </a:pPr>
            <a:r>
              <a:rPr lang="en"/>
              <a:t>We’ll have to learn individual embeddings for 0, 1, 2, …</a:t>
            </a:r>
            <a:endParaRPr/>
          </a:p>
          <a:p>
            <a:pPr indent="-368300" lvl="0" marL="457200" rtl="0" algn="l">
              <a:spcBef>
                <a:spcPts val="0"/>
              </a:spcBef>
              <a:spcAft>
                <a:spcPts val="0"/>
              </a:spcAft>
              <a:buSzPts val="2200"/>
              <a:buChar char="●"/>
            </a:pPr>
            <a:r>
              <a:rPr lang="en"/>
              <a:t>Do we </a:t>
            </a:r>
            <a:r>
              <a:rPr i="1" lang="en"/>
              <a:t>want</a:t>
            </a:r>
            <a:r>
              <a:rPr lang="en"/>
              <a:t> a token representing the “word” </a:t>
            </a:r>
            <a:r>
              <a:rPr i="1" lang="en"/>
              <a:t>yottaFLOPs</a:t>
            </a:r>
            <a:r>
              <a:rPr lang="en"/>
              <a:t>?</a:t>
            </a:r>
            <a:endParaRPr/>
          </a:p>
          <a:p>
            <a:pPr indent="-368300" lvl="1" marL="914400" rtl="0" algn="l">
              <a:spcBef>
                <a:spcPts val="0"/>
              </a:spcBef>
              <a:spcAft>
                <a:spcPts val="0"/>
              </a:spcAft>
              <a:buSzPts val="2200"/>
              <a:buChar char="○"/>
            </a:pPr>
            <a:r>
              <a:rPr lang="en"/>
              <a:t>Unlikely we’ll ever see this word again!</a:t>
            </a:r>
            <a:endParaRPr/>
          </a:p>
          <a:p>
            <a:pPr indent="-368300" lvl="0" marL="457200" rtl="0" algn="l">
              <a:spcBef>
                <a:spcPts val="0"/>
              </a:spcBef>
              <a:spcAft>
                <a:spcPts val="0"/>
              </a:spcAft>
              <a:buSzPts val="2200"/>
              <a:buChar char="●"/>
            </a:pPr>
            <a:r>
              <a:rPr lang="en"/>
              <a:t>What if we find a way to ignore infrequent words?</a:t>
            </a:r>
            <a:endParaRPr/>
          </a:p>
          <a:p>
            <a:pPr indent="-368300" lvl="1" marL="914400" rtl="0" algn="l">
              <a:spcBef>
                <a:spcPts val="0"/>
              </a:spcBef>
              <a:spcAft>
                <a:spcPts val="0"/>
              </a:spcAft>
              <a:buSzPts val="2200"/>
              <a:buChar char="○"/>
            </a:pPr>
            <a:r>
              <a:rPr lang="en"/>
              <a:t>How many words are “infrequent”?</a:t>
            </a:r>
            <a:endParaRPr/>
          </a:p>
        </p:txBody>
      </p:sp>
      <p:sp>
        <p:nvSpPr>
          <p:cNvPr id="2362" name="Google Shape;2362;p50"/>
          <p:cNvSpPr/>
          <p:nvPr/>
        </p:nvSpPr>
        <p:spPr>
          <a:xfrm>
            <a:off x="25" y="4916575"/>
            <a:ext cx="9144000" cy="21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Helvetica Neue"/>
                <a:ea typeface="Helvetica Neue"/>
                <a:cs typeface="Helvetica Neue"/>
                <a:sym typeface="Helvetica Neue"/>
                <a:hlinkClick r:id="rId3"/>
              </a:rPr>
              <a:t>https://twitter.com/gabriel_ilharco/status/1558079922026921985?s=20&amp;t=L9uvSHaczZX1fPc7TDE3ww</a:t>
            </a:r>
            <a:r>
              <a:rPr lang="en">
                <a:latin typeface="Helvetica Neue"/>
                <a:ea typeface="Helvetica Neue"/>
                <a:cs typeface="Helvetica Neue"/>
                <a:sym typeface="Helvetica Neue"/>
              </a:rPr>
              <a:t> </a:t>
            </a:r>
            <a:endParaRPr>
              <a:latin typeface="Helvetica Neue"/>
              <a:ea typeface="Helvetica Neue"/>
              <a:cs typeface="Helvetica Neue"/>
              <a:sym typeface="Helvetica Neue"/>
            </a:endParaRPr>
          </a:p>
        </p:txBody>
      </p:sp>
      <p:sp>
        <p:nvSpPr>
          <p:cNvPr id="2363" name="Google Shape;2363;p50"/>
          <p:cNvSpPr txBox="1"/>
          <p:nvPr/>
        </p:nvSpPr>
        <p:spPr>
          <a:xfrm>
            <a:off x="1584061" y="1983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7"/>
                                        </p:tgtEl>
                                        <p:attrNameLst>
                                          <p:attrName>style.visibility</p:attrName>
                                        </p:attrNameLst>
                                      </p:cBhvr>
                                      <p:to>
                                        <p:strVal val="visible"/>
                                      </p:to>
                                    </p:set>
                                    <p:animEffect filter="fade" transition="in">
                                      <p:cBhvr>
                                        <p:cTn dur="1000"/>
                                        <p:tgtEl>
                                          <p:spTgt spid="23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8"/>
                                        </p:tgtEl>
                                        <p:attrNameLst>
                                          <p:attrName>style.visibility</p:attrName>
                                        </p:attrNameLst>
                                      </p:cBhvr>
                                      <p:to>
                                        <p:strVal val="visible"/>
                                      </p:to>
                                    </p:set>
                                    <p:animEffect filter="fade" transition="in">
                                      <p:cBhvr>
                                        <p:cTn dur="1000"/>
                                        <p:tgtEl>
                                          <p:spTgt spid="2358"/>
                                        </p:tgtEl>
                                      </p:cBhvr>
                                    </p:animEffect>
                                  </p:childTnLst>
                                </p:cTn>
                              </p:par>
                              <p:par>
                                <p:cTn fill="hold" nodeType="withEffect" presetClass="entr" presetID="10" presetSubtype="0">
                                  <p:stCondLst>
                                    <p:cond delay="0"/>
                                  </p:stCondLst>
                                  <p:childTnLst>
                                    <p:set>
                                      <p:cBhvr>
                                        <p:cTn dur="1" fill="hold">
                                          <p:stCondLst>
                                            <p:cond delay="0"/>
                                          </p:stCondLst>
                                        </p:cTn>
                                        <p:tgtEl>
                                          <p:spTgt spid="2359"/>
                                        </p:tgtEl>
                                        <p:attrNameLst>
                                          <p:attrName>style.visibility</p:attrName>
                                        </p:attrNameLst>
                                      </p:cBhvr>
                                      <p:to>
                                        <p:strVal val="visible"/>
                                      </p:to>
                                    </p:set>
                                    <p:animEffect filter="fade" transition="in">
                                      <p:cBhvr>
                                        <p:cTn dur="1000"/>
                                        <p:tgtEl>
                                          <p:spTgt spid="2359"/>
                                        </p:tgtEl>
                                      </p:cBhvr>
                                    </p:animEffect>
                                  </p:childTnLst>
                                </p:cTn>
                              </p:par>
                              <p:par>
                                <p:cTn fill="hold" nodeType="withEffect" presetClass="entr" presetID="10" presetSubtype="0">
                                  <p:stCondLst>
                                    <p:cond delay="0"/>
                                  </p:stCondLst>
                                  <p:childTnLst>
                                    <p:set>
                                      <p:cBhvr>
                                        <p:cTn dur="1" fill="hold">
                                          <p:stCondLst>
                                            <p:cond delay="0"/>
                                          </p:stCondLst>
                                        </p:cTn>
                                        <p:tgtEl>
                                          <p:spTgt spid="2363"/>
                                        </p:tgtEl>
                                        <p:attrNameLst>
                                          <p:attrName>style.visibility</p:attrName>
                                        </p:attrNameLst>
                                      </p:cBhvr>
                                      <p:to>
                                        <p:strVal val="visible"/>
                                      </p:to>
                                    </p:set>
                                    <p:animEffect filter="fade" transition="in">
                                      <p:cBhvr>
                                        <p:cTn dur="1000"/>
                                        <p:tgtEl>
                                          <p:spTgt spid="23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0"/>
                                        </p:tgtEl>
                                        <p:attrNameLst>
                                          <p:attrName>style.visibility</p:attrName>
                                        </p:attrNameLst>
                                      </p:cBhvr>
                                      <p:to>
                                        <p:strVal val="visible"/>
                                      </p:to>
                                    </p:set>
                                    <p:animEffect filter="fade" transition="in">
                                      <p:cBhvr>
                                        <p:cTn dur="1000"/>
                                        <p:tgtEl>
                                          <p:spTgt spid="23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1">
                                            <p:txEl>
                                              <p:pRg end="0" st="0"/>
                                            </p:txEl>
                                          </p:spTgt>
                                        </p:tgtEl>
                                        <p:attrNameLst>
                                          <p:attrName>style.visibility</p:attrName>
                                        </p:attrNameLst>
                                      </p:cBhvr>
                                      <p:to>
                                        <p:strVal val="visible"/>
                                      </p:to>
                                    </p:set>
                                    <p:animEffect filter="fade" transition="in">
                                      <p:cBhvr>
                                        <p:cTn dur="1000"/>
                                        <p:tgtEl>
                                          <p:spTgt spid="236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1">
                                            <p:txEl>
                                              <p:pRg end="1" st="1"/>
                                            </p:txEl>
                                          </p:spTgt>
                                        </p:tgtEl>
                                        <p:attrNameLst>
                                          <p:attrName>style.visibility</p:attrName>
                                        </p:attrNameLst>
                                      </p:cBhvr>
                                      <p:to>
                                        <p:strVal val="visible"/>
                                      </p:to>
                                    </p:set>
                                    <p:animEffect filter="fade" transition="in">
                                      <p:cBhvr>
                                        <p:cTn dur="1000"/>
                                        <p:tgtEl>
                                          <p:spTgt spid="236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1">
                                            <p:txEl>
                                              <p:pRg end="2" st="2"/>
                                            </p:txEl>
                                          </p:spTgt>
                                        </p:tgtEl>
                                        <p:attrNameLst>
                                          <p:attrName>style.visibility</p:attrName>
                                        </p:attrNameLst>
                                      </p:cBhvr>
                                      <p:to>
                                        <p:strVal val="visible"/>
                                      </p:to>
                                    </p:set>
                                    <p:animEffect filter="fade" transition="in">
                                      <p:cBhvr>
                                        <p:cTn dur="1000"/>
                                        <p:tgtEl>
                                          <p:spTgt spid="236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1">
                                            <p:txEl>
                                              <p:pRg end="3" st="3"/>
                                            </p:txEl>
                                          </p:spTgt>
                                        </p:tgtEl>
                                        <p:attrNameLst>
                                          <p:attrName>style.visibility</p:attrName>
                                        </p:attrNameLst>
                                      </p:cBhvr>
                                      <p:to>
                                        <p:strVal val="visible"/>
                                      </p:to>
                                    </p:set>
                                    <p:animEffect filter="fade" transition="in">
                                      <p:cBhvr>
                                        <p:cTn dur="1000"/>
                                        <p:tgtEl>
                                          <p:spTgt spid="236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1">
                                            <p:txEl>
                                              <p:pRg end="4" st="4"/>
                                            </p:txEl>
                                          </p:spTgt>
                                        </p:tgtEl>
                                        <p:attrNameLst>
                                          <p:attrName>style.visibility</p:attrName>
                                        </p:attrNameLst>
                                      </p:cBhvr>
                                      <p:to>
                                        <p:strVal val="visible"/>
                                      </p:to>
                                    </p:set>
                                    <p:animEffect filter="fade" transition="in">
                                      <p:cBhvr>
                                        <p:cTn dur="1000"/>
                                        <p:tgtEl>
                                          <p:spTgt spid="236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1">
                                            <p:txEl>
                                              <p:pRg end="5" st="5"/>
                                            </p:txEl>
                                          </p:spTgt>
                                        </p:tgtEl>
                                        <p:attrNameLst>
                                          <p:attrName>style.visibility</p:attrName>
                                        </p:attrNameLst>
                                      </p:cBhvr>
                                      <p:to>
                                        <p:strVal val="visible"/>
                                      </p:to>
                                    </p:set>
                                    <p:animEffect filter="fade" transition="in">
                                      <p:cBhvr>
                                        <p:cTn dur="1000"/>
                                        <p:tgtEl>
                                          <p:spTgt spid="236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7" name="Shape 2367"/>
        <p:cNvGrpSpPr/>
        <p:nvPr/>
      </p:nvGrpSpPr>
      <p:grpSpPr>
        <a:xfrm>
          <a:off x="0" y="0"/>
          <a:ext cx="0" cy="0"/>
          <a:chOff x="0" y="0"/>
          <a:chExt cx="0" cy="0"/>
        </a:xfrm>
      </p:grpSpPr>
      <p:sp>
        <p:nvSpPr>
          <p:cNvPr id="2368" name="Google Shape;2368;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Zipf’s Law</a:t>
            </a:r>
            <a:endParaRPr/>
          </a:p>
        </p:txBody>
      </p:sp>
      <p:sp>
        <p:nvSpPr>
          <p:cNvPr id="2369" name="Google Shape;2369;p5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“an empirical law formulated using mathematical statistics that refers to the fact that for many types of data studied in the physical and social sciences, </a:t>
            </a:r>
            <a:r>
              <a:rPr b="1" lang="en"/>
              <a:t>the rank-frequency distribution is an inverse relation</a:t>
            </a:r>
            <a:r>
              <a:rPr lang="en"/>
              <a:t>.”</a:t>
            </a:r>
            <a:endParaRPr/>
          </a:p>
          <a:p>
            <a:pPr indent="-368300" lvl="0" marL="457200" rtl="0" algn="l">
              <a:spcBef>
                <a:spcPts val="0"/>
              </a:spcBef>
              <a:spcAft>
                <a:spcPts val="0"/>
              </a:spcAft>
              <a:buSzPts val="2200"/>
              <a:buChar char="●"/>
            </a:pPr>
            <a:r>
              <a:rPr lang="en"/>
              <a:t>The frequency of words in natural language is often assumed to follow a Zipfian distribution </a:t>
            </a:r>
            <a:endParaRPr/>
          </a:p>
        </p:txBody>
      </p:sp>
      <p:sp>
        <p:nvSpPr>
          <p:cNvPr id="2370" name="Google Shape;2370;p51"/>
          <p:cNvSpPr/>
          <p:nvPr/>
        </p:nvSpPr>
        <p:spPr>
          <a:xfrm>
            <a:off x="25" y="4916575"/>
            <a:ext cx="9144000" cy="21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Helvetica Neue"/>
                <a:ea typeface="Helvetica Neue"/>
                <a:cs typeface="Helvetica Neue"/>
                <a:sym typeface="Helvetica Neue"/>
                <a:hlinkClick r:id="rId3"/>
              </a:rPr>
              <a:t>https://en.wikipedia.org/wiki/Zipf%27s_law</a:t>
            </a:r>
            <a:r>
              <a:rPr lang="en">
                <a:latin typeface="Helvetica Neue"/>
                <a:ea typeface="Helvetica Neue"/>
                <a:cs typeface="Helvetica Neue"/>
                <a:sym typeface="Helvetica Neue"/>
              </a:rPr>
              <a:t> </a:t>
            </a:r>
            <a:endParaRPr>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9">
                                            <p:txEl>
                                              <p:pRg end="0" st="0"/>
                                            </p:txEl>
                                          </p:spTgt>
                                        </p:tgtEl>
                                        <p:attrNameLst>
                                          <p:attrName>style.visibility</p:attrName>
                                        </p:attrNameLst>
                                      </p:cBhvr>
                                      <p:to>
                                        <p:strVal val="visible"/>
                                      </p:to>
                                    </p:set>
                                    <p:animEffect filter="fade" transition="in">
                                      <p:cBhvr>
                                        <p:cTn dur="1000"/>
                                        <p:tgtEl>
                                          <p:spTgt spid="236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9">
                                            <p:txEl>
                                              <p:pRg end="1" st="1"/>
                                            </p:txEl>
                                          </p:spTgt>
                                        </p:tgtEl>
                                        <p:attrNameLst>
                                          <p:attrName>style.visibility</p:attrName>
                                        </p:attrNameLst>
                                      </p:cBhvr>
                                      <p:to>
                                        <p:strVal val="visible"/>
                                      </p:to>
                                    </p:set>
                                    <p:animEffect filter="fade" transition="in">
                                      <p:cBhvr>
                                        <p:cTn dur="1000"/>
                                        <p:tgtEl>
                                          <p:spTgt spid="2369">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Assignment 1 Survey</a:t>
            </a:r>
            <a:endParaRPr/>
          </a:p>
        </p:txBody>
      </p:sp>
      <p:sp>
        <p:nvSpPr>
          <p:cNvPr id="115" name="Google Shape;11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“[Poll] How Long You Spent on Assignment 1”</a:t>
            </a:r>
            <a:endParaRPr/>
          </a:p>
          <a:p>
            <a:pPr indent="-368300" lvl="1" marL="914400" rtl="0" algn="l">
              <a:spcBef>
                <a:spcPts val="0"/>
              </a:spcBef>
              <a:spcAft>
                <a:spcPts val="0"/>
              </a:spcAft>
              <a:buSzPts val="2200"/>
              <a:buChar char="○"/>
            </a:pPr>
            <a:r>
              <a:rPr lang="en" u="sng">
                <a:solidFill>
                  <a:schemeClr val="hlink"/>
                </a:solidFill>
                <a:hlinkClick r:id="rId3"/>
              </a:rPr>
              <a:t>https://piazza.com/class/lcpa44ep1pk5aj/post/196</a:t>
            </a:r>
            <a:endParaRPr/>
          </a:p>
          <a:p>
            <a:pPr indent="-368300" lvl="0" marL="457200" rtl="0" algn="l">
              <a:spcBef>
                <a:spcPts val="0"/>
              </a:spcBef>
              <a:spcAft>
                <a:spcPts val="0"/>
              </a:spcAft>
              <a:buSzPts val="2200"/>
              <a:buChar char="●"/>
            </a:pPr>
            <a:r>
              <a:rPr lang="en"/>
              <a:t>Please fill this poll on Piazza; it’s in the pinned posts section</a:t>
            </a:r>
            <a:endParaRPr/>
          </a:p>
          <a:p>
            <a:pPr indent="-368300" lvl="0" marL="457200" rtl="0" algn="l">
              <a:spcBef>
                <a:spcPts val="0"/>
              </a:spcBef>
              <a:spcAft>
                <a:spcPts val="0"/>
              </a:spcAft>
              <a:buSzPts val="2200"/>
              <a:buChar char="●"/>
            </a:pPr>
            <a:r>
              <a:rPr lang="en"/>
              <a:t>Since this is our first time running the class, we’re calibrating</a:t>
            </a:r>
            <a:endParaRPr/>
          </a:p>
          <a:p>
            <a:pPr indent="-368300" lvl="1" marL="914400" rtl="0" algn="l">
              <a:spcBef>
                <a:spcPts val="0"/>
              </a:spcBef>
              <a:spcAft>
                <a:spcPts val="0"/>
              </a:spcAft>
              <a:buSzPts val="2200"/>
              <a:buChar char="○"/>
            </a:pPr>
            <a:r>
              <a:rPr lang="en"/>
              <a:t>For assignment 2, for weighting of coding assignment points versus exams/project/etc.</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xEl>
                                              <p:pRg end="0" st="0"/>
                                            </p:txEl>
                                          </p:spTgt>
                                        </p:tgtEl>
                                        <p:attrNameLst>
                                          <p:attrName>style.visibility</p:attrName>
                                        </p:attrNameLst>
                                      </p:cBhvr>
                                      <p:to>
                                        <p:strVal val="visible"/>
                                      </p:to>
                                    </p:set>
                                    <p:animEffect filter="fade" transition="in">
                                      <p:cBhvr>
                                        <p:cTn dur="1000"/>
                                        <p:tgtEl>
                                          <p:spTgt spid="11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xEl>
                                              <p:pRg end="1" st="1"/>
                                            </p:txEl>
                                          </p:spTgt>
                                        </p:tgtEl>
                                        <p:attrNameLst>
                                          <p:attrName>style.visibility</p:attrName>
                                        </p:attrNameLst>
                                      </p:cBhvr>
                                      <p:to>
                                        <p:strVal val="visible"/>
                                      </p:to>
                                    </p:set>
                                    <p:animEffect filter="fade" transition="in">
                                      <p:cBhvr>
                                        <p:cTn dur="1000"/>
                                        <p:tgtEl>
                                          <p:spTgt spid="11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xEl>
                                              <p:pRg end="2" st="2"/>
                                            </p:txEl>
                                          </p:spTgt>
                                        </p:tgtEl>
                                        <p:attrNameLst>
                                          <p:attrName>style.visibility</p:attrName>
                                        </p:attrNameLst>
                                      </p:cBhvr>
                                      <p:to>
                                        <p:strVal val="visible"/>
                                      </p:to>
                                    </p:set>
                                    <p:animEffect filter="fade" transition="in">
                                      <p:cBhvr>
                                        <p:cTn dur="1000"/>
                                        <p:tgtEl>
                                          <p:spTgt spid="11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xEl>
                                              <p:pRg end="3" st="3"/>
                                            </p:txEl>
                                          </p:spTgt>
                                        </p:tgtEl>
                                        <p:attrNameLst>
                                          <p:attrName>style.visibility</p:attrName>
                                        </p:attrNameLst>
                                      </p:cBhvr>
                                      <p:to>
                                        <p:strVal val="visible"/>
                                      </p:to>
                                    </p:set>
                                    <p:animEffect filter="fade" transition="in">
                                      <p:cBhvr>
                                        <p:cTn dur="1000"/>
                                        <p:tgtEl>
                                          <p:spTgt spid="11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xEl>
                                              <p:pRg end="4" st="4"/>
                                            </p:txEl>
                                          </p:spTgt>
                                        </p:tgtEl>
                                        <p:attrNameLst>
                                          <p:attrName>style.visibility</p:attrName>
                                        </p:attrNameLst>
                                      </p:cBhvr>
                                      <p:to>
                                        <p:strVal val="visible"/>
                                      </p:to>
                                    </p:set>
                                    <p:animEffect filter="fade" transition="in">
                                      <p:cBhvr>
                                        <p:cTn dur="1000"/>
                                        <p:tgtEl>
                                          <p:spTgt spid="115">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4" name="Shape 2374"/>
        <p:cNvGrpSpPr/>
        <p:nvPr/>
      </p:nvGrpSpPr>
      <p:grpSpPr>
        <a:xfrm>
          <a:off x="0" y="0"/>
          <a:ext cx="0" cy="0"/>
          <a:chOff x="0" y="0"/>
          <a:chExt cx="0" cy="0"/>
        </a:xfrm>
      </p:grpSpPr>
      <p:sp>
        <p:nvSpPr>
          <p:cNvPr id="2375" name="Google Shape;2375;p5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Zipf’s Law</a:t>
            </a:r>
            <a:endParaRPr/>
          </a:p>
        </p:txBody>
      </p:sp>
      <p:sp>
        <p:nvSpPr>
          <p:cNvPr id="2376" name="Google Shape;2376;p52"/>
          <p:cNvSpPr txBox="1"/>
          <p:nvPr>
            <p:ph idx="1" type="body"/>
          </p:nvPr>
        </p:nvSpPr>
        <p:spPr>
          <a:xfrm>
            <a:off x="311700" y="1152475"/>
            <a:ext cx="8520600" cy="34821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“Zipf's law was originally formulated in terms of quantitative linguistics</a:t>
            </a:r>
            <a:endParaRPr/>
          </a:p>
          <a:p>
            <a:pPr indent="-368300" lvl="0" marL="457200" rtl="0" algn="l">
              <a:spcBef>
                <a:spcPts val="0"/>
              </a:spcBef>
              <a:spcAft>
                <a:spcPts val="0"/>
              </a:spcAft>
              <a:buSzPts val="2200"/>
              <a:buChar char="●"/>
            </a:pPr>
            <a:r>
              <a:rPr lang="en"/>
              <a:t>The frequency of any word is inversely proportional to its rank in the frequency table. </a:t>
            </a:r>
            <a:endParaRPr/>
          </a:p>
          <a:p>
            <a:pPr indent="-368300" lvl="0" marL="457200" rtl="0" algn="l">
              <a:spcBef>
                <a:spcPts val="0"/>
              </a:spcBef>
              <a:spcAft>
                <a:spcPts val="0"/>
              </a:spcAft>
              <a:buSzPts val="2200"/>
              <a:buChar char="●"/>
            </a:pPr>
            <a:r>
              <a:rPr lang="en"/>
              <a:t>Thus the most frequent word will occur approximately twice as often as the second most frequent word, three times as often as the third most frequent word, etc.”</a:t>
            </a:r>
            <a:endParaRPr/>
          </a:p>
        </p:txBody>
      </p:sp>
      <p:sp>
        <p:nvSpPr>
          <p:cNvPr id="2377" name="Google Shape;2377;p52"/>
          <p:cNvSpPr/>
          <p:nvPr/>
        </p:nvSpPr>
        <p:spPr>
          <a:xfrm>
            <a:off x="25" y="4916575"/>
            <a:ext cx="9144000" cy="21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Helvetica Neue"/>
                <a:ea typeface="Helvetica Neue"/>
                <a:cs typeface="Helvetica Neue"/>
                <a:sym typeface="Helvetica Neue"/>
                <a:hlinkClick r:id="rId3"/>
              </a:rPr>
              <a:t>https://en.wikipedia.org/wiki/Zipf%27s_law</a:t>
            </a:r>
            <a:r>
              <a:rPr lang="en">
                <a:latin typeface="Helvetica Neue"/>
                <a:ea typeface="Helvetica Neue"/>
                <a:cs typeface="Helvetica Neue"/>
                <a:sym typeface="Helvetica Neue"/>
              </a:rPr>
              <a:t> </a:t>
            </a:r>
            <a:endParaRPr>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6">
                                            <p:txEl>
                                              <p:pRg end="0" st="0"/>
                                            </p:txEl>
                                          </p:spTgt>
                                        </p:tgtEl>
                                        <p:attrNameLst>
                                          <p:attrName>style.visibility</p:attrName>
                                        </p:attrNameLst>
                                      </p:cBhvr>
                                      <p:to>
                                        <p:strVal val="visible"/>
                                      </p:to>
                                    </p:set>
                                    <p:animEffect filter="fade" transition="in">
                                      <p:cBhvr>
                                        <p:cTn dur="1000"/>
                                        <p:tgtEl>
                                          <p:spTgt spid="237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6">
                                            <p:txEl>
                                              <p:pRg end="1" st="1"/>
                                            </p:txEl>
                                          </p:spTgt>
                                        </p:tgtEl>
                                        <p:attrNameLst>
                                          <p:attrName>style.visibility</p:attrName>
                                        </p:attrNameLst>
                                      </p:cBhvr>
                                      <p:to>
                                        <p:strVal val="visible"/>
                                      </p:to>
                                    </p:set>
                                    <p:animEffect filter="fade" transition="in">
                                      <p:cBhvr>
                                        <p:cTn dur="1000"/>
                                        <p:tgtEl>
                                          <p:spTgt spid="237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6">
                                            <p:txEl>
                                              <p:pRg end="2" st="2"/>
                                            </p:txEl>
                                          </p:spTgt>
                                        </p:tgtEl>
                                        <p:attrNameLst>
                                          <p:attrName>style.visibility</p:attrName>
                                        </p:attrNameLst>
                                      </p:cBhvr>
                                      <p:to>
                                        <p:strVal val="visible"/>
                                      </p:to>
                                    </p:set>
                                    <p:animEffect filter="fade" transition="in">
                                      <p:cBhvr>
                                        <p:cTn dur="1000"/>
                                        <p:tgtEl>
                                          <p:spTgt spid="237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1" name="Shape 2381"/>
        <p:cNvGrpSpPr/>
        <p:nvPr/>
      </p:nvGrpSpPr>
      <p:grpSpPr>
        <a:xfrm>
          <a:off x="0" y="0"/>
          <a:ext cx="0" cy="0"/>
          <a:chOff x="0" y="0"/>
          <a:chExt cx="0" cy="0"/>
        </a:xfrm>
      </p:grpSpPr>
      <p:sp>
        <p:nvSpPr>
          <p:cNvPr id="2382" name="Google Shape;2382;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 Extraction for Language - Tokenization</a:t>
            </a:r>
            <a:endParaRPr/>
          </a:p>
        </p:txBody>
      </p:sp>
      <p:sp>
        <p:nvSpPr>
          <p:cNvPr id="2383" name="Google Shape;2383;p53"/>
          <p:cNvSpPr txBox="1"/>
          <p:nvPr/>
        </p:nvSpPr>
        <p:spPr>
          <a:xfrm>
            <a:off x="311600" y="1148825"/>
            <a:ext cx="8520600" cy="7389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0000FF"/>
                </a:solidFill>
                <a:latin typeface="Helvetica Neue"/>
                <a:ea typeface="Helvetica Neue"/>
                <a:cs typeface="Helvetica Neue"/>
                <a:sym typeface="Helvetica Neue"/>
              </a:rPr>
              <a:t>“The year is 2032. A model was trained on all images, videos and text on the web, using over 100 yottaFLOPs..”</a:t>
            </a:r>
            <a:endParaRPr sz="1800">
              <a:solidFill>
                <a:srgbClr val="0000FF"/>
              </a:solidFill>
              <a:latin typeface="Helvetica Neue"/>
              <a:ea typeface="Helvetica Neue"/>
              <a:cs typeface="Helvetica Neue"/>
              <a:sym typeface="Helvetica Neue"/>
            </a:endParaRPr>
          </a:p>
        </p:txBody>
      </p:sp>
      <p:sp>
        <p:nvSpPr>
          <p:cNvPr id="2384" name="Google Shape;2384;p53"/>
          <p:cNvSpPr txBox="1"/>
          <p:nvPr/>
        </p:nvSpPr>
        <p:spPr>
          <a:xfrm>
            <a:off x="138600" y="1922275"/>
            <a:ext cx="13935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Helvetica Neue"/>
                <a:ea typeface="Helvetica Neue"/>
                <a:cs typeface="Helvetica Neue"/>
                <a:sym typeface="Helvetica Neue"/>
              </a:rPr>
              <a:t>Word-level</a:t>
            </a:r>
            <a:endParaRPr sz="1800">
              <a:latin typeface="Helvetica Neue"/>
              <a:ea typeface="Helvetica Neue"/>
              <a:cs typeface="Helvetica Neue"/>
              <a:sym typeface="Helvetica Neue"/>
            </a:endParaRPr>
          </a:p>
        </p:txBody>
      </p:sp>
      <p:sp>
        <p:nvSpPr>
          <p:cNvPr id="2385" name="Google Shape;2385;p53"/>
          <p:cNvSpPr txBox="1"/>
          <p:nvPr/>
        </p:nvSpPr>
        <p:spPr>
          <a:xfrm>
            <a:off x="2498461"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using</a:t>
            </a:r>
            <a:endParaRPr sz="1000">
              <a:latin typeface="Helvetica Neue"/>
              <a:ea typeface="Helvetica Neue"/>
              <a:cs typeface="Helvetica Neue"/>
              <a:sym typeface="Helvetica Neue"/>
            </a:endParaRPr>
          </a:p>
        </p:txBody>
      </p:sp>
      <p:sp>
        <p:nvSpPr>
          <p:cNvPr id="2386" name="Google Shape;2386;p53"/>
          <p:cNvSpPr txBox="1"/>
          <p:nvPr/>
        </p:nvSpPr>
        <p:spPr>
          <a:xfrm>
            <a:off x="3280223"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over</a:t>
            </a:r>
            <a:endParaRPr sz="1000">
              <a:latin typeface="Helvetica Neue"/>
              <a:ea typeface="Helvetica Neue"/>
              <a:cs typeface="Helvetica Neue"/>
              <a:sym typeface="Helvetica Neue"/>
            </a:endParaRPr>
          </a:p>
        </p:txBody>
      </p:sp>
      <p:sp>
        <p:nvSpPr>
          <p:cNvPr id="2387" name="Google Shape;2387;p53"/>
          <p:cNvSpPr txBox="1"/>
          <p:nvPr/>
        </p:nvSpPr>
        <p:spPr>
          <a:xfrm>
            <a:off x="4061984"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100</a:t>
            </a:r>
            <a:endParaRPr sz="1000">
              <a:latin typeface="Helvetica Neue"/>
              <a:ea typeface="Helvetica Neue"/>
              <a:cs typeface="Helvetica Neue"/>
              <a:sym typeface="Helvetica Neue"/>
            </a:endParaRPr>
          </a:p>
        </p:txBody>
      </p:sp>
      <p:sp>
        <p:nvSpPr>
          <p:cNvPr id="2388" name="Google Shape;2388;p53"/>
          <p:cNvSpPr txBox="1"/>
          <p:nvPr/>
        </p:nvSpPr>
        <p:spPr>
          <a:xfrm>
            <a:off x="4843725"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UNK</a:t>
            </a:r>
            <a:endParaRPr sz="1000">
              <a:latin typeface="Helvetica Neue"/>
              <a:ea typeface="Helvetica Neue"/>
              <a:cs typeface="Helvetica Neue"/>
              <a:sym typeface="Helvetica Neue"/>
            </a:endParaRPr>
          </a:p>
        </p:txBody>
      </p:sp>
      <p:sp>
        <p:nvSpPr>
          <p:cNvPr id="2389" name="Google Shape;2389;p53"/>
          <p:cNvSpPr txBox="1"/>
          <p:nvPr/>
        </p:nvSpPr>
        <p:spPr>
          <a:xfrm>
            <a:off x="5625486"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sp>
        <p:nvSpPr>
          <p:cNvPr id="2390" name="Google Shape;2390;p53"/>
          <p:cNvSpPr txBox="1"/>
          <p:nvPr/>
        </p:nvSpPr>
        <p:spPr>
          <a:xfrm>
            <a:off x="6407248"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sp>
        <p:nvSpPr>
          <p:cNvPr id="2391" name="Google Shape;2391;p53"/>
          <p:cNvSpPr txBox="1"/>
          <p:nvPr>
            <p:ph idx="1" type="body"/>
          </p:nvPr>
        </p:nvSpPr>
        <p:spPr>
          <a:xfrm>
            <a:off x="311700" y="2477200"/>
            <a:ext cx="8520600" cy="24645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We </a:t>
            </a:r>
            <a:r>
              <a:rPr i="1" lang="en"/>
              <a:t>count</a:t>
            </a:r>
            <a:r>
              <a:rPr lang="en"/>
              <a:t> all the </a:t>
            </a:r>
            <a:r>
              <a:rPr i="1" lang="en"/>
              <a:t>tokens</a:t>
            </a:r>
            <a:r>
              <a:rPr lang="en"/>
              <a:t> in </a:t>
            </a:r>
            <a:r>
              <a:rPr i="1" lang="en"/>
              <a:t>D</a:t>
            </a:r>
            <a:r>
              <a:rPr baseline="-25000" i="1" lang="en"/>
              <a:t>train</a:t>
            </a:r>
            <a:r>
              <a:rPr lang="en" sz="2100"/>
              <a:t> and sort them by frequency</a:t>
            </a:r>
            <a:endParaRPr/>
          </a:p>
          <a:p>
            <a:pPr indent="-368300" lvl="0" marL="457200" rtl="0" algn="l">
              <a:spcBef>
                <a:spcPts val="0"/>
              </a:spcBef>
              <a:spcAft>
                <a:spcPts val="0"/>
              </a:spcAft>
              <a:buSzPts val="2200"/>
              <a:buChar char="●"/>
            </a:pPr>
            <a:r>
              <a:rPr lang="en"/>
              <a:t>Keep the top-</a:t>
            </a:r>
            <a:r>
              <a:rPr i="1" lang="en"/>
              <a:t>k</a:t>
            </a:r>
            <a:r>
              <a:rPr lang="en"/>
              <a:t> most common tokens </a:t>
            </a:r>
            <a:endParaRPr/>
          </a:p>
          <a:p>
            <a:pPr indent="-368300" lvl="0" marL="457200" rtl="0" algn="l">
              <a:spcBef>
                <a:spcPts val="0"/>
              </a:spcBef>
              <a:spcAft>
                <a:spcPts val="0"/>
              </a:spcAft>
              <a:buSzPts val="2200"/>
              <a:buChar char="●"/>
            </a:pPr>
            <a:r>
              <a:rPr lang="en"/>
              <a:t>What about everything else?</a:t>
            </a:r>
            <a:endParaRPr/>
          </a:p>
          <a:p>
            <a:pPr indent="-368300" lvl="0" marL="457200" rtl="0" algn="l">
              <a:spcBef>
                <a:spcPts val="0"/>
              </a:spcBef>
              <a:spcAft>
                <a:spcPts val="0"/>
              </a:spcAft>
              <a:buSzPts val="2200"/>
              <a:buChar char="●"/>
            </a:pPr>
            <a:r>
              <a:rPr lang="en"/>
              <a:t>We can have a catch-all </a:t>
            </a:r>
            <a:r>
              <a:rPr i="1" lang="en"/>
              <a:t>unknown </a:t>
            </a:r>
            <a:r>
              <a:rPr lang="en"/>
              <a:t>(UNK) token with its own learnable representation</a:t>
            </a:r>
            <a:endParaRPr/>
          </a:p>
          <a:p>
            <a:pPr indent="-368300" lvl="1" marL="914400" rtl="0" algn="l">
              <a:spcBef>
                <a:spcPts val="0"/>
              </a:spcBef>
              <a:spcAft>
                <a:spcPts val="0"/>
              </a:spcAft>
              <a:buSzPts val="2200"/>
              <a:buChar char="○"/>
            </a:pPr>
            <a:r>
              <a:rPr lang="en"/>
              <a:t>In other words: we make it the model’s problem.</a:t>
            </a:r>
            <a:endParaRPr/>
          </a:p>
        </p:txBody>
      </p:sp>
      <p:sp>
        <p:nvSpPr>
          <p:cNvPr id="2392" name="Google Shape;2392;p53"/>
          <p:cNvSpPr/>
          <p:nvPr/>
        </p:nvSpPr>
        <p:spPr>
          <a:xfrm>
            <a:off x="25" y="4916575"/>
            <a:ext cx="9144000" cy="21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Helvetica Neue"/>
                <a:ea typeface="Helvetica Neue"/>
                <a:cs typeface="Helvetica Neue"/>
                <a:sym typeface="Helvetica Neue"/>
                <a:hlinkClick r:id="rId3"/>
              </a:rPr>
              <a:t>https://twitter.com/gabriel_ilharco/status/1558079922026921985?s=20&amp;t=L9uvSHaczZX1fPc7TDE3ww</a:t>
            </a:r>
            <a:r>
              <a:rPr lang="en">
                <a:latin typeface="Helvetica Neue"/>
                <a:ea typeface="Helvetica Neue"/>
                <a:cs typeface="Helvetica Neue"/>
                <a:sym typeface="Helvetica Neue"/>
              </a:rPr>
              <a:t> </a:t>
            </a:r>
            <a:endParaRPr>
              <a:latin typeface="Helvetica Neue"/>
              <a:ea typeface="Helvetica Neue"/>
              <a:cs typeface="Helvetica Neue"/>
              <a:sym typeface="Helvetica Neue"/>
            </a:endParaRPr>
          </a:p>
        </p:txBody>
      </p:sp>
      <p:sp>
        <p:nvSpPr>
          <p:cNvPr id="2393" name="Google Shape;2393;p53"/>
          <p:cNvSpPr txBox="1"/>
          <p:nvPr/>
        </p:nvSpPr>
        <p:spPr>
          <a:xfrm>
            <a:off x="1584061" y="1983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3"/>
                                        </p:tgtEl>
                                        <p:attrNameLst>
                                          <p:attrName>style.visibility</p:attrName>
                                        </p:attrNameLst>
                                      </p:cBhvr>
                                      <p:to>
                                        <p:strVal val="visible"/>
                                      </p:to>
                                    </p:set>
                                    <p:animEffect filter="fade" transition="in">
                                      <p:cBhvr>
                                        <p:cTn dur="1000"/>
                                        <p:tgtEl>
                                          <p:spTgt spid="23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4"/>
                                        </p:tgtEl>
                                        <p:attrNameLst>
                                          <p:attrName>style.visibility</p:attrName>
                                        </p:attrNameLst>
                                      </p:cBhvr>
                                      <p:to>
                                        <p:strVal val="visible"/>
                                      </p:to>
                                    </p:set>
                                    <p:animEffect filter="fade" transition="in">
                                      <p:cBhvr>
                                        <p:cTn dur="1000"/>
                                        <p:tgtEl>
                                          <p:spTgt spid="2384"/>
                                        </p:tgtEl>
                                      </p:cBhvr>
                                    </p:animEffect>
                                  </p:childTnLst>
                                </p:cTn>
                              </p:par>
                              <p:par>
                                <p:cTn fill="hold" nodeType="withEffect" presetClass="entr" presetID="10" presetSubtype="0">
                                  <p:stCondLst>
                                    <p:cond delay="0"/>
                                  </p:stCondLst>
                                  <p:childTnLst>
                                    <p:set>
                                      <p:cBhvr>
                                        <p:cTn dur="1" fill="hold">
                                          <p:stCondLst>
                                            <p:cond delay="0"/>
                                          </p:stCondLst>
                                        </p:cTn>
                                        <p:tgtEl>
                                          <p:spTgt spid="2385"/>
                                        </p:tgtEl>
                                        <p:attrNameLst>
                                          <p:attrName>style.visibility</p:attrName>
                                        </p:attrNameLst>
                                      </p:cBhvr>
                                      <p:to>
                                        <p:strVal val="visible"/>
                                      </p:to>
                                    </p:set>
                                    <p:animEffect filter="fade" transition="in">
                                      <p:cBhvr>
                                        <p:cTn dur="1000"/>
                                        <p:tgtEl>
                                          <p:spTgt spid="2385"/>
                                        </p:tgtEl>
                                      </p:cBhvr>
                                    </p:animEffect>
                                  </p:childTnLst>
                                </p:cTn>
                              </p:par>
                              <p:par>
                                <p:cTn fill="hold" nodeType="withEffect" presetClass="entr" presetID="10" presetSubtype="0">
                                  <p:stCondLst>
                                    <p:cond delay="0"/>
                                  </p:stCondLst>
                                  <p:childTnLst>
                                    <p:set>
                                      <p:cBhvr>
                                        <p:cTn dur="1" fill="hold">
                                          <p:stCondLst>
                                            <p:cond delay="0"/>
                                          </p:stCondLst>
                                        </p:cTn>
                                        <p:tgtEl>
                                          <p:spTgt spid="2393"/>
                                        </p:tgtEl>
                                        <p:attrNameLst>
                                          <p:attrName>style.visibility</p:attrName>
                                        </p:attrNameLst>
                                      </p:cBhvr>
                                      <p:to>
                                        <p:strVal val="visible"/>
                                      </p:to>
                                    </p:set>
                                    <p:animEffect filter="fade" transition="in">
                                      <p:cBhvr>
                                        <p:cTn dur="1000"/>
                                        <p:tgtEl>
                                          <p:spTgt spid="23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6"/>
                                        </p:tgtEl>
                                        <p:attrNameLst>
                                          <p:attrName>style.visibility</p:attrName>
                                        </p:attrNameLst>
                                      </p:cBhvr>
                                      <p:to>
                                        <p:strVal val="visible"/>
                                      </p:to>
                                    </p:set>
                                    <p:animEffect filter="fade" transition="in">
                                      <p:cBhvr>
                                        <p:cTn dur="1000"/>
                                        <p:tgtEl>
                                          <p:spTgt spid="23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7"/>
                                        </p:tgtEl>
                                        <p:attrNameLst>
                                          <p:attrName>style.visibility</p:attrName>
                                        </p:attrNameLst>
                                      </p:cBhvr>
                                      <p:to>
                                        <p:strVal val="visible"/>
                                      </p:to>
                                    </p:set>
                                    <p:animEffect filter="fade" transition="in">
                                      <p:cBhvr>
                                        <p:cTn dur="1000"/>
                                        <p:tgtEl>
                                          <p:spTgt spid="23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8"/>
                                        </p:tgtEl>
                                        <p:attrNameLst>
                                          <p:attrName>style.visibility</p:attrName>
                                        </p:attrNameLst>
                                      </p:cBhvr>
                                      <p:to>
                                        <p:strVal val="visible"/>
                                      </p:to>
                                    </p:set>
                                    <p:animEffect filter="fade" transition="in">
                                      <p:cBhvr>
                                        <p:cTn dur="1000"/>
                                        <p:tgtEl>
                                          <p:spTgt spid="23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9"/>
                                        </p:tgtEl>
                                        <p:attrNameLst>
                                          <p:attrName>style.visibility</p:attrName>
                                        </p:attrNameLst>
                                      </p:cBhvr>
                                      <p:to>
                                        <p:strVal val="visible"/>
                                      </p:to>
                                    </p:set>
                                    <p:animEffect filter="fade" transition="in">
                                      <p:cBhvr>
                                        <p:cTn dur="1000"/>
                                        <p:tgtEl>
                                          <p:spTgt spid="23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0"/>
                                        </p:tgtEl>
                                        <p:attrNameLst>
                                          <p:attrName>style.visibility</p:attrName>
                                        </p:attrNameLst>
                                      </p:cBhvr>
                                      <p:to>
                                        <p:strVal val="visible"/>
                                      </p:to>
                                    </p:set>
                                    <p:animEffect filter="fade" transition="in">
                                      <p:cBhvr>
                                        <p:cTn dur="1000"/>
                                        <p:tgtEl>
                                          <p:spTgt spid="23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0" st="0"/>
                                            </p:txEl>
                                          </p:spTgt>
                                        </p:tgtEl>
                                        <p:attrNameLst>
                                          <p:attrName>style.visibility</p:attrName>
                                        </p:attrNameLst>
                                      </p:cBhvr>
                                      <p:to>
                                        <p:strVal val="visible"/>
                                      </p:to>
                                    </p:set>
                                    <p:animEffect filter="fade" transition="in">
                                      <p:cBhvr>
                                        <p:cTn dur="1000"/>
                                        <p:tgtEl>
                                          <p:spTgt spid="23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1" st="1"/>
                                            </p:txEl>
                                          </p:spTgt>
                                        </p:tgtEl>
                                        <p:attrNameLst>
                                          <p:attrName>style.visibility</p:attrName>
                                        </p:attrNameLst>
                                      </p:cBhvr>
                                      <p:to>
                                        <p:strVal val="visible"/>
                                      </p:to>
                                    </p:set>
                                    <p:animEffect filter="fade" transition="in">
                                      <p:cBhvr>
                                        <p:cTn dur="1000"/>
                                        <p:tgtEl>
                                          <p:spTgt spid="23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2" st="2"/>
                                            </p:txEl>
                                          </p:spTgt>
                                        </p:tgtEl>
                                        <p:attrNameLst>
                                          <p:attrName>style.visibility</p:attrName>
                                        </p:attrNameLst>
                                      </p:cBhvr>
                                      <p:to>
                                        <p:strVal val="visible"/>
                                      </p:to>
                                    </p:set>
                                    <p:animEffect filter="fade" transition="in">
                                      <p:cBhvr>
                                        <p:cTn dur="1000"/>
                                        <p:tgtEl>
                                          <p:spTgt spid="239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3" st="3"/>
                                            </p:txEl>
                                          </p:spTgt>
                                        </p:tgtEl>
                                        <p:attrNameLst>
                                          <p:attrName>style.visibility</p:attrName>
                                        </p:attrNameLst>
                                      </p:cBhvr>
                                      <p:to>
                                        <p:strVal val="visible"/>
                                      </p:to>
                                    </p:set>
                                    <p:animEffect filter="fade" transition="in">
                                      <p:cBhvr>
                                        <p:cTn dur="1000"/>
                                        <p:tgtEl>
                                          <p:spTgt spid="239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4" st="4"/>
                                            </p:txEl>
                                          </p:spTgt>
                                        </p:tgtEl>
                                        <p:attrNameLst>
                                          <p:attrName>style.visibility</p:attrName>
                                        </p:attrNameLst>
                                      </p:cBhvr>
                                      <p:to>
                                        <p:strVal val="visible"/>
                                      </p:to>
                                    </p:set>
                                    <p:animEffect filter="fade" transition="in">
                                      <p:cBhvr>
                                        <p:cTn dur="1000"/>
                                        <p:tgtEl>
                                          <p:spTgt spid="2391">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7" name="Shape 2397"/>
        <p:cNvGrpSpPr/>
        <p:nvPr/>
      </p:nvGrpSpPr>
      <p:grpSpPr>
        <a:xfrm>
          <a:off x="0" y="0"/>
          <a:ext cx="0" cy="0"/>
          <a:chOff x="0" y="0"/>
          <a:chExt cx="0" cy="0"/>
        </a:xfrm>
      </p:grpSpPr>
      <p:sp>
        <p:nvSpPr>
          <p:cNvPr id="2398" name="Google Shape;2398;p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 Extraction for Language - Tokenization</a:t>
            </a:r>
            <a:endParaRPr/>
          </a:p>
        </p:txBody>
      </p:sp>
      <p:sp>
        <p:nvSpPr>
          <p:cNvPr id="2399" name="Google Shape;2399;p54"/>
          <p:cNvSpPr txBox="1"/>
          <p:nvPr/>
        </p:nvSpPr>
        <p:spPr>
          <a:xfrm>
            <a:off x="2534400" y="1148825"/>
            <a:ext cx="40752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0000FF"/>
                </a:solidFill>
                <a:latin typeface="Helvetica Neue"/>
                <a:ea typeface="Helvetica Neue"/>
                <a:cs typeface="Helvetica Neue"/>
                <a:sym typeface="Helvetica Neue"/>
              </a:rPr>
              <a:t>“A tropical bird perches in the jungle.”</a:t>
            </a:r>
            <a:endParaRPr sz="1800">
              <a:solidFill>
                <a:srgbClr val="0000FF"/>
              </a:solidFill>
              <a:latin typeface="Helvetica Neue"/>
              <a:ea typeface="Helvetica Neue"/>
              <a:cs typeface="Helvetica Neue"/>
              <a:sym typeface="Helvetica Neue"/>
            </a:endParaRPr>
          </a:p>
        </p:txBody>
      </p:sp>
      <p:grpSp>
        <p:nvGrpSpPr>
          <p:cNvPr id="2400" name="Google Shape;2400;p54"/>
          <p:cNvGrpSpPr/>
          <p:nvPr/>
        </p:nvGrpSpPr>
        <p:grpSpPr>
          <a:xfrm>
            <a:off x="138600" y="1922275"/>
            <a:ext cx="7740709" cy="461700"/>
            <a:chOff x="138600" y="1922275"/>
            <a:chExt cx="7740709" cy="461700"/>
          </a:xfrm>
        </p:grpSpPr>
        <p:sp>
          <p:nvSpPr>
            <p:cNvPr id="2401" name="Google Shape;2401;p54"/>
            <p:cNvSpPr txBox="1"/>
            <p:nvPr/>
          </p:nvSpPr>
          <p:spPr>
            <a:xfrm>
              <a:off x="138600" y="1922275"/>
              <a:ext cx="13935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Helvetica Neue"/>
                  <a:ea typeface="Helvetica Neue"/>
                  <a:cs typeface="Helvetica Neue"/>
                  <a:sym typeface="Helvetica Neue"/>
                </a:rPr>
                <a:t>Word-level</a:t>
              </a:r>
              <a:endParaRPr sz="1800">
                <a:latin typeface="Helvetica Neue"/>
                <a:ea typeface="Helvetica Neue"/>
                <a:cs typeface="Helvetica Neue"/>
                <a:sym typeface="Helvetica Neue"/>
              </a:endParaRPr>
            </a:p>
          </p:txBody>
        </p:sp>
        <p:sp>
          <p:nvSpPr>
            <p:cNvPr id="2402" name="Google Shape;2402;p54"/>
            <p:cNvSpPr txBox="1"/>
            <p:nvPr/>
          </p:nvSpPr>
          <p:spPr>
            <a:xfrm>
              <a:off x="1716700"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403" name="Google Shape;2403;p54"/>
            <p:cNvSpPr txBox="1"/>
            <p:nvPr/>
          </p:nvSpPr>
          <p:spPr>
            <a:xfrm>
              <a:off x="2498461"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tropical</a:t>
              </a:r>
              <a:endParaRPr sz="1000">
                <a:latin typeface="Helvetica Neue"/>
                <a:ea typeface="Helvetica Neue"/>
                <a:cs typeface="Helvetica Neue"/>
                <a:sym typeface="Helvetica Neue"/>
              </a:endParaRPr>
            </a:p>
          </p:txBody>
        </p:sp>
        <p:sp>
          <p:nvSpPr>
            <p:cNvPr id="2404" name="Google Shape;2404;p54"/>
            <p:cNvSpPr txBox="1"/>
            <p:nvPr/>
          </p:nvSpPr>
          <p:spPr>
            <a:xfrm>
              <a:off x="3280223"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bird</a:t>
              </a:r>
              <a:endParaRPr sz="1000">
                <a:latin typeface="Helvetica Neue"/>
                <a:ea typeface="Helvetica Neue"/>
                <a:cs typeface="Helvetica Neue"/>
                <a:sym typeface="Helvetica Neue"/>
              </a:endParaRPr>
            </a:p>
          </p:txBody>
        </p:sp>
        <p:sp>
          <p:nvSpPr>
            <p:cNvPr id="2405" name="Google Shape;2405;p54"/>
            <p:cNvSpPr txBox="1"/>
            <p:nvPr/>
          </p:nvSpPr>
          <p:spPr>
            <a:xfrm>
              <a:off x="4061984"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perches</a:t>
              </a:r>
              <a:endParaRPr sz="1000">
                <a:latin typeface="Helvetica Neue"/>
                <a:ea typeface="Helvetica Neue"/>
                <a:cs typeface="Helvetica Neue"/>
                <a:sym typeface="Helvetica Neue"/>
              </a:endParaRPr>
            </a:p>
          </p:txBody>
        </p:sp>
        <p:sp>
          <p:nvSpPr>
            <p:cNvPr id="2406" name="Google Shape;2406;p54"/>
            <p:cNvSpPr txBox="1"/>
            <p:nvPr/>
          </p:nvSpPr>
          <p:spPr>
            <a:xfrm>
              <a:off x="4843725"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in</a:t>
              </a:r>
              <a:endParaRPr sz="1000">
                <a:latin typeface="Helvetica Neue"/>
                <a:ea typeface="Helvetica Neue"/>
                <a:cs typeface="Helvetica Neue"/>
                <a:sym typeface="Helvetica Neue"/>
              </a:endParaRPr>
            </a:p>
          </p:txBody>
        </p:sp>
        <p:sp>
          <p:nvSpPr>
            <p:cNvPr id="2407" name="Google Shape;2407;p54"/>
            <p:cNvSpPr txBox="1"/>
            <p:nvPr/>
          </p:nvSpPr>
          <p:spPr>
            <a:xfrm>
              <a:off x="5625486"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the</a:t>
              </a:r>
              <a:endParaRPr sz="1000">
                <a:latin typeface="Helvetica Neue"/>
                <a:ea typeface="Helvetica Neue"/>
                <a:cs typeface="Helvetica Neue"/>
                <a:sym typeface="Helvetica Neue"/>
              </a:endParaRPr>
            </a:p>
          </p:txBody>
        </p:sp>
        <p:sp>
          <p:nvSpPr>
            <p:cNvPr id="2408" name="Google Shape;2408;p54"/>
            <p:cNvSpPr txBox="1"/>
            <p:nvPr/>
          </p:nvSpPr>
          <p:spPr>
            <a:xfrm>
              <a:off x="6407248"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jungle</a:t>
              </a:r>
              <a:endParaRPr sz="1000">
                <a:latin typeface="Helvetica Neue"/>
                <a:ea typeface="Helvetica Neue"/>
                <a:cs typeface="Helvetica Neue"/>
                <a:sym typeface="Helvetica Neue"/>
              </a:endParaRPr>
            </a:p>
          </p:txBody>
        </p:sp>
        <p:sp>
          <p:nvSpPr>
            <p:cNvPr id="2409" name="Google Shape;2409;p54"/>
            <p:cNvSpPr txBox="1"/>
            <p:nvPr/>
          </p:nvSpPr>
          <p:spPr>
            <a:xfrm>
              <a:off x="7189009" y="19837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sp>
        <p:nvSpPr>
          <p:cNvPr id="2410" name="Google Shape;2410;p54"/>
          <p:cNvSpPr/>
          <p:nvPr/>
        </p:nvSpPr>
        <p:spPr>
          <a:xfrm rot="762706">
            <a:off x="7309783" y="1480835"/>
            <a:ext cx="1589664" cy="915571"/>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 Easy</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 Sparse</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|V|=|W| 💀</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UNK!</a:t>
            </a:r>
            <a:endParaRPr>
              <a:latin typeface="Helvetica Neue"/>
              <a:ea typeface="Helvetica Neue"/>
              <a:cs typeface="Helvetica Neue"/>
              <a:sym typeface="Helvetica Neue"/>
            </a:endParaRPr>
          </a:p>
        </p:txBody>
      </p:sp>
      <p:grpSp>
        <p:nvGrpSpPr>
          <p:cNvPr id="2411" name="Google Shape;2411;p54"/>
          <p:cNvGrpSpPr/>
          <p:nvPr/>
        </p:nvGrpSpPr>
        <p:grpSpPr>
          <a:xfrm>
            <a:off x="138600" y="2608075"/>
            <a:ext cx="7740709" cy="461700"/>
            <a:chOff x="138600" y="2608075"/>
            <a:chExt cx="7740709" cy="461700"/>
          </a:xfrm>
        </p:grpSpPr>
        <p:sp>
          <p:nvSpPr>
            <p:cNvPr id="2412" name="Google Shape;2412;p54"/>
            <p:cNvSpPr txBox="1"/>
            <p:nvPr/>
          </p:nvSpPr>
          <p:spPr>
            <a:xfrm>
              <a:off x="138600" y="2608075"/>
              <a:ext cx="13935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800" u="sng">
                  <a:solidFill>
                    <a:schemeClr val="hlink"/>
                  </a:solidFill>
                  <a:latin typeface="Helvetica Neue"/>
                  <a:ea typeface="Helvetica Neue"/>
                  <a:cs typeface="Helvetica Neue"/>
                  <a:sym typeface="Helvetica Neue"/>
                  <a:hlinkClick r:id="rId3"/>
                </a:rPr>
                <a:t>Stemming</a:t>
              </a:r>
              <a:endParaRPr sz="1800">
                <a:latin typeface="Helvetica Neue"/>
                <a:ea typeface="Helvetica Neue"/>
                <a:cs typeface="Helvetica Neue"/>
                <a:sym typeface="Helvetica Neue"/>
              </a:endParaRPr>
            </a:p>
          </p:txBody>
        </p:sp>
        <p:sp>
          <p:nvSpPr>
            <p:cNvPr id="2413" name="Google Shape;2413;p54"/>
            <p:cNvSpPr txBox="1"/>
            <p:nvPr/>
          </p:nvSpPr>
          <p:spPr>
            <a:xfrm>
              <a:off x="1716700" y="26695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414" name="Google Shape;2414;p54"/>
            <p:cNvSpPr txBox="1"/>
            <p:nvPr/>
          </p:nvSpPr>
          <p:spPr>
            <a:xfrm>
              <a:off x="2498461" y="26695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tropic</a:t>
              </a:r>
              <a:endParaRPr sz="1000">
                <a:latin typeface="Helvetica Neue"/>
                <a:ea typeface="Helvetica Neue"/>
                <a:cs typeface="Helvetica Neue"/>
                <a:sym typeface="Helvetica Neue"/>
              </a:endParaRPr>
            </a:p>
          </p:txBody>
        </p:sp>
        <p:sp>
          <p:nvSpPr>
            <p:cNvPr id="2415" name="Google Shape;2415;p54"/>
            <p:cNvSpPr txBox="1"/>
            <p:nvPr/>
          </p:nvSpPr>
          <p:spPr>
            <a:xfrm>
              <a:off x="3280223" y="26695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bird</a:t>
              </a:r>
              <a:endParaRPr sz="1000">
                <a:latin typeface="Helvetica Neue"/>
                <a:ea typeface="Helvetica Neue"/>
                <a:cs typeface="Helvetica Neue"/>
                <a:sym typeface="Helvetica Neue"/>
              </a:endParaRPr>
            </a:p>
          </p:txBody>
        </p:sp>
        <p:sp>
          <p:nvSpPr>
            <p:cNvPr id="2416" name="Google Shape;2416;p54"/>
            <p:cNvSpPr txBox="1"/>
            <p:nvPr/>
          </p:nvSpPr>
          <p:spPr>
            <a:xfrm>
              <a:off x="4061984" y="26695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perch</a:t>
              </a:r>
              <a:endParaRPr sz="1000">
                <a:latin typeface="Helvetica Neue"/>
                <a:ea typeface="Helvetica Neue"/>
                <a:cs typeface="Helvetica Neue"/>
                <a:sym typeface="Helvetica Neue"/>
              </a:endParaRPr>
            </a:p>
          </p:txBody>
        </p:sp>
        <p:sp>
          <p:nvSpPr>
            <p:cNvPr id="2417" name="Google Shape;2417;p54"/>
            <p:cNvSpPr txBox="1"/>
            <p:nvPr/>
          </p:nvSpPr>
          <p:spPr>
            <a:xfrm>
              <a:off x="4843725" y="26695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in</a:t>
              </a:r>
              <a:endParaRPr sz="1000">
                <a:latin typeface="Helvetica Neue"/>
                <a:ea typeface="Helvetica Neue"/>
                <a:cs typeface="Helvetica Neue"/>
                <a:sym typeface="Helvetica Neue"/>
              </a:endParaRPr>
            </a:p>
          </p:txBody>
        </p:sp>
        <p:sp>
          <p:nvSpPr>
            <p:cNvPr id="2418" name="Google Shape;2418;p54"/>
            <p:cNvSpPr txBox="1"/>
            <p:nvPr/>
          </p:nvSpPr>
          <p:spPr>
            <a:xfrm>
              <a:off x="5625486" y="26695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the</a:t>
              </a:r>
              <a:endParaRPr sz="1000">
                <a:latin typeface="Helvetica Neue"/>
                <a:ea typeface="Helvetica Neue"/>
                <a:cs typeface="Helvetica Neue"/>
                <a:sym typeface="Helvetica Neue"/>
              </a:endParaRPr>
            </a:p>
          </p:txBody>
        </p:sp>
        <p:sp>
          <p:nvSpPr>
            <p:cNvPr id="2419" name="Google Shape;2419;p54"/>
            <p:cNvSpPr txBox="1"/>
            <p:nvPr/>
          </p:nvSpPr>
          <p:spPr>
            <a:xfrm>
              <a:off x="6407248" y="26695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jungl</a:t>
              </a:r>
              <a:endParaRPr sz="1000">
                <a:latin typeface="Helvetica Neue"/>
                <a:ea typeface="Helvetica Neue"/>
                <a:cs typeface="Helvetica Neue"/>
                <a:sym typeface="Helvetica Neue"/>
              </a:endParaRPr>
            </a:p>
          </p:txBody>
        </p:sp>
        <p:sp>
          <p:nvSpPr>
            <p:cNvPr id="2420" name="Google Shape;2420;p54"/>
            <p:cNvSpPr txBox="1"/>
            <p:nvPr/>
          </p:nvSpPr>
          <p:spPr>
            <a:xfrm>
              <a:off x="7189009" y="26695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sp>
        <p:nvSpPr>
          <p:cNvPr id="2421" name="Google Shape;2421;p54"/>
          <p:cNvSpPr/>
          <p:nvPr/>
        </p:nvSpPr>
        <p:spPr>
          <a:xfrm rot="762706">
            <a:off x="7234782" y="2242975"/>
            <a:ext cx="1589664" cy="905093"/>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 Less sparse</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 Lossy (POS)</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|V|=c|W| 💀</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UNK!</a:t>
            </a:r>
            <a:endParaRPr>
              <a:latin typeface="Helvetica Neue"/>
              <a:ea typeface="Helvetica Neue"/>
              <a:cs typeface="Helvetica Neue"/>
              <a:sym typeface="Helvetica Neue"/>
            </a:endParaRPr>
          </a:p>
        </p:txBody>
      </p:sp>
      <p:grpSp>
        <p:nvGrpSpPr>
          <p:cNvPr id="2422" name="Google Shape;2422;p54"/>
          <p:cNvGrpSpPr/>
          <p:nvPr/>
        </p:nvGrpSpPr>
        <p:grpSpPr>
          <a:xfrm>
            <a:off x="138600" y="3293875"/>
            <a:ext cx="8463687" cy="461700"/>
            <a:chOff x="138600" y="3293875"/>
            <a:chExt cx="8463687" cy="461700"/>
          </a:xfrm>
        </p:grpSpPr>
        <p:sp>
          <p:nvSpPr>
            <p:cNvPr id="2423" name="Google Shape;2423;p54"/>
            <p:cNvSpPr txBox="1"/>
            <p:nvPr/>
          </p:nvSpPr>
          <p:spPr>
            <a:xfrm>
              <a:off x="138600" y="3293875"/>
              <a:ext cx="13935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Helvetica Neue"/>
                  <a:ea typeface="Helvetica Neue"/>
                  <a:cs typeface="Helvetica Neue"/>
                  <a:sym typeface="Helvetica Neue"/>
                </a:rPr>
                <a:t>BPE</a:t>
              </a:r>
              <a:endParaRPr sz="1800">
                <a:latin typeface="Helvetica Neue"/>
                <a:ea typeface="Helvetica Neue"/>
                <a:cs typeface="Helvetica Neue"/>
                <a:sym typeface="Helvetica Neue"/>
              </a:endParaRPr>
            </a:p>
          </p:txBody>
        </p:sp>
        <p:sp>
          <p:nvSpPr>
            <p:cNvPr id="2424" name="Google Shape;2424;p54"/>
            <p:cNvSpPr txBox="1"/>
            <p:nvPr/>
          </p:nvSpPr>
          <p:spPr>
            <a:xfrm>
              <a:off x="1716700"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425" name="Google Shape;2425;p54"/>
            <p:cNvSpPr txBox="1"/>
            <p:nvPr/>
          </p:nvSpPr>
          <p:spPr>
            <a:xfrm>
              <a:off x="2296137"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tropic</a:t>
              </a:r>
              <a:endParaRPr sz="1000">
                <a:latin typeface="Helvetica Neue"/>
                <a:ea typeface="Helvetica Neue"/>
                <a:cs typeface="Helvetica Neue"/>
                <a:sym typeface="Helvetica Neue"/>
              </a:endParaRPr>
            </a:p>
          </p:txBody>
        </p:sp>
        <p:sp>
          <p:nvSpPr>
            <p:cNvPr id="2426" name="Google Shape;2426;p54"/>
            <p:cNvSpPr txBox="1"/>
            <p:nvPr/>
          </p:nvSpPr>
          <p:spPr>
            <a:xfrm>
              <a:off x="2875575"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##al</a:t>
              </a:r>
              <a:endParaRPr sz="1000">
                <a:latin typeface="Helvetica Neue"/>
                <a:ea typeface="Helvetica Neue"/>
                <a:cs typeface="Helvetica Neue"/>
                <a:sym typeface="Helvetica Neue"/>
              </a:endParaRPr>
            </a:p>
          </p:txBody>
        </p:sp>
        <p:sp>
          <p:nvSpPr>
            <p:cNvPr id="2427" name="Google Shape;2427;p54"/>
            <p:cNvSpPr txBox="1"/>
            <p:nvPr/>
          </p:nvSpPr>
          <p:spPr>
            <a:xfrm>
              <a:off x="3455012"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bird</a:t>
              </a:r>
              <a:endParaRPr sz="1000">
                <a:latin typeface="Helvetica Neue"/>
                <a:ea typeface="Helvetica Neue"/>
                <a:cs typeface="Helvetica Neue"/>
                <a:sym typeface="Helvetica Neue"/>
              </a:endParaRPr>
            </a:p>
          </p:txBody>
        </p:sp>
        <p:sp>
          <p:nvSpPr>
            <p:cNvPr id="2428" name="Google Shape;2428;p54"/>
            <p:cNvSpPr txBox="1"/>
            <p:nvPr/>
          </p:nvSpPr>
          <p:spPr>
            <a:xfrm>
              <a:off x="4034437"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per</a:t>
              </a:r>
              <a:endParaRPr sz="1000">
                <a:latin typeface="Helvetica Neue"/>
                <a:ea typeface="Helvetica Neue"/>
                <a:cs typeface="Helvetica Neue"/>
                <a:sym typeface="Helvetica Neue"/>
              </a:endParaRPr>
            </a:p>
          </p:txBody>
        </p:sp>
        <p:sp>
          <p:nvSpPr>
            <p:cNvPr id="2429" name="Google Shape;2429;p54"/>
            <p:cNvSpPr txBox="1"/>
            <p:nvPr/>
          </p:nvSpPr>
          <p:spPr>
            <a:xfrm>
              <a:off x="4613859"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##ch</a:t>
              </a:r>
              <a:endParaRPr sz="1000">
                <a:latin typeface="Helvetica Neue"/>
                <a:ea typeface="Helvetica Neue"/>
                <a:cs typeface="Helvetica Neue"/>
                <a:sym typeface="Helvetica Neue"/>
              </a:endParaRPr>
            </a:p>
          </p:txBody>
        </p:sp>
        <p:sp>
          <p:nvSpPr>
            <p:cNvPr id="2430" name="Google Shape;2430;p54"/>
            <p:cNvSpPr txBox="1"/>
            <p:nvPr/>
          </p:nvSpPr>
          <p:spPr>
            <a:xfrm>
              <a:off x="5193297"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##es</a:t>
              </a:r>
              <a:endParaRPr sz="1000">
                <a:latin typeface="Helvetica Neue"/>
                <a:ea typeface="Helvetica Neue"/>
                <a:cs typeface="Helvetica Neue"/>
                <a:sym typeface="Helvetica Neue"/>
              </a:endParaRPr>
            </a:p>
          </p:txBody>
        </p:sp>
        <p:sp>
          <p:nvSpPr>
            <p:cNvPr id="2431" name="Google Shape;2431;p54"/>
            <p:cNvSpPr txBox="1"/>
            <p:nvPr/>
          </p:nvSpPr>
          <p:spPr>
            <a:xfrm>
              <a:off x="5772750"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in</a:t>
              </a:r>
              <a:endParaRPr sz="1000">
                <a:latin typeface="Helvetica Neue"/>
                <a:ea typeface="Helvetica Neue"/>
                <a:cs typeface="Helvetica Neue"/>
                <a:sym typeface="Helvetica Neue"/>
              </a:endParaRPr>
            </a:p>
          </p:txBody>
        </p:sp>
        <p:sp>
          <p:nvSpPr>
            <p:cNvPr id="2432" name="Google Shape;2432;p54"/>
            <p:cNvSpPr txBox="1"/>
            <p:nvPr/>
          </p:nvSpPr>
          <p:spPr>
            <a:xfrm>
              <a:off x="6352187"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the</a:t>
              </a:r>
              <a:endParaRPr sz="1000">
                <a:latin typeface="Helvetica Neue"/>
                <a:ea typeface="Helvetica Neue"/>
                <a:cs typeface="Helvetica Neue"/>
                <a:sym typeface="Helvetica Neue"/>
              </a:endParaRPr>
            </a:p>
          </p:txBody>
        </p:sp>
        <p:sp>
          <p:nvSpPr>
            <p:cNvPr id="2433" name="Google Shape;2433;p54"/>
            <p:cNvSpPr txBox="1"/>
            <p:nvPr/>
          </p:nvSpPr>
          <p:spPr>
            <a:xfrm>
              <a:off x="6931625"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jung</a:t>
              </a:r>
              <a:endParaRPr sz="1000">
                <a:latin typeface="Helvetica Neue"/>
                <a:ea typeface="Helvetica Neue"/>
                <a:cs typeface="Helvetica Neue"/>
                <a:sym typeface="Helvetica Neue"/>
              </a:endParaRPr>
            </a:p>
          </p:txBody>
        </p:sp>
        <p:sp>
          <p:nvSpPr>
            <p:cNvPr id="2434" name="Google Shape;2434;p54"/>
            <p:cNvSpPr txBox="1"/>
            <p:nvPr/>
          </p:nvSpPr>
          <p:spPr>
            <a:xfrm>
              <a:off x="7511062"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##le</a:t>
              </a:r>
              <a:endParaRPr sz="1000">
                <a:latin typeface="Helvetica Neue"/>
                <a:ea typeface="Helvetica Neue"/>
                <a:cs typeface="Helvetica Neue"/>
                <a:sym typeface="Helvetica Neue"/>
              </a:endParaRPr>
            </a:p>
          </p:txBody>
        </p:sp>
        <p:sp>
          <p:nvSpPr>
            <p:cNvPr id="2435" name="Google Shape;2435;p54"/>
            <p:cNvSpPr txBox="1"/>
            <p:nvPr/>
          </p:nvSpPr>
          <p:spPr>
            <a:xfrm>
              <a:off x="8090487" y="3355375"/>
              <a:ext cx="5118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sp>
        <p:nvSpPr>
          <p:cNvPr id="2436" name="Google Shape;2436;p54"/>
          <p:cNvSpPr/>
          <p:nvPr/>
        </p:nvSpPr>
        <p:spPr>
          <a:xfrm rot="762706">
            <a:off x="7309786" y="3231344"/>
            <a:ext cx="1589664" cy="1085364"/>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 Denser</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 Lossy</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 Inconsistent</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|V|=k </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UNK possible</a:t>
            </a:r>
            <a:endParaRPr>
              <a:latin typeface="Helvetica Neue"/>
              <a:ea typeface="Helvetica Neue"/>
              <a:cs typeface="Helvetica Neue"/>
              <a:sym typeface="Helvetica Neue"/>
            </a:endParaRPr>
          </a:p>
        </p:txBody>
      </p:sp>
      <p:grpSp>
        <p:nvGrpSpPr>
          <p:cNvPr id="2437" name="Google Shape;2437;p54"/>
          <p:cNvGrpSpPr/>
          <p:nvPr/>
        </p:nvGrpSpPr>
        <p:grpSpPr>
          <a:xfrm>
            <a:off x="138600" y="3979675"/>
            <a:ext cx="7490362" cy="461700"/>
            <a:chOff x="138600" y="3979675"/>
            <a:chExt cx="7490362" cy="461700"/>
          </a:xfrm>
        </p:grpSpPr>
        <p:sp>
          <p:nvSpPr>
            <p:cNvPr id="2438" name="Google Shape;2438;p54"/>
            <p:cNvSpPr txBox="1"/>
            <p:nvPr/>
          </p:nvSpPr>
          <p:spPr>
            <a:xfrm>
              <a:off x="138600" y="3979675"/>
              <a:ext cx="13935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Helvetica Neue"/>
                  <a:ea typeface="Helvetica Neue"/>
                  <a:cs typeface="Helvetica Neue"/>
                  <a:sym typeface="Helvetica Neue"/>
                </a:rPr>
                <a:t>Character</a:t>
              </a:r>
              <a:endParaRPr sz="1800">
                <a:latin typeface="Helvetica Neue"/>
                <a:ea typeface="Helvetica Neue"/>
                <a:cs typeface="Helvetica Neue"/>
                <a:sym typeface="Helvetica Neue"/>
              </a:endParaRPr>
            </a:p>
          </p:txBody>
        </p:sp>
        <p:sp>
          <p:nvSpPr>
            <p:cNvPr id="2439" name="Google Shape;2439;p54"/>
            <p:cNvSpPr txBox="1"/>
            <p:nvPr/>
          </p:nvSpPr>
          <p:spPr>
            <a:xfrm>
              <a:off x="1716700"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440" name="Google Shape;2440;p54"/>
            <p:cNvSpPr txBox="1"/>
            <p:nvPr/>
          </p:nvSpPr>
          <p:spPr>
            <a:xfrm>
              <a:off x="1951252"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t/>
              </a:r>
              <a:endParaRPr sz="1000">
                <a:latin typeface="Helvetica Neue"/>
                <a:ea typeface="Helvetica Neue"/>
                <a:cs typeface="Helvetica Neue"/>
                <a:sym typeface="Helvetica Neue"/>
              </a:endParaRPr>
            </a:p>
          </p:txBody>
        </p:sp>
        <p:sp>
          <p:nvSpPr>
            <p:cNvPr id="2441" name="Google Shape;2441;p54"/>
            <p:cNvSpPr txBox="1"/>
            <p:nvPr/>
          </p:nvSpPr>
          <p:spPr>
            <a:xfrm>
              <a:off x="2185803"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a:t>
              </a:r>
              <a:endParaRPr sz="1000">
                <a:latin typeface="Helvetica Neue"/>
                <a:ea typeface="Helvetica Neue"/>
                <a:cs typeface="Helvetica Neue"/>
                <a:sym typeface="Helvetica Neue"/>
              </a:endParaRPr>
            </a:p>
          </p:txBody>
        </p:sp>
        <p:sp>
          <p:nvSpPr>
            <p:cNvPr id="2442" name="Google Shape;2442;p54"/>
            <p:cNvSpPr txBox="1"/>
            <p:nvPr/>
          </p:nvSpPr>
          <p:spPr>
            <a:xfrm>
              <a:off x="2420355"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r</a:t>
              </a:r>
              <a:endParaRPr sz="1000">
                <a:latin typeface="Helvetica Neue"/>
                <a:ea typeface="Helvetica Neue"/>
                <a:cs typeface="Helvetica Neue"/>
                <a:sym typeface="Helvetica Neue"/>
              </a:endParaRPr>
            </a:p>
          </p:txBody>
        </p:sp>
        <p:sp>
          <p:nvSpPr>
            <p:cNvPr id="2443" name="Google Shape;2443;p54"/>
            <p:cNvSpPr txBox="1"/>
            <p:nvPr/>
          </p:nvSpPr>
          <p:spPr>
            <a:xfrm>
              <a:off x="2654902"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o</a:t>
              </a:r>
              <a:endParaRPr sz="1000">
                <a:latin typeface="Helvetica Neue"/>
                <a:ea typeface="Helvetica Neue"/>
                <a:cs typeface="Helvetica Neue"/>
                <a:sym typeface="Helvetica Neue"/>
              </a:endParaRPr>
            </a:p>
          </p:txBody>
        </p:sp>
        <p:sp>
          <p:nvSpPr>
            <p:cNvPr id="2444" name="Google Shape;2444;p54"/>
            <p:cNvSpPr txBox="1"/>
            <p:nvPr/>
          </p:nvSpPr>
          <p:spPr>
            <a:xfrm>
              <a:off x="2889448"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p</a:t>
              </a:r>
              <a:endParaRPr sz="1000">
                <a:latin typeface="Helvetica Neue"/>
                <a:ea typeface="Helvetica Neue"/>
                <a:cs typeface="Helvetica Neue"/>
                <a:sym typeface="Helvetica Neue"/>
              </a:endParaRPr>
            </a:p>
          </p:txBody>
        </p:sp>
        <p:sp>
          <p:nvSpPr>
            <p:cNvPr id="2445" name="Google Shape;2445;p54"/>
            <p:cNvSpPr txBox="1"/>
            <p:nvPr/>
          </p:nvSpPr>
          <p:spPr>
            <a:xfrm>
              <a:off x="3123999"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a:t>
              </a:r>
              <a:endParaRPr sz="1000">
                <a:latin typeface="Helvetica Neue"/>
                <a:ea typeface="Helvetica Neue"/>
                <a:cs typeface="Helvetica Neue"/>
                <a:sym typeface="Helvetica Neue"/>
              </a:endParaRPr>
            </a:p>
          </p:txBody>
        </p:sp>
        <p:sp>
          <p:nvSpPr>
            <p:cNvPr id="2446" name="Google Shape;2446;p54"/>
            <p:cNvSpPr txBox="1"/>
            <p:nvPr/>
          </p:nvSpPr>
          <p:spPr>
            <a:xfrm>
              <a:off x="3358557"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c</a:t>
              </a:r>
              <a:endParaRPr sz="1000">
                <a:latin typeface="Helvetica Neue"/>
                <a:ea typeface="Helvetica Neue"/>
                <a:cs typeface="Helvetica Neue"/>
                <a:sym typeface="Helvetica Neue"/>
              </a:endParaRPr>
            </a:p>
          </p:txBody>
        </p:sp>
        <p:sp>
          <p:nvSpPr>
            <p:cNvPr id="2447" name="Google Shape;2447;p54"/>
            <p:cNvSpPr txBox="1"/>
            <p:nvPr/>
          </p:nvSpPr>
          <p:spPr>
            <a:xfrm>
              <a:off x="3593109"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448" name="Google Shape;2448;p54"/>
            <p:cNvSpPr txBox="1"/>
            <p:nvPr/>
          </p:nvSpPr>
          <p:spPr>
            <a:xfrm>
              <a:off x="3827661"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a:t>
              </a:r>
              <a:endParaRPr sz="1000">
                <a:latin typeface="Helvetica Neue"/>
                <a:ea typeface="Helvetica Neue"/>
                <a:cs typeface="Helvetica Neue"/>
                <a:sym typeface="Helvetica Neue"/>
              </a:endParaRPr>
            </a:p>
          </p:txBody>
        </p:sp>
        <p:sp>
          <p:nvSpPr>
            <p:cNvPr id="2449" name="Google Shape;2449;p54"/>
            <p:cNvSpPr txBox="1"/>
            <p:nvPr/>
          </p:nvSpPr>
          <p:spPr>
            <a:xfrm>
              <a:off x="4062513"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t/>
              </a:r>
              <a:endParaRPr sz="1000">
                <a:latin typeface="Helvetica Neue"/>
                <a:ea typeface="Helvetica Neue"/>
                <a:cs typeface="Helvetica Neue"/>
                <a:sym typeface="Helvetica Neue"/>
              </a:endParaRPr>
            </a:p>
          </p:txBody>
        </p:sp>
        <p:sp>
          <p:nvSpPr>
            <p:cNvPr id="2450" name="Google Shape;2450;p54"/>
            <p:cNvSpPr txBox="1"/>
            <p:nvPr/>
          </p:nvSpPr>
          <p:spPr>
            <a:xfrm>
              <a:off x="4297065"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b</a:t>
              </a:r>
              <a:endParaRPr sz="1000">
                <a:latin typeface="Helvetica Neue"/>
                <a:ea typeface="Helvetica Neue"/>
                <a:cs typeface="Helvetica Neue"/>
                <a:sym typeface="Helvetica Neue"/>
              </a:endParaRPr>
            </a:p>
          </p:txBody>
        </p:sp>
        <p:sp>
          <p:nvSpPr>
            <p:cNvPr id="2451" name="Google Shape;2451;p54"/>
            <p:cNvSpPr txBox="1"/>
            <p:nvPr/>
          </p:nvSpPr>
          <p:spPr>
            <a:xfrm>
              <a:off x="4531616"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a:t>
              </a:r>
              <a:endParaRPr sz="1000">
                <a:latin typeface="Helvetica Neue"/>
                <a:ea typeface="Helvetica Neue"/>
                <a:cs typeface="Helvetica Neue"/>
                <a:sym typeface="Helvetica Neue"/>
              </a:endParaRPr>
            </a:p>
          </p:txBody>
        </p:sp>
        <p:sp>
          <p:nvSpPr>
            <p:cNvPr id="2452" name="Google Shape;2452;p54"/>
            <p:cNvSpPr txBox="1"/>
            <p:nvPr/>
          </p:nvSpPr>
          <p:spPr>
            <a:xfrm>
              <a:off x="4766168"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r</a:t>
              </a:r>
              <a:endParaRPr sz="1000">
                <a:latin typeface="Helvetica Neue"/>
                <a:ea typeface="Helvetica Neue"/>
                <a:cs typeface="Helvetica Neue"/>
                <a:sym typeface="Helvetica Neue"/>
              </a:endParaRPr>
            </a:p>
          </p:txBody>
        </p:sp>
        <p:sp>
          <p:nvSpPr>
            <p:cNvPr id="2453" name="Google Shape;2453;p54"/>
            <p:cNvSpPr txBox="1"/>
            <p:nvPr/>
          </p:nvSpPr>
          <p:spPr>
            <a:xfrm>
              <a:off x="5000715"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d</a:t>
              </a:r>
              <a:endParaRPr sz="1000">
                <a:latin typeface="Helvetica Neue"/>
                <a:ea typeface="Helvetica Neue"/>
                <a:cs typeface="Helvetica Neue"/>
                <a:sym typeface="Helvetica Neue"/>
              </a:endParaRPr>
            </a:p>
          </p:txBody>
        </p:sp>
        <p:sp>
          <p:nvSpPr>
            <p:cNvPr id="2454" name="Google Shape;2454;p54"/>
            <p:cNvSpPr txBox="1"/>
            <p:nvPr/>
          </p:nvSpPr>
          <p:spPr>
            <a:xfrm>
              <a:off x="5235260"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 </a:t>
              </a:r>
              <a:endParaRPr sz="1000">
                <a:latin typeface="Helvetica Neue"/>
                <a:ea typeface="Helvetica Neue"/>
                <a:cs typeface="Helvetica Neue"/>
                <a:sym typeface="Helvetica Neue"/>
              </a:endParaRPr>
            </a:p>
          </p:txBody>
        </p:sp>
        <p:sp>
          <p:nvSpPr>
            <p:cNvPr id="2455" name="Google Shape;2455;p54"/>
            <p:cNvSpPr txBox="1"/>
            <p:nvPr/>
          </p:nvSpPr>
          <p:spPr>
            <a:xfrm>
              <a:off x="5469812"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p</a:t>
              </a:r>
              <a:endParaRPr sz="1000">
                <a:latin typeface="Helvetica Neue"/>
                <a:ea typeface="Helvetica Neue"/>
                <a:cs typeface="Helvetica Neue"/>
                <a:sym typeface="Helvetica Neue"/>
              </a:endParaRPr>
            </a:p>
          </p:txBody>
        </p:sp>
        <p:sp>
          <p:nvSpPr>
            <p:cNvPr id="2456" name="Google Shape;2456;p54"/>
            <p:cNvSpPr txBox="1"/>
            <p:nvPr/>
          </p:nvSpPr>
          <p:spPr>
            <a:xfrm>
              <a:off x="5704370"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e</a:t>
              </a:r>
              <a:endParaRPr sz="1000">
                <a:latin typeface="Helvetica Neue"/>
                <a:ea typeface="Helvetica Neue"/>
                <a:cs typeface="Helvetica Neue"/>
                <a:sym typeface="Helvetica Neue"/>
              </a:endParaRPr>
            </a:p>
          </p:txBody>
        </p:sp>
        <p:sp>
          <p:nvSpPr>
            <p:cNvPr id="2457" name="Google Shape;2457;p54"/>
            <p:cNvSpPr txBox="1"/>
            <p:nvPr/>
          </p:nvSpPr>
          <p:spPr>
            <a:xfrm>
              <a:off x="5938922"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r</a:t>
              </a:r>
              <a:endParaRPr sz="1000">
                <a:latin typeface="Helvetica Neue"/>
                <a:ea typeface="Helvetica Neue"/>
                <a:cs typeface="Helvetica Neue"/>
                <a:sym typeface="Helvetica Neue"/>
              </a:endParaRPr>
            </a:p>
          </p:txBody>
        </p:sp>
        <p:sp>
          <p:nvSpPr>
            <p:cNvPr id="2458" name="Google Shape;2458;p54"/>
            <p:cNvSpPr txBox="1"/>
            <p:nvPr/>
          </p:nvSpPr>
          <p:spPr>
            <a:xfrm>
              <a:off x="6173474"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c</a:t>
              </a:r>
              <a:endParaRPr sz="1000">
                <a:latin typeface="Helvetica Neue"/>
                <a:ea typeface="Helvetica Neue"/>
                <a:cs typeface="Helvetica Neue"/>
                <a:sym typeface="Helvetica Neue"/>
              </a:endParaRPr>
            </a:p>
          </p:txBody>
        </p:sp>
        <p:sp>
          <p:nvSpPr>
            <p:cNvPr id="2459" name="Google Shape;2459;p54"/>
            <p:cNvSpPr txBox="1"/>
            <p:nvPr/>
          </p:nvSpPr>
          <p:spPr>
            <a:xfrm>
              <a:off x="6413493"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h</a:t>
              </a:r>
              <a:endParaRPr sz="1000">
                <a:latin typeface="Helvetica Neue"/>
                <a:ea typeface="Helvetica Neue"/>
                <a:cs typeface="Helvetica Neue"/>
                <a:sym typeface="Helvetica Neue"/>
              </a:endParaRPr>
            </a:p>
          </p:txBody>
        </p:sp>
        <p:sp>
          <p:nvSpPr>
            <p:cNvPr id="2460" name="Google Shape;2460;p54"/>
            <p:cNvSpPr txBox="1"/>
            <p:nvPr/>
          </p:nvSpPr>
          <p:spPr>
            <a:xfrm>
              <a:off x="6648044"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e</a:t>
              </a:r>
              <a:endParaRPr sz="1000">
                <a:latin typeface="Helvetica Neue"/>
                <a:ea typeface="Helvetica Neue"/>
                <a:cs typeface="Helvetica Neue"/>
                <a:sym typeface="Helvetica Neue"/>
              </a:endParaRPr>
            </a:p>
          </p:txBody>
        </p:sp>
        <p:sp>
          <p:nvSpPr>
            <p:cNvPr id="2461" name="Google Shape;2461;p54"/>
            <p:cNvSpPr txBox="1"/>
            <p:nvPr/>
          </p:nvSpPr>
          <p:spPr>
            <a:xfrm>
              <a:off x="6882603" y="4041175"/>
              <a:ext cx="2067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a:t>
              </a:r>
              <a:endParaRPr sz="1000">
                <a:latin typeface="Helvetica Neue"/>
                <a:ea typeface="Helvetica Neue"/>
                <a:cs typeface="Helvetica Neue"/>
                <a:sym typeface="Helvetica Neue"/>
              </a:endParaRPr>
            </a:p>
          </p:txBody>
        </p:sp>
        <p:sp>
          <p:nvSpPr>
            <p:cNvPr id="2462" name="Google Shape;2462;p54"/>
            <p:cNvSpPr txBox="1"/>
            <p:nvPr/>
          </p:nvSpPr>
          <p:spPr>
            <a:xfrm>
              <a:off x="7117162" y="4041175"/>
              <a:ext cx="5118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sp>
        <p:nvSpPr>
          <p:cNvPr id="2463" name="Google Shape;2463;p54"/>
          <p:cNvSpPr/>
          <p:nvPr/>
        </p:nvSpPr>
        <p:spPr>
          <a:xfrm rot="762706">
            <a:off x="6954811" y="3801619"/>
            <a:ext cx="1589664" cy="1085364"/>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 Super dense</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 Consistent</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 Onus on model</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|V|=k </a:t>
            </a:r>
            <a:endParaRPr>
              <a:latin typeface="Helvetica Neue"/>
              <a:ea typeface="Helvetica Neue"/>
              <a:cs typeface="Helvetica Neue"/>
              <a:sym typeface="Helvetica Neue"/>
            </a:endParaRPr>
          </a:p>
          <a:p>
            <a:pPr indent="0" lvl="0" marL="0" rtl="0" algn="l">
              <a:spcBef>
                <a:spcPts val="0"/>
              </a:spcBef>
              <a:spcAft>
                <a:spcPts val="0"/>
              </a:spcAft>
              <a:buNone/>
            </a:pPr>
            <a:r>
              <a:rPr lang="en">
                <a:latin typeface="Helvetica Neue"/>
                <a:ea typeface="Helvetica Neue"/>
                <a:cs typeface="Helvetica Neue"/>
                <a:sym typeface="Helvetica Neue"/>
              </a:rPr>
              <a:t>UNK preventable</a:t>
            </a:r>
            <a:endParaRPr>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9"/>
                                        </p:tgtEl>
                                        <p:attrNameLst>
                                          <p:attrName>style.visibility</p:attrName>
                                        </p:attrNameLst>
                                      </p:cBhvr>
                                      <p:to>
                                        <p:strVal val="visible"/>
                                      </p:to>
                                    </p:set>
                                    <p:animEffect filter="fade" transition="in">
                                      <p:cBhvr>
                                        <p:cTn dur="1000"/>
                                        <p:tgtEl>
                                          <p:spTgt spid="23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0"/>
                                        </p:tgtEl>
                                        <p:attrNameLst>
                                          <p:attrName>style.visibility</p:attrName>
                                        </p:attrNameLst>
                                      </p:cBhvr>
                                      <p:to>
                                        <p:strVal val="visible"/>
                                      </p:to>
                                    </p:set>
                                    <p:animEffect filter="fade" transition="in">
                                      <p:cBhvr>
                                        <p:cTn dur="1000"/>
                                        <p:tgtEl>
                                          <p:spTgt spid="24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0"/>
                                        </p:tgtEl>
                                        <p:attrNameLst>
                                          <p:attrName>style.visibility</p:attrName>
                                        </p:attrNameLst>
                                      </p:cBhvr>
                                      <p:to>
                                        <p:strVal val="visible"/>
                                      </p:to>
                                    </p:set>
                                    <p:animEffect filter="fade" transition="in">
                                      <p:cBhvr>
                                        <p:cTn dur="1000"/>
                                        <p:tgtEl>
                                          <p:spTgt spid="24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1"/>
                                        </p:tgtEl>
                                        <p:attrNameLst>
                                          <p:attrName>style.visibility</p:attrName>
                                        </p:attrNameLst>
                                      </p:cBhvr>
                                      <p:to>
                                        <p:strVal val="visible"/>
                                      </p:to>
                                    </p:set>
                                    <p:animEffect filter="fade" transition="in">
                                      <p:cBhvr>
                                        <p:cTn dur="1000"/>
                                        <p:tgtEl>
                                          <p:spTgt spid="2411"/>
                                        </p:tgtEl>
                                      </p:cBhvr>
                                    </p:animEffect>
                                  </p:childTnLst>
                                </p:cTn>
                              </p:par>
                              <p:par>
                                <p:cTn fill="hold" nodeType="withEffect" presetClass="exit" presetID="10" presetSubtype="0">
                                  <p:stCondLst>
                                    <p:cond delay="0"/>
                                  </p:stCondLst>
                                  <p:childTnLst>
                                    <p:animEffect filter="fade" transition="out">
                                      <p:cBhvr>
                                        <p:cTn dur="1000"/>
                                        <p:tgtEl>
                                          <p:spTgt spid="2410"/>
                                        </p:tgtEl>
                                      </p:cBhvr>
                                    </p:animEffect>
                                    <p:set>
                                      <p:cBhvr>
                                        <p:cTn dur="1" fill="hold">
                                          <p:stCondLst>
                                            <p:cond delay="1000"/>
                                          </p:stCondLst>
                                        </p:cTn>
                                        <p:tgtEl>
                                          <p:spTgt spid="241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1"/>
                                        </p:tgtEl>
                                        <p:attrNameLst>
                                          <p:attrName>style.visibility</p:attrName>
                                        </p:attrNameLst>
                                      </p:cBhvr>
                                      <p:to>
                                        <p:strVal val="visible"/>
                                      </p:to>
                                    </p:set>
                                    <p:animEffect filter="fade" transition="in">
                                      <p:cBhvr>
                                        <p:cTn dur="1000"/>
                                        <p:tgtEl>
                                          <p:spTgt spid="24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2"/>
                                        </p:tgtEl>
                                        <p:attrNameLst>
                                          <p:attrName>style.visibility</p:attrName>
                                        </p:attrNameLst>
                                      </p:cBhvr>
                                      <p:to>
                                        <p:strVal val="visible"/>
                                      </p:to>
                                    </p:set>
                                    <p:animEffect filter="fade" transition="in">
                                      <p:cBhvr>
                                        <p:cTn dur="1000"/>
                                        <p:tgtEl>
                                          <p:spTgt spid="2422"/>
                                        </p:tgtEl>
                                      </p:cBhvr>
                                    </p:animEffect>
                                  </p:childTnLst>
                                </p:cTn>
                              </p:par>
                              <p:par>
                                <p:cTn fill="hold" nodeType="withEffect" presetClass="exit" presetID="10" presetSubtype="0">
                                  <p:stCondLst>
                                    <p:cond delay="0"/>
                                  </p:stCondLst>
                                  <p:childTnLst>
                                    <p:animEffect filter="fade" transition="out">
                                      <p:cBhvr>
                                        <p:cTn dur="1000"/>
                                        <p:tgtEl>
                                          <p:spTgt spid="2421"/>
                                        </p:tgtEl>
                                      </p:cBhvr>
                                    </p:animEffect>
                                    <p:set>
                                      <p:cBhvr>
                                        <p:cTn dur="1" fill="hold">
                                          <p:stCondLst>
                                            <p:cond delay="1000"/>
                                          </p:stCondLst>
                                        </p:cTn>
                                        <p:tgtEl>
                                          <p:spTgt spid="242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6"/>
                                        </p:tgtEl>
                                        <p:attrNameLst>
                                          <p:attrName>style.visibility</p:attrName>
                                        </p:attrNameLst>
                                      </p:cBhvr>
                                      <p:to>
                                        <p:strVal val="visible"/>
                                      </p:to>
                                    </p:set>
                                    <p:animEffect filter="fade" transition="in">
                                      <p:cBhvr>
                                        <p:cTn dur="1000"/>
                                        <p:tgtEl>
                                          <p:spTgt spid="24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7"/>
                                        </p:tgtEl>
                                        <p:attrNameLst>
                                          <p:attrName>style.visibility</p:attrName>
                                        </p:attrNameLst>
                                      </p:cBhvr>
                                      <p:to>
                                        <p:strVal val="visible"/>
                                      </p:to>
                                    </p:set>
                                    <p:animEffect filter="fade" transition="in">
                                      <p:cBhvr>
                                        <p:cTn dur="1000"/>
                                        <p:tgtEl>
                                          <p:spTgt spid="2437"/>
                                        </p:tgtEl>
                                      </p:cBhvr>
                                    </p:animEffect>
                                  </p:childTnLst>
                                </p:cTn>
                              </p:par>
                              <p:par>
                                <p:cTn fill="hold" nodeType="withEffect" presetClass="exit" presetID="10" presetSubtype="0">
                                  <p:stCondLst>
                                    <p:cond delay="0"/>
                                  </p:stCondLst>
                                  <p:childTnLst>
                                    <p:animEffect filter="fade" transition="out">
                                      <p:cBhvr>
                                        <p:cTn dur="1000"/>
                                        <p:tgtEl>
                                          <p:spTgt spid="2436"/>
                                        </p:tgtEl>
                                      </p:cBhvr>
                                    </p:animEffect>
                                    <p:set>
                                      <p:cBhvr>
                                        <p:cTn dur="1" fill="hold">
                                          <p:stCondLst>
                                            <p:cond delay="1000"/>
                                          </p:stCondLst>
                                        </p:cTn>
                                        <p:tgtEl>
                                          <p:spTgt spid="243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3"/>
                                        </p:tgtEl>
                                        <p:attrNameLst>
                                          <p:attrName>style.visibility</p:attrName>
                                        </p:attrNameLst>
                                      </p:cBhvr>
                                      <p:to>
                                        <p:strVal val="visible"/>
                                      </p:to>
                                    </p:set>
                                    <p:animEffect filter="fade" transition="in">
                                      <p:cBhvr>
                                        <p:cTn dur="1000"/>
                                        <p:tgtEl>
                                          <p:spTgt spid="24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7" name="Shape 2467"/>
        <p:cNvGrpSpPr/>
        <p:nvPr/>
      </p:nvGrpSpPr>
      <p:grpSpPr>
        <a:xfrm>
          <a:off x="0" y="0"/>
          <a:ext cx="0" cy="0"/>
          <a:chOff x="0" y="0"/>
          <a:chExt cx="0" cy="0"/>
        </a:xfrm>
      </p:grpSpPr>
      <p:sp>
        <p:nvSpPr>
          <p:cNvPr id="2468" name="Google Shape;2468;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Tokenization and Batching</a:t>
            </a:r>
            <a:endParaRPr/>
          </a:p>
        </p:txBody>
      </p:sp>
      <p:grpSp>
        <p:nvGrpSpPr>
          <p:cNvPr id="2469" name="Google Shape;2469;p55"/>
          <p:cNvGrpSpPr/>
          <p:nvPr/>
        </p:nvGrpSpPr>
        <p:grpSpPr>
          <a:xfrm>
            <a:off x="1489950" y="1832650"/>
            <a:ext cx="6162609" cy="338700"/>
            <a:chOff x="2402500" y="4041175"/>
            <a:chExt cx="6162609" cy="338700"/>
          </a:xfrm>
        </p:grpSpPr>
        <p:sp>
          <p:nvSpPr>
            <p:cNvPr id="2470" name="Google Shape;2470;p55"/>
            <p:cNvSpPr txBox="1"/>
            <p:nvPr/>
          </p:nvSpPr>
          <p:spPr>
            <a:xfrm>
              <a:off x="2402500"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471" name="Google Shape;2471;p55"/>
            <p:cNvSpPr txBox="1"/>
            <p:nvPr/>
          </p:nvSpPr>
          <p:spPr>
            <a:xfrm>
              <a:off x="3184261"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tropical</a:t>
              </a:r>
              <a:endParaRPr sz="1000">
                <a:latin typeface="Helvetica Neue"/>
                <a:ea typeface="Helvetica Neue"/>
                <a:cs typeface="Helvetica Neue"/>
                <a:sym typeface="Helvetica Neue"/>
              </a:endParaRPr>
            </a:p>
          </p:txBody>
        </p:sp>
        <p:sp>
          <p:nvSpPr>
            <p:cNvPr id="2472" name="Google Shape;2472;p55"/>
            <p:cNvSpPr txBox="1"/>
            <p:nvPr/>
          </p:nvSpPr>
          <p:spPr>
            <a:xfrm>
              <a:off x="3966023"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bird</a:t>
              </a:r>
              <a:endParaRPr sz="1000">
                <a:latin typeface="Helvetica Neue"/>
                <a:ea typeface="Helvetica Neue"/>
                <a:cs typeface="Helvetica Neue"/>
                <a:sym typeface="Helvetica Neue"/>
              </a:endParaRPr>
            </a:p>
          </p:txBody>
        </p:sp>
        <p:sp>
          <p:nvSpPr>
            <p:cNvPr id="2473" name="Google Shape;2473;p55"/>
            <p:cNvSpPr txBox="1"/>
            <p:nvPr/>
          </p:nvSpPr>
          <p:spPr>
            <a:xfrm>
              <a:off x="4747784"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perches</a:t>
              </a:r>
              <a:endParaRPr sz="1000">
                <a:latin typeface="Helvetica Neue"/>
                <a:ea typeface="Helvetica Neue"/>
                <a:cs typeface="Helvetica Neue"/>
                <a:sym typeface="Helvetica Neue"/>
              </a:endParaRPr>
            </a:p>
          </p:txBody>
        </p:sp>
        <p:sp>
          <p:nvSpPr>
            <p:cNvPr id="2474" name="Google Shape;2474;p55"/>
            <p:cNvSpPr txBox="1"/>
            <p:nvPr/>
          </p:nvSpPr>
          <p:spPr>
            <a:xfrm>
              <a:off x="5529525"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in</a:t>
              </a:r>
              <a:endParaRPr sz="1000">
                <a:latin typeface="Helvetica Neue"/>
                <a:ea typeface="Helvetica Neue"/>
                <a:cs typeface="Helvetica Neue"/>
                <a:sym typeface="Helvetica Neue"/>
              </a:endParaRPr>
            </a:p>
          </p:txBody>
        </p:sp>
        <p:sp>
          <p:nvSpPr>
            <p:cNvPr id="2475" name="Google Shape;2475;p55"/>
            <p:cNvSpPr txBox="1"/>
            <p:nvPr/>
          </p:nvSpPr>
          <p:spPr>
            <a:xfrm>
              <a:off x="6311286"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the</a:t>
              </a:r>
              <a:endParaRPr sz="1000">
                <a:latin typeface="Helvetica Neue"/>
                <a:ea typeface="Helvetica Neue"/>
                <a:cs typeface="Helvetica Neue"/>
                <a:sym typeface="Helvetica Neue"/>
              </a:endParaRPr>
            </a:p>
          </p:txBody>
        </p:sp>
        <p:sp>
          <p:nvSpPr>
            <p:cNvPr id="2476" name="Google Shape;2476;p55"/>
            <p:cNvSpPr txBox="1"/>
            <p:nvPr/>
          </p:nvSpPr>
          <p:spPr>
            <a:xfrm>
              <a:off x="7093048"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jungle</a:t>
              </a:r>
              <a:endParaRPr sz="1000">
                <a:latin typeface="Helvetica Neue"/>
                <a:ea typeface="Helvetica Neue"/>
                <a:cs typeface="Helvetica Neue"/>
                <a:sym typeface="Helvetica Neue"/>
              </a:endParaRPr>
            </a:p>
          </p:txBody>
        </p:sp>
        <p:sp>
          <p:nvSpPr>
            <p:cNvPr id="2477" name="Google Shape;2477;p55"/>
            <p:cNvSpPr txBox="1"/>
            <p:nvPr/>
          </p:nvSpPr>
          <p:spPr>
            <a:xfrm>
              <a:off x="7874809"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grpSp>
        <p:nvGrpSpPr>
          <p:cNvPr id="2478" name="Google Shape;2478;p55"/>
          <p:cNvGrpSpPr/>
          <p:nvPr/>
        </p:nvGrpSpPr>
        <p:grpSpPr>
          <a:xfrm>
            <a:off x="1489950" y="1536250"/>
            <a:ext cx="6164093" cy="338700"/>
            <a:chOff x="2402500" y="3744775"/>
            <a:chExt cx="6164093" cy="338700"/>
          </a:xfrm>
        </p:grpSpPr>
        <p:sp>
          <p:nvSpPr>
            <p:cNvPr id="2479" name="Google Shape;2479;p55"/>
            <p:cNvSpPr txBox="1"/>
            <p:nvPr/>
          </p:nvSpPr>
          <p:spPr>
            <a:xfrm>
              <a:off x="240250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a:t>
              </a:r>
              <a:endParaRPr i="1" sz="1000">
                <a:latin typeface="Helvetica Neue"/>
                <a:ea typeface="Helvetica Neue"/>
                <a:cs typeface="Helvetica Neue"/>
                <a:sym typeface="Helvetica Neue"/>
              </a:endParaRPr>
            </a:p>
          </p:txBody>
        </p:sp>
        <p:sp>
          <p:nvSpPr>
            <p:cNvPr id="2480" name="Google Shape;2480;p55"/>
            <p:cNvSpPr txBox="1"/>
            <p:nvPr/>
          </p:nvSpPr>
          <p:spPr>
            <a:xfrm>
              <a:off x="318341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320</a:t>
              </a:r>
              <a:endParaRPr i="1" sz="1000">
                <a:latin typeface="Helvetica Neue"/>
                <a:ea typeface="Helvetica Neue"/>
                <a:cs typeface="Helvetica Neue"/>
                <a:sym typeface="Helvetica Neue"/>
              </a:endParaRPr>
            </a:p>
          </p:txBody>
        </p:sp>
        <p:sp>
          <p:nvSpPr>
            <p:cNvPr id="2481" name="Google Shape;2481;p55"/>
            <p:cNvSpPr txBox="1"/>
            <p:nvPr/>
          </p:nvSpPr>
          <p:spPr>
            <a:xfrm>
              <a:off x="396432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253</a:t>
              </a:r>
              <a:endParaRPr i="1" sz="1000">
                <a:latin typeface="Helvetica Neue"/>
                <a:ea typeface="Helvetica Neue"/>
                <a:cs typeface="Helvetica Neue"/>
                <a:sym typeface="Helvetica Neue"/>
              </a:endParaRPr>
            </a:p>
          </p:txBody>
        </p:sp>
        <p:sp>
          <p:nvSpPr>
            <p:cNvPr id="2482" name="Google Shape;2482;p55"/>
            <p:cNvSpPr txBox="1"/>
            <p:nvPr/>
          </p:nvSpPr>
          <p:spPr>
            <a:xfrm>
              <a:off x="47520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281</a:t>
              </a:r>
              <a:endParaRPr i="1" sz="1000">
                <a:latin typeface="Helvetica Neue"/>
                <a:ea typeface="Helvetica Neue"/>
                <a:cs typeface="Helvetica Neue"/>
                <a:sym typeface="Helvetica Neue"/>
              </a:endParaRPr>
            </a:p>
          </p:txBody>
        </p:sp>
        <p:sp>
          <p:nvSpPr>
            <p:cNvPr id="2483" name="Google Shape;2483;p55"/>
            <p:cNvSpPr txBox="1"/>
            <p:nvPr/>
          </p:nvSpPr>
          <p:spPr>
            <a:xfrm>
              <a:off x="553300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6</a:t>
              </a:r>
              <a:endParaRPr i="1" sz="1000">
                <a:latin typeface="Helvetica Neue"/>
                <a:ea typeface="Helvetica Neue"/>
                <a:cs typeface="Helvetica Neue"/>
                <a:sym typeface="Helvetica Neue"/>
              </a:endParaRPr>
            </a:p>
          </p:txBody>
        </p:sp>
        <p:sp>
          <p:nvSpPr>
            <p:cNvPr id="2484" name="Google Shape;2484;p55"/>
            <p:cNvSpPr txBox="1"/>
            <p:nvPr/>
          </p:nvSpPr>
          <p:spPr>
            <a:xfrm>
              <a:off x="631391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0</a:t>
              </a:r>
              <a:endParaRPr i="1" sz="1000">
                <a:latin typeface="Helvetica Neue"/>
                <a:ea typeface="Helvetica Neue"/>
                <a:cs typeface="Helvetica Neue"/>
                <a:sym typeface="Helvetica Neue"/>
              </a:endParaRPr>
            </a:p>
          </p:txBody>
        </p:sp>
        <p:sp>
          <p:nvSpPr>
            <p:cNvPr id="2485" name="Google Shape;2485;p55"/>
            <p:cNvSpPr txBox="1"/>
            <p:nvPr/>
          </p:nvSpPr>
          <p:spPr>
            <a:xfrm>
              <a:off x="709538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287</a:t>
              </a:r>
              <a:endParaRPr i="1" sz="1000">
                <a:latin typeface="Helvetica Neue"/>
                <a:ea typeface="Helvetica Neue"/>
                <a:cs typeface="Helvetica Neue"/>
                <a:sym typeface="Helvetica Neue"/>
              </a:endParaRPr>
            </a:p>
          </p:txBody>
        </p:sp>
        <p:sp>
          <p:nvSpPr>
            <p:cNvPr id="2486" name="Google Shape;2486;p55"/>
            <p:cNvSpPr txBox="1"/>
            <p:nvPr/>
          </p:nvSpPr>
          <p:spPr>
            <a:xfrm>
              <a:off x="78762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a:t>
              </a:r>
              <a:endParaRPr i="1" sz="1000">
                <a:latin typeface="Helvetica Neue"/>
                <a:ea typeface="Helvetica Neue"/>
                <a:cs typeface="Helvetica Neue"/>
                <a:sym typeface="Helvetica Neue"/>
              </a:endParaRPr>
            </a:p>
          </p:txBody>
        </p:sp>
      </p:grpSp>
      <p:grpSp>
        <p:nvGrpSpPr>
          <p:cNvPr id="2487" name="Google Shape;2487;p55"/>
          <p:cNvGrpSpPr/>
          <p:nvPr/>
        </p:nvGrpSpPr>
        <p:grpSpPr>
          <a:xfrm>
            <a:off x="1489950" y="2296150"/>
            <a:ext cx="3820803" cy="635100"/>
            <a:chOff x="1489950" y="2219950"/>
            <a:chExt cx="3820803" cy="635100"/>
          </a:xfrm>
        </p:grpSpPr>
        <p:sp>
          <p:nvSpPr>
            <p:cNvPr id="2488" name="Google Shape;2488;p55"/>
            <p:cNvSpPr txBox="1"/>
            <p:nvPr/>
          </p:nvSpPr>
          <p:spPr>
            <a:xfrm>
              <a:off x="1489950"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489" name="Google Shape;2489;p55"/>
            <p:cNvSpPr txBox="1"/>
            <p:nvPr/>
          </p:nvSpPr>
          <p:spPr>
            <a:xfrm>
              <a:off x="2271711"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small</a:t>
              </a:r>
              <a:endParaRPr sz="1000">
                <a:latin typeface="Helvetica Neue"/>
                <a:ea typeface="Helvetica Neue"/>
                <a:cs typeface="Helvetica Neue"/>
                <a:sym typeface="Helvetica Neue"/>
              </a:endParaRPr>
            </a:p>
          </p:txBody>
        </p:sp>
        <p:sp>
          <p:nvSpPr>
            <p:cNvPr id="2490" name="Google Shape;2490;p55"/>
            <p:cNvSpPr txBox="1"/>
            <p:nvPr/>
          </p:nvSpPr>
          <p:spPr>
            <a:xfrm>
              <a:off x="3053473"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white</a:t>
              </a:r>
              <a:endParaRPr sz="1000">
                <a:latin typeface="Helvetica Neue"/>
                <a:ea typeface="Helvetica Neue"/>
                <a:cs typeface="Helvetica Neue"/>
                <a:sym typeface="Helvetica Neue"/>
              </a:endParaRPr>
            </a:p>
          </p:txBody>
        </p:sp>
        <p:sp>
          <p:nvSpPr>
            <p:cNvPr id="2491" name="Google Shape;2491;p55"/>
            <p:cNvSpPr txBox="1"/>
            <p:nvPr/>
          </p:nvSpPr>
          <p:spPr>
            <a:xfrm>
              <a:off x="3835234"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fox</a:t>
              </a:r>
              <a:endParaRPr sz="1000">
                <a:latin typeface="Helvetica Neue"/>
                <a:ea typeface="Helvetica Neue"/>
                <a:cs typeface="Helvetica Neue"/>
                <a:sym typeface="Helvetica Neue"/>
              </a:endParaRPr>
            </a:p>
          </p:txBody>
        </p:sp>
        <p:sp>
          <p:nvSpPr>
            <p:cNvPr id="2492" name="Google Shape;2492;p55"/>
            <p:cNvSpPr txBox="1"/>
            <p:nvPr/>
          </p:nvSpPr>
          <p:spPr>
            <a:xfrm>
              <a:off x="4616975"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sp>
          <p:nvSpPr>
            <p:cNvPr id="2493" name="Google Shape;2493;p55"/>
            <p:cNvSpPr txBox="1"/>
            <p:nvPr/>
          </p:nvSpPr>
          <p:spPr>
            <a:xfrm>
              <a:off x="1489950"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a:t>
              </a:r>
              <a:endParaRPr i="1" sz="1000">
                <a:latin typeface="Helvetica Neue"/>
                <a:ea typeface="Helvetica Neue"/>
                <a:cs typeface="Helvetica Neue"/>
                <a:sym typeface="Helvetica Neue"/>
              </a:endParaRPr>
            </a:p>
          </p:txBody>
        </p:sp>
        <p:sp>
          <p:nvSpPr>
            <p:cNvPr id="2494" name="Google Shape;2494;p55"/>
            <p:cNvSpPr txBox="1"/>
            <p:nvPr/>
          </p:nvSpPr>
          <p:spPr>
            <a:xfrm>
              <a:off x="2270860"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490</a:t>
              </a:r>
              <a:endParaRPr i="1" sz="1000">
                <a:latin typeface="Helvetica Neue"/>
                <a:ea typeface="Helvetica Neue"/>
                <a:cs typeface="Helvetica Neue"/>
                <a:sym typeface="Helvetica Neue"/>
              </a:endParaRPr>
            </a:p>
          </p:txBody>
        </p:sp>
        <p:sp>
          <p:nvSpPr>
            <p:cNvPr id="2495" name="Google Shape;2495;p55"/>
            <p:cNvSpPr txBox="1"/>
            <p:nvPr/>
          </p:nvSpPr>
          <p:spPr>
            <a:xfrm>
              <a:off x="3051770"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322</a:t>
              </a:r>
              <a:endParaRPr i="1" sz="1000">
                <a:latin typeface="Helvetica Neue"/>
                <a:ea typeface="Helvetica Neue"/>
                <a:cs typeface="Helvetica Neue"/>
                <a:sym typeface="Helvetica Neue"/>
              </a:endParaRPr>
            </a:p>
          </p:txBody>
        </p:sp>
        <p:sp>
          <p:nvSpPr>
            <p:cNvPr id="2496" name="Google Shape;2496;p55"/>
            <p:cNvSpPr txBox="1"/>
            <p:nvPr/>
          </p:nvSpPr>
          <p:spPr>
            <a:xfrm>
              <a:off x="3839543"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163</a:t>
              </a:r>
              <a:endParaRPr i="1" sz="1000">
                <a:latin typeface="Helvetica Neue"/>
                <a:ea typeface="Helvetica Neue"/>
                <a:cs typeface="Helvetica Neue"/>
                <a:sym typeface="Helvetica Neue"/>
              </a:endParaRPr>
            </a:p>
          </p:txBody>
        </p:sp>
        <p:sp>
          <p:nvSpPr>
            <p:cNvPr id="2497" name="Google Shape;2497;p55"/>
            <p:cNvSpPr txBox="1"/>
            <p:nvPr/>
          </p:nvSpPr>
          <p:spPr>
            <a:xfrm>
              <a:off x="4620453"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a:t>
              </a:r>
              <a:endParaRPr i="1" sz="1000">
                <a:latin typeface="Helvetica Neue"/>
                <a:ea typeface="Helvetica Neue"/>
                <a:cs typeface="Helvetica Neue"/>
                <a:sym typeface="Helvetica Neue"/>
              </a:endParaRPr>
            </a:p>
          </p:txBody>
        </p:sp>
      </p:grpSp>
      <p:grpSp>
        <p:nvGrpSpPr>
          <p:cNvPr id="2498" name="Google Shape;2498;p55"/>
          <p:cNvGrpSpPr/>
          <p:nvPr/>
        </p:nvGrpSpPr>
        <p:grpSpPr>
          <a:xfrm>
            <a:off x="1489950" y="3060250"/>
            <a:ext cx="6164093" cy="635100"/>
            <a:chOff x="1489950" y="2984050"/>
            <a:chExt cx="6164093" cy="635100"/>
          </a:xfrm>
        </p:grpSpPr>
        <p:grpSp>
          <p:nvGrpSpPr>
            <p:cNvPr id="2499" name="Google Shape;2499;p55"/>
            <p:cNvGrpSpPr/>
            <p:nvPr/>
          </p:nvGrpSpPr>
          <p:grpSpPr>
            <a:xfrm>
              <a:off x="1489950" y="3280450"/>
              <a:ext cx="6162609" cy="338700"/>
              <a:chOff x="2402500" y="4041175"/>
              <a:chExt cx="6162609" cy="338700"/>
            </a:xfrm>
          </p:grpSpPr>
          <p:sp>
            <p:nvSpPr>
              <p:cNvPr id="2500" name="Google Shape;2500;p55"/>
              <p:cNvSpPr txBox="1"/>
              <p:nvPr/>
            </p:nvSpPr>
            <p:spPr>
              <a:xfrm>
                <a:off x="2402500"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the</a:t>
                </a:r>
                <a:endParaRPr sz="1000">
                  <a:latin typeface="Helvetica Neue"/>
                  <a:ea typeface="Helvetica Neue"/>
                  <a:cs typeface="Helvetica Neue"/>
                  <a:sym typeface="Helvetica Neue"/>
                </a:endParaRPr>
              </a:p>
            </p:txBody>
          </p:sp>
          <p:sp>
            <p:nvSpPr>
              <p:cNvPr id="2501" name="Google Shape;2501;p55"/>
              <p:cNvSpPr txBox="1"/>
              <p:nvPr/>
            </p:nvSpPr>
            <p:spPr>
              <a:xfrm>
                <a:off x="3184261"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orange</a:t>
                </a:r>
                <a:endParaRPr sz="1000">
                  <a:latin typeface="Helvetica Neue"/>
                  <a:ea typeface="Helvetica Neue"/>
                  <a:cs typeface="Helvetica Neue"/>
                  <a:sym typeface="Helvetica Neue"/>
                </a:endParaRPr>
              </a:p>
            </p:txBody>
          </p:sp>
          <p:sp>
            <p:nvSpPr>
              <p:cNvPr id="2502" name="Google Shape;2502;p55"/>
              <p:cNvSpPr txBox="1"/>
              <p:nvPr/>
            </p:nvSpPr>
            <p:spPr>
              <a:xfrm>
                <a:off x="3966023"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spider</a:t>
                </a:r>
                <a:endParaRPr sz="1000">
                  <a:latin typeface="Helvetica Neue"/>
                  <a:ea typeface="Helvetica Neue"/>
                  <a:cs typeface="Helvetica Neue"/>
                  <a:sym typeface="Helvetica Neue"/>
                </a:endParaRPr>
              </a:p>
            </p:txBody>
          </p:sp>
          <p:sp>
            <p:nvSpPr>
              <p:cNvPr id="2503" name="Google Shape;2503;p55"/>
              <p:cNvSpPr txBox="1"/>
              <p:nvPr/>
            </p:nvSpPr>
            <p:spPr>
              <a:xfrm>
                <a:off x="4747784"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on</a:t>
                </a:r>
                <a:endParaRPr sz="1000">
                  <a:latin typeface="Helvetica Neue"/>
                  <a:ea typeface="Helvetica Neue"/>
                  <a:cs typeface="Helvetica Neue"/>
                  <a:sym typeface="Helvetica Neue"/>
                </a:endParaRPr>
              </a:p>
            </p:txBody>
          </p:sp>
          <p:sp>
            <p:nvSpPr>
              <p:cNvPr id="2504" name="Google Shape;2504;p55"/>
              <p:cNvSpPr txBox="1"/>
              <p:nvPr/>
            </p:nvSpPr>
            <p:spPr>
              <a:xfrm>
                <a:off x="5529525"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505" name="Google Shape;2505;p55"/>
              <p:cNvSpPr txBox="1"/>
              <p:nvPr/>
            </p:nvSpPr>
            <p:spPr>
              <a:xfrm>
                <a:off x="6311286"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UNK</a:t>
                </a:r>
                <a:endParaRPr sz="1000">
                  <a:latin typeface="Helvetica Neue"/>
                  <a:ea typeface="Helvetica Neue"/>
                  <a:cs typeface="Helvetica Neue"/>
                  <a:sym typeface="Helvetica Neue"/>
                </a:endParaRPr>
              </a:p>
            </p:txBody>
          </p:sp>
          <p:sp>
            <p:nvSpPr>
              <p:cNvPr id="2506" name="Google Shape;2506;p55"/>
              <p:cNvSpPr txBox="1"/>
              <p:nvPr/>
            </p:nvSpPr>
            <p:spPr>
              <a:xfrm>
                <a:off x="7093048"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leaf</a:t>
                </a:r>
                <a:endParaRPr sz="1000">
                  <a:latin typeface="Helvetica Neue"/>
                  <a:ea typeface="Helvetica Neue"/>
                  <a:cs typeface="Helvetica Neue"/>
                  <a:sym typeface="Helvetica Neue"/>
                </a:endParaRPr>
              </a:p>
            </p:txBody>
          </p:sp>
          <p:sp>
            <p:nvSpPr>
              <p:cNvPr id="2507" name="Google Shape;2507;p55"/>
              <p:cNvSpPr txBox="1"/>
              <p:nvPr/>
            </p:nvSpPr>
            <p:spPr>
              <a:xfrm>
                <a:off x="7874809"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is</a:t>
                </a:r>
                <a:endParaRPr sz="1000">
                  <a:latin typeface="Helvetica Neue"/>
                  <a:ea typeface="Helvetica Neue"/>
                  <a:cs typeface="Helvetica Neue"/>
                  <a:sym typeface="Helvetica Neue"/>
                </a:endParaRPr>
              </a:p>
            </p:txBody>
          </p:sp>
        </p:grpSp>
        <p:grpSp>
          <p:nvGrpSpPr>
            <p:cNvPr id="2508" name="Google Shape;2508;p55"/>
            <p:cNvGrpSpPr/>
            <p:nvPr/>
          </p:nvGrpSpPr>
          <p:grpSpPr>
            <a:xfrm>
              <a:off x="1489950" y="2984050"/>
              <a:ext cx="6164093" cy="338700"/>
              <a:chOff x="2402500" y="3744775"/>
              <a:chExt cx="6164093" cy="338700"/>
            </a:xfrm>
          </p:grpSpPr>
          <p:sp>
            <p:nvSpPr>
              <p:cNvPr id="2509" name="Google Shape;2509;p55"/>
              <p:cNvSpPr txBox="1"/>
              <p:nvPr/>
            </p:nvSpPr>
            <p:spPr>
              <a:xfrm>
                <a:off x="240250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0</a:t>
                </a:r>
                <a:endParaRPr i="1" sz="1000">
                  <a:latin typeface="Helvetica Neue"/>
                  <a:ea typeface="Helvetica Neue"/>
                  <a:cs typeface="Helvetica Neue"/>
                  <a:sym typeface="Helvetica Neue"/>
                </a:endParaRPr>
              </a:p>
            </p:txBody>
          </p:sp>
          <p:sp>
            <p:nvSpPr>
              <p:cNvPr id="2510" name="Google Shape;2510;p55"/>
              <p:cNvSpPr txBox="1"/>
              <p:nvPr/>
            </p:nvSpPr>
            <p:spPr>
              <a:xfrm>
                <a:off x="318341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330</a:t>
                </a:r>
                <a:endParaRPr i="1" sz="1000">
                  <a:latin typeface="Helvetica Neue"/>
                  <a:ea typeface="Helvetica Neue"/>
                  <a:cs typeface="Helvetica Neue"/>
                  <a:sym typeface="Helvetica Neue"/>
                </a:endParaRPr>
              </a:p>
            </p:txBody>
          </p:sp>
          <p:sp>
            <p:nvSpPr>
              <p:cNvPr id="2511" name="Google Shape;2511;p55"/>
              <p:cNvSpPr txBox="1"/>
              <p:nvPr/>
            </p:nvSpPr>
            <p:spPr>
              <a:xfrm>
                <a:off x="396432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261</a:t>
                </a:r>
                <a:endParaRPr i="1" sz="1000">
                  <a:latin typeface="Helvetica Neue"/>
                  <a:ea typeface="Helvetica Neue"/>
                  <a:cs typeface="Helvetica Neue"/>
                  <a:sym typeface="Helvetica Neue"/>
                </a:endParaRPr>
              </a:p>
            </p:txBody>
          </p:sp>
          <p:sp>
            <p:nvSpPr>
              <p:cNvPr id="2512" name="Google Shape;2512;p55"/>
              <p:cNvSpPr txBox="1"/>
              <p:nvPr/>
            </p:nvSpPr>
            <p:spPr>
              <a:xfrm>
                <a:off x="47520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a:t>
                </a:r>
                <a:endParaRPr i="1" sz="1000">
                  <a:latin typeface="Helvetica Neue"/>
                  <a:ea typeface="Helvetica Neue"/>
                  <a:cs typeface="Helvetica Neue"/>
                  <a:sym typeface="Helvetica Neue"/>
                </a:endParaRPr>
              </a:p>
            </p:txBody>
          </p:sp>
          <p:sp>
            <p:nvSpPr>
              <p:cNvPr id="2513" name="Google Shape;2513;p55"/>
              <p:cNvSpPr txBox="1"/>
              <p:nvPr/>
            </p:nvSpPr>
            <p:spPr>
              <a:xfrm>
                <a:off x="553300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a:t>
                </a:r>
                <a:endParaRPr i="1" sz="1000">
                  <a:latin typeface="Helvetica Neue"/>
                  <a:ea typeface="Helvetica Neue"/>
                  <a:cs typeface="Helvetica Neue"/>
                  <a:sym typeface="Helvetica Neue"/>
                </a:endParaRPr>
              </a:p>
            </p:txBody>
          </p:sp>
          <p:sp>
            <p:nvSpPr>
              <p:cNvPr id="2514" name="Google Shape;2514;p55"/>
              <p:cNvSpPr txBox="1"/>
              <p:nvPr/>
            </p:nvSpPr>
            <p:spPr>
              <a:xfrm>
                <a:off x="631391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1000</a:t>
                </a:r>
                <a:endParaRPr i="1" sz="1000">
                  <a:latin typeface="Helvetica Neue"/>
                  <a:ea typeface="Helvetica Neue"/>
                  <a:cs typeface="Helvetica Neue"/>
                  <a:sym typeface="Helvetica Neue"/>
                </a:endParaRPr>
              </a:p>
            </p:txBody>
          </p:sp>
          <p:sp>
            <p:nvSpPr>
              <p:cNvPr id="2515" name="Google Shape;2515;p55"/>
              <p:cNvSpPr txBox="1"/>
              <p:nvPr/>
            </p:nvSpPr>
            <p:spPr>
              <a:xfrm>
                <a:off x="709538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741</a:t>
                </a:r>
                <a:endParaRPr i="1" sz="1000">
                  <a:latin typeface="Helvetica Neue"/>
                  <a:ea typeface="Helvetica Neue"/>
                  <a:cs typeface="Helvetica Neue"/>
                  <a:sym typeface="Helvetica Neue"/>
                </a:endParaRPr>
              </a:p>
            </p:txBody>
          </p:sp>
          <p:sp>
            <p:nvSpPr>
              <p:cNvPr id="2516" name="Google Shape;2516;p55"/>
              <p:cNvSpPr txBox="1"/>
              <p:nvPr/>
            </p:nvSpPr>
            <p:spPr>
              <a:xfrm>
                <a:off x="78762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18</a:t>
                </a:r>
                <a:endParaRPr i="1" sz="1000">
                  <a:latin typeface="Helvetica Neue"/>
                  <a:ea typeface="Helvetica Neue"/>
                  <a:cs typeface="Helvetica Neue"/>
                  <a:sym typeface="Helvetica Neue"/>
                </a:endParaRPr>
              </a:p>
            </p:txBody>
          </p:sp>
        </p:grpSp>
      </p:grpSp>
      <p:grpSp>
        <p:nvGrpSpPr>
          <p:cNvPr id="2517" name="Google Shape;2517;p55"/>
          <p:cNvGrpSpPr/>
          <p:nvPr/>
        </p:nvGrpSpPr>
        <p:grpSpPr>
          <a:xfrm>
            <a:off x="1489950" y="3820150"/>
            <a:ext cx="1472061" cy="635100"/>
            <a:chOff x="1489950" y="3743950"/>
            <a:chExt cx="1472061" cy="635100"/>
          </a:xfrm>
        </p:grpSpPr>
        <p:sp>
          <p:nvSpPr>
            <p:cNvPr id="2518" name="Google Shape;2518;p55"/>
            <p:cNvSpPr txBox="1"/>
            <p:nvPr/>
          </p:nvSpPr>
          <p:spPr>
            <a:xfrm>
              <a:off x="1489950" y="4040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big</a:t>
              </a:r>
              <a:endParaRPr sz="1000">
                <a:latin typeface="Helvetica Neue"/>
                <a:ea typeface="Helvetica Neue"/>
                <a:cs typeface="Helvetica Neue"/>
                <a:sym typeface="Helvetica Neue"/>
              </a:endParaRPr>
            </a:p>
          </p:txBody>
        </p:sp>
        <p:sp>
          <p:nvSpPr>
            <p:cNvPr id="2519" name="Google Shape;2519;p55"/>
            <p:cNvSpPr txBox="1"/>
            <p:nvPr/>
          </p:nvSpPr>
          <p:spPr>
            <a:xfrm>
              <a:off x="2271711" y="4040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elephant</a:t>
              </a:r>
              <a:endParaRPr sz="1000">
                <a:latin typeface="Helvetica Neue"/>
                <a:ea typeface="Helvetica Neue"/>
                <a:cs typeface="Helvetica Neue"/>
                <a:sym typeface="Helvetica Neue"/>
              </a:endParaRPr>
            </a:p>
          </p:txBody>
        </p:sp>
        <p:sp>
          <p:nvSpPr>
            <p:cNvPr id="2520" name="Google Shape;2520;p55"/>
            <p:cNvSpPr txBox="1"/>
            <p:nvPr/>
          </p:nvSpPr>
          <p:spPr>
            <a:xfrm>
              <a:off x="1489950" y="3743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82</a:t>
              </a:r>
              <a:endParaRPr i="1" sz="1000">
                <a:latin typeface="Helvetica Neue"/>
                <a:ea typeface="Helvetica Neue"/>
                <a:cs typeface="Helvetica Neue"/>
                <a:sym typeface="Helvetica Neue"/>
              </a:endParaRPr>
            </a:p>
          </p:txBody>
        </p:sp>
        <p:sp>
          <p:nvSpPr>
            <p:cNvPr id="2521" name="Google Shape;2521;p55"/>
            <p:cNvSpPr txBox="1"/>
            <p:nvPr/>
          </p:nvSpPr>
          <p:spPr>
            <a:xfrm>
              <a:off x="2270860" y="3743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189</a:t>
              </a:r>
              <a:endParaRPr i="1" sz="1000">
                <a:latin typeface="Helvetica Neue"/>
                <a:ea typeface="Helvetica Neue"/>
                <a:cs typeface="Helvetica Neue"/>
                <a:sym typeface="Helvetica Neue"/>
              </a:endParaRPr>
            </a:p>
          </p:txBody>
        </p:sp>
      </p:grpSp>
      <p:sp>
        <p:nvSpPr>
          <p:cNvPr id="2522" name="Google Shape;2522;p55"/>
          <p:cNvSpPr txBox="1"/>
          <p:nvPr/>
        </p:nvSpPr>
        <p:spPr>
          <a:xfrm rot="5400000">
            <a:off x="1636350" y="4669600"/>
            <a:ext cx="43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grpSp>
        <p:nvGrpSpPr>
          <p:cNvPr id="2523" name="Google Shape;2523;p55"/>
          <p:cNvGrpSpPr/>
          <p:nvPr/>
        </p:nvGrpSpPr>
        <p:grpSpPr>
          <a:xfrm>
            <a:off x="3125550" y="2374825"/>
            <a:ext cx="4528375" cy="2164150"/>
            <a:chOff x="3125550" y="2298625"/>
            <a:chExt cx="4528375" cy="2164150"/>
          </a:xfrm>
        </p:grpSpPr>
        <p:sp>
          <p:nvSpPr>
            <p:cNvPr id="2524" name="Google Shape;2524;p55"/>
            <p:cNvSpPr/>
            <p:nvPr/>
          </p:nvSpPr>
          <p:spPr>
            <a:xfrm>
              <a:off x="5468725" y="2298625"/>
              <a:ext cx="2185200" cy="6351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rgbClr val="980000"/>
                  </a:solidFill>
                  <a:latin typeface="Helvetica Neue"/>
                  <a:ea typeface="Helvetica Neue"/>
                  <a:cs typeface="Helvetica Neue"/>
                  <a:sym typeface="Helvetica Neue"/>
                </a:rPr>
                <a:t>?</a:t>
              </a:r>
              <a:endParaRPr sz="2800">
                <a:solidFill>
                  <a:srgbClr val="980000"/>
                </a:solidFill>
                <a:latin typeface="Helvetica Neue"/>
                <a:ea typeface="Helvetica Neue"/>
                <a:cs typeface="Helvetica Neue"/>
                <a:sym typeface="Helvetica Neue"/>
              </a:endParaRPr>
            </a:p>
          </p:txBody>
        </p:sp>
        <p:sp>
          <p:nvSpPr>
            <p:cNvPr id="2525" name="Google Shape;2525;p55"/>
            <p:cNvSpPr/>
            <p:nvPr/>
          </p:nvSpPr>
          <p:spPr>
            <a:xfrm>
              <a:off x="3125550" y="3827675"/>
              <a:ext cx="4527000" cy="6351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rgbClr val="980000"/>
                  </a:solidFill>
                  <a:latin typeface="Helvetica Neue"/>
                  <a:ea typeface="Helvetica Neue"/>
                  <a:cs typeface="Helvetica Neue"/>
                  <a:sym typeface="Helvetica Neue"/>
                </a:rPr>
                <a:t>?</a:t>
              </a:r>
              <a:endParaRPr/>
            </a:p>
          </p:txBody>
        </p:sp>
      </p:grpSp>
      <p:sp>
        <p:nvSpPr>
          <p:cNvPr id="2526" name="Google Shape;2526;p55"/>
          <p:cNvSpPr txBox="1"/>
          <p:nvPr/>
        </p:nvSpPr>
        <p:spPr>
          <a:xfrm rot="-5399094">
            <a:off x="-1442448" y="2982188"/>
            <a:ext cx="3415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200">
                <a:latin typeface="Helvetica Neue"/>
                <a:ea typeface="Helvetica Neue"/>
                <a:cs typeface="Helvetica Neue"/>
                <a:sym typeface="Helvetica Neue"/>
              </a:rPr>
              <a:t>Mini-Batch</a:t>
            </a:r>
            <a:endParaRPr b="1" sz="2200">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9"/>
                                        </p:tgtEl>
                                        <p:attrNameLst>
                                          <p:attrName>style.visibility</p:attrName>
                                        </p:attrNameLst>
                                      </p:cBhvr>
                                      <p:to>
                                        <p:strVal val="visible"/>
                                      </p:to>
                                    </p:set>
                                    <p:animEffect filter="fade" transition="in">
                                      <p:cBhvr>
                                        <p:cTn dur="1000"/>
                                        <p:tgtEl>
                                          <p:spTgt spid="24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8"/>
                                        </p:tgtEl>
                                        <p:attrNameLst>
                                          <p:attrName>style.visibility</p:attrName>
                                        </p:attrNameLst>
                                      </p:cBhvr>
                                      <p:to>
                                        <p:strVal val="visible"/>
                                      </p:to>
                                    </p:set>
                                    <p:animEffect filter="fade" transition="in">
                                      <p:cBhvr>
                                        <p:cTn dur="1000"/>
                                        <p:tgtEl>
                                          <p:spTgt spid="24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7"/>
                                        </p:tgtEl>
                                        <p:attrNameLst>
                                          <p:attrName>style.visibility</p:attrName>
                                        </p:attrNameLst>
                                      </p:cBhvr>
                                      <p:to>
                                        <p:strVal val="visible"/>
                                      </p:to>
                                    </p:set>
                                    <p:animEffect filter="fade" transition="in">
                                      <p:cBhvr>
                                        <p:cTn dur="1000"/>
                                        <p:tgtEl>
                                          <p:spTgt spid="24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8"/>
                                        </p:tgtEl>
                                        <p:attrNameLst>
                                          <p:attrName>style.visibility</p:attrName>
                                        </p:attrNameLst>
                                      </p:cBhvr>
                                      <p:to>
                                        <p:strVal val="visible"/>
                                      </p:to>
                                    </p:set>
                                    <p:animEffect filter="fade" transition="in">
                                      <p:cBhvr>
                                        <p:cTn dur="1000"/>
                                        <p:tgtEl>
                                          <p:spTgt spid="24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7"/>
                                        </p:tgtEl>
                                        <p:attrNameLst>
                                          <p:attrName>style.visibility</p:attrName>
                                        </p:attrNameLst>
                                      </p:cBhvr>
                                      <p:to>
                                        <p:strVal val="visible"/>
                                      </p:to>
                                    </p:set>
                                    <p:animEffect filter="fade" transition="in">
                                      <p:cBhvr>
                                        <p:cTn dur="1000"/>
                                        <p:tgtEl>
                                          <p:spTgt spid="25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2"/>
                                        </p:tgtEl>
                                        <p:attrNameLst>
                                          <p:attrName>style.visibility</p:attrName>
                                        </p:attrNameLst>
                                      </p:cBhvr>
                                      <p:to>
                                        <p:strVal val="visible"/>
                                      </p:to>
                                    </p:set>
                                    <p:animEffect filter="fade" transition="in">
                                      <p:cBhvr>
                                        <p:cTn dur="1000"/>
                                        <p:tgtEl>
                                          <p:spTgt spid="25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6"/>
                                        </p:tgtEl>
                                        <p:attrNameLst>
                                          <p:attrName>style.visibility</p:attrName>
                                        </p:attrNameLst>
                                      </p:cBhvr>
                                      <p:to>
                                        <p:strVal val="visible"/>
                                      </p:to>
                                    </p:set>
                                    <p:animEffect filter="fade" transition="in">
                                      <p:cBhvr>
                                        <p:cTn dur="1000"/>
                                        <p:tgtEl>
                                          <p:spTgt spid="25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3"/>
                                        </p:tgtEl>
                                        <p:attrNameLst>
                                          <p:attrName>style.visibility</p:attrName>
                                        </p:attrNameLst>
                                      </p:cBhvr>
                                      <p:to>
                                        <p:strVal val="visible"/>
                                      </p:to>
                                    </p:set>
                                    <p:animEffect filter="fade" transition="in">
                                      <p:cBhvr>
                                        <p:cTn dur="1000"/>
                                        <p:tgtEl>
                                          <p:spTgt spid="25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0" name="Shape 2530"/>
        <p:cNvGrpSpPr/>
        <p:nvPr/>
      </p:nvGrpSpPr>
      <p:grpSpPr>
        <a:xfrm>
          <a:off x="0" y="0"/>
          <a:ext cx="0" cy="0"/>
          <a:chOff x="0" y="0"/>
          <a:chExt cx="0" cy="0"/>
        </a:xfrm>
      </p:grpSpPr>
      <p:sp>
        <p:nvSpPr>
          <p:cNvPr id="2531" name="Google Shape;2531;p5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Tokenization and Batching</a:t>
            </a:r>
            <a:endParaRPr/>
          </a:p>
        </p:txBody>
      </p:sp>
      <p:grpSp>
        <p:nvGrpSpPr>
          <p:cNvPr id="2532" name="Google Shape;2532;p56"/>
          <p:cNvGrpSpPr/>
          <p:nvPr/>
        </p:nvGrpSpPr>
        <p:grpSpPr>
          <a:xfrm>
            <a:off x="1489950" y="1832650"/>
            <a:ext cx="6162609" cy="338700"/>
            <a:chOff x="2402500" y="4041175"/>
            <a:chExt cx="6162609" cy="338700"/>
          </a:xfrm>
        </p:grpSpPr>
        <p:sp>
          <p:nvSpPr>
            <p:cNvPr id="2533" name="Google Shape;2533;p56"/>
            <p:cNvSpPr txBox="1"/>
            <p:nvPr/>
          </p:nvSpPr>
          <p:spPr>
            <a:xfrm>
              <a:off x="2402500"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534" name="Google Shape;2534;p56"/>
            <p:cNvSpPr txBox="1"/>
            <p:nvPr/>
          </p:nvSpPr>
          <p:spPr>
            <a:xfrm>
              <a:off x="3184261"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tropical</a:t>
              </a:r>
              <a:endParaRPr sz="1000">
                <a:latin typeface="Helvetica Neue"/>
                <a:ea typeface="Helvetica Neue"/>
                <a:cs typeface="Helvetica Neue"/>
                <a:sym typeface="Helvetica Neue"/>
              </a:endParaRPr>
            </a:p>
          </p:txBody>
        </p:sp>
        <p:sp>
          <p:nvSpPr>
            <p:cNvPr id="2535" name="Google Shape;2535;p56"/>
            <p:cNvSpPr txBox="1"/>
            <p:nvPr/>
          </p:nvSpPr>
          <p:spPr>
            <a:xfrm>
              <a:off x="3966023"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bird</a:t>
              </a:r>
              <a:endParaRPr sz="1000">
                <a:latin typeface="Helvetica Neue"/>
                <a:ea typeface="Helvetica Neue"/>
                <a:cs typeface="Helvetica Neue"/>
                <a:sym typeface="Helvetica Neue"/>
              </a:endParaRPr>
            </a:p>
          </p:txBody>
        </p:sp>
        <p:sp>
          <p:nvSpPr>
            <p:cNvPr id="2536" name="Google Shape;2536;p56"/>
            <p:cNvSpPr txBox="1"/>
            <p:nvPr/>
          </p:nvSpPr>
          <p:spPr>
            <a:xfrm>
              <a:off x="4747784"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perches</a:t>
              </a:r>
              <a:endParaRPr sz="1000">
                <a:latin typeface="Helvetica Neue"/>
                <a:ea typeface="Helvetica Neue"/>
                <a:cs typeface="Helvetica Neue"/>
                <a:sym typeface="Helvetica Neue"/>
              </a:endParaRPr>
            </a:p>
          </p:txBody>
        </p:sp>
        <p:sp>
          <p:nvSpPr>
            <p:cNvPr id="2537" name="Google Shape;2537;p56"/>
            <p:cNvSpPr txBox="1"/>
            <p:nvPr/>
          </p:nvSpPr>
          <p:spPr>
            <a:xfrm>
              <a:off x="5529525"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in</a:t>
              </a:r>
              <a:endParaRPr sz="1000">
                <a:latin typeface="Helvetica Neue"/>
                <a:ea typeface="Helvetica Neue"/>
                <a:cs typeface="Helvetica Neue"/>
                <a:sym typeface="Helvetica Neue"/>
              </a:endParaRPr>
            </a:p>
          </p:txBody>
        </p:sp>
        <p:sp>
          <p:nvSpPr>
            <p:cNvPr id="2538" name="Google Shape;2538;p56"/>
            <p:cNvSpPr txBox="1"/>
            <p:nvPr/>
          </p:nvSpPr>
          <p:spPr>
            <a:xfrm>
              <a:off x="6311286"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the</a:t>
              </a:r>
              <a:endParaRPr sz="1000">
                <a:latin typeface="Helvetica Neue"/>
                <a:ea typeface="Helvetica Neue"/>
                <a:cs typeface="Helvetica Neue"/>
                <a:sym typeface="Helvetica Neue"/>
              </a:endParaRPr>
            </a:p>
          </p:txBody>
        </p:sp>
        <p:sp>
          <p:nvSpPr>
            <p:cNvPr id="2539" name="Google Shape;2539;p56"/>
            <p:cNvSpPr txBox="1"/>
            <p:nvPr/>
          </p:nvSpPr>
          <p:spPr>
            <a:xfrm>
              <a:off x="7093048"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jungle</a:t>
              </a:r>
              <a:endParaRPr sz="1000">
                <a:latin typeface="Helvetica Neue"/>
                <a:ea typeface="Helvetica Neue"/>
                <a:cs typeface="Helvetica Neue"/>
                <a:sym typeface="Helvetica Neue"/>
              </a:endParaRPr>
            </a:p>
          </p:txBody>
        </p:sp>
        <p:sp>
          <p:nvSpPr>
            <p:cNvPr id="2540" name="Google Shape;2540;p56"/>
            <p:cNvSpPr txBox="1"/>
            <p:nvPr/>
          </p:nvSpPr>
          <p:spPr>
            <a:xfrm>
              <a:off x="7874809"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grpSp>
        <p:nvGrpSpPr>
          <p:cNvPr id="2541" name="Google Shape;2541;p56"/>
          <p:cNvGrpSpPr/>
          <p:nvPr/>
        </p:nvGrpSpPr>
        <p:grpSpPr>
          <a:xfrm>
            <a:off x="1489950" y="1536250"/>
            <a:ext cx="6164093" cy="338700"/>
            <a:chOff x="2402500" y="3744775"/>
            <a:chExt cx="6164093" cy="338700"/>
          </a:xfrm>
        </p:grpSpPr>
        <p:sp>
          <p:nvSpPr>
            <p:cNvPr id="2542" name="Google Shape;2542;p56"/>
            <p:cNvSpPr txBox="1"/>
            <p:nvPr/>
          </p:nvSpPr>
          <p:spPr>
            <a:xfrm>
              <a:off x="240250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a:t>
              </a:r>
              <a:endParaRPr i="1" sz="1000">
                <a:latin typeface="Helvetica Neue"/>
                <a:ea typeface="Helvetica Neue"/>
                <a:cs typeface="Helvetica Neue"/>
                <a:sym typeface="Helvetica Neue"/>
              </a:endParaRPr>
            </a:p>
          </p:txBody>
        </p:sp>
        <p:sp>
          <p:nvSpPr>
            <p:cNvPr id="2543" name="Google Shape;2543;p56"/>
            <p:cNvSpPr txBox="1"/>
            <p:nvPr/>
          </p:nvSpPr>
          <p:spPr>
            <a:xfrm>
              <a:off x="318341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320</a:t>
              </a:r>
              <a:endParaRPr i="1" sz="1000">
                <a:latin typeface="Helvetica Neue"/>
                <a:ea typeface="Helvetica Neue"/>
                <a:cs typeface="Helvetica Neue"/>
                <a:sym typeface="Helvetica Neue"/>
              </a:endParaRPr>
            </a:p>
          </p:txBody>
        </p:sp>
        <p:sp>
          <p:nvSpPr>
            <p:cNvPr id="2544" name="Google Shape;2544;p56"/>
            <p:cNvSpPr txBox="1"/>
            <p:nvPr/>
          </p:nvSpPr>
          <p:spPr>
            <a:xfrm>
              <a:off x="396432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253</a:t>
              </a:r>
              <a:endParaRPr i="1" sz="1000">
                <a:latin typeface="Helvetica Neue"/>
                <a:ea typeface="Helvetica Neue"/>
                <a:cs typeface="Helvetica Neue"/>
                <a:sym typeface="Helvetica Neue"/>
              </a:endParaRPr>
            </a:p>
          </p:txBody>
        </p:sp>
        <p:sp>
          <p:nvSpPr>
            <p:cNvPr id="2545" name="Google Shape;2545;p56"/>
            <p:cNvSpPr txBox="1"/>
            <p:nvPr/>
          </p:nvSpPr>
          <p:spPr>
            <a:xfrm>
              <a:off x="47520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281</a:t>
              </a:r>
              <a:endParaRPr i="1" sz="1000">
                <a:latin typeface="Helvetica Neue"/>
                <a:ea typeface="Helvetica Neue"/>
                <a:cs typeface="Helvetica Neue"/>
                <a:sym typeface="Helvetica Neue"/>
              </a:endParaRPr>
            </a:p>
          </p:txBody>
        </p:sp>
        <p:sp>
          <p:nvSpPr>
            <p:cNvPr id="2546" name="Google Shape;2546;p56"/>
            <p:cNvSpPr txBox="1"/>
            <p:nvPr/>
          </p:nvSpPr>
          <p:spPr>
            <a:xfrm>
              <a:off x="553300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6</a:t>
              </a:r>
              <a:endParaRPr i="1" sz="1000">
                <a:latin typeface="Helvetica Neue"/>
                <a:ea typeface="Helvetica Neue"/>
                <a:cs typeface="Helvetica Neue"/>
                <a:sym typeface="Helvetica Neue"/>
              </a:endParaRPr>
            </a:p>
          </p:txBody>
        </p:sp>
        <p:sp>
          <p:nvSpPr>
            <p:cNvPr id="2547" name="Google Shape;2547;p56"/>
            <p:cNvSpPr txBox="1"/>
            <p:nvPr/>
          </p:nvSpPr>
          <p:spPr>
            <a:xfrm>
              <a:off x="631391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0</a:t>
              </a:r>
              <a:endParaRPr i="1" sz="1000">
                <a:latin typeface="Helvetica Neue"/>
                <a:ea typeface="Helvetica Neue"/>
                <a:cs typeface="Helvetica Neue"/>
                <a:sym typeface="Helvetica Neue"/>
              </a:endParaRPr>
            </a:p>
          </p:txBody>
        </p:sp>
        <p:sp>
          <p:nvSpPr>
            <p:cNvPr id="2548" name="Google Shape;2548;p56"/>
            <p:cNvSpPr txBox="1"/>
            <p:nvPr/>
          </p:nvSpPr>
          <p:spPr>
            <a:xfrm>
              <a:off x="709538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287</a:t>
              </a:r>
              <a:endParaRPr i="1" sz="1000">
                <a:latin typeface="Helvetica Neue"/>
                <a:ea typeface="Helvetica Neue"/>
                <a:cs typeface="Helvetica Neue"/>
                <a:sym typeface="Helvetica Neue"/>
              </a:endParaRPr>
            </a:p>
          </p:txBody>
        </p:sp>
        <p:sp>
          <p:nvSpPr>
            <p:cNvPr id="2549" name="Google Shape;2549;p56"/>
            <p:cNvSpPr txBox="1"/>
            <p:nvPr/>
          </p:nvSpPr>
          <p:spPr>
            <a:xfrm>
              <a:off x="78762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a:t>
              </a:r>
              <a:endParaRPr i="1" sz="1000">
                <a:latin typeface="Helvetica Neue"/>
                <a:ea typeface="Helvetica Neue"/>
                <a:cs typeface="Helvetica Neue"/>
                <a:sym typeface="Helvetica Neue"/>
              </a:endParaRPr>
            </a:p>
          </p:txBody>
        </p:sp>
      </p:grpSp>
      <p:grpSp>
        <p:nvGrpSpPr>
          <p:cNvPr id="2550" name="Google Shape;2550;p56"/>
          <p:cNvGrpSpPr/>
          <p:nvPr/>
        </p:nvGrpSpPr>
        <p:grpSpPr>
          <a:xfrm>
            <a:off x="1489950" y="2296150"/>
            <a:ext cx="3820803" cy="635100"/>
            <a:chOff x="1489950" y="2219950"/>
            <a:chExt cx="3820803" cy="635100"/>
          </a:xfrm>
        </p:grpSpPr>
        <p:sp>
          <p:nvSpPr>
            <p:cNvPr id="2551" name="Google Shape;2551;p56"/>
            <p:cNvSpPr txBox="1"/>
            <p:nvPr/>
          </p:nvSpPr>
          <p:spPr>
            <a:xfrm>
              <a:off x="1489950"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552" name="Google Shape;2552;p56"/>
            <p:cNvSpPr txBox="1"/>
            <p:nvPr/>
          </p:nvSpPr>
          <p:spPr>
            <a:xfrm>
              <a:off x="2271711"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small</a:t>
              </a:r>
              <a:endParaRPr sz="1000">
                <a:latin typeface="Helvetica Neue"/>
                <a:ea typeface="Helvetica Neue"/>
                <a:cs typeface="Helvetica Neue"/>
                <a:sym typeface="Helvetica Neue"/>
              </a:endParaRPr>
            </a:p>
          </p:txBody>
        </p:sp>
        <p:sp>
          <p:nvSpPr>
            <p:cNvPr id="2553" name="Google Shape;2553;p56"/>
            <p:cNvSpPr txBox="1"/>
            <p:nvPr/>
          </p:nvSpPr>
          <p:spPr>
            <a:xfrm>
              <a:off x="3053473"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white</a:t>
              </a:r>
              <a:endParaRPr sz="1000">
                <a:latin typeface="Helvetica Neue"/>
                <a:ea typeface="Helvetica Neue"/>
                <a:cs typeface="Helvetica Neue"/>
                <a:sym typeface="Helvetica Neue"/>
              </a:endParaRPr>
            </a:p>
          </p:txBody>
        </p:sp>
        <p:sp>
          <p:nvSpPr>
            <p:cNvPr id="2554" name="Google Shape;2554;p56"/>
            <p:cNvSpPr txBox="1"/>
            <p:nvPr/>
          </p:nvSpPr>
          <p:spPr>
            <a:xfrm>
              <a:off x="3835234"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fox</a:t>
              </a:r>
              <a:endParaRPr sz="1000">
                <a:latin typeface="Helvetica Neue"/>
                <a:ea typeface="Helvetica Neue"/>
                <a:cs typeface="Helvetica Neue"/>
                <a:sym typeface="Helvetica Neue"/>
              </a:endParaRPr>
            </a:p>
          </p:txBody>
        </p:sp>
        <p:sp>
          <p:nvSpPr>
            <p:cNvPr id="2555" name="Google Shape;2555;p56"/>
            <p:cNvSpPr txBox="1"/>
            <p:nvPr/>
          </p:nvSpPr>
          <p:spPr>
            <a:xfrm>
              <a:off x="4616975"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sp>
          <p:nvSpPr>
            <p:cNvPr id="2556" name="Google Shape;2556;p56"/>
            <p:cNvSpPr txBox="1"/>
            <p:nvPr/>
          </p:nvSpPr>
          <p:spPr>
            <a:xfrm>
              <a:off x="1489950"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a:t>
              </a:r>
              <a:endParaRPr i="1" sz="1000">
                <a:latin typeface="Helvetica Neue"/>
                <a:ea typeface="Helvetica Neue"/>
                <a:cs typeface="Helvetica Neue"/>
                <a:sym typeface="Helvetica Neue"/>
              </a:endParaRPr>
            </a:p>
          </p:txBody>
        </p:sp>
        <p:sp>
          <p:nvSpPr>
            <p:cNvPr id="2557" name="Google Shape;2557;p56"/>
            <p:cNvSpPr txBox="1"/>
            <p:nvPr/>
          </p:nvSpPr>
          <p:spPr>
            <a:xfrm>
              <a:off x="2270860"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490</a:t>
              </a:r>
              <a:endParaRPr i="1" sz="1000">
                <a:latin typeface="Helvetica Neue"/>
                <a:ea typeface="Helvetica Neue"/>
                <a:cs typeface="Helvetica Neue"/>
                <a:sym typeface="Helvetica Neue"/>
              </a:endParaRPr>
            </a:p>
          </p:txBody>
        </p:sp>
        <p:sp>
          <p:nvSpPr>
            <p:cNvPr id="2558" name="Google Shape;2558;p56"/>
            <p:cNvSpPr txBox="1"/>
            <p:nvPr/>
          </p:nvSpPr>
          <p:spPr>
            <a:xfrm>
              <a:off x="3051770"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322</a:t>
              </a:r>
              <a:endParaRPr i="1" sz="1000">
                <a:latin typeface="Helvetica Neue"/>
                <a:ea typeface="Helvetica Neue"/>
                <a:cs typeface="Helvetica Neue"/>
                <a:sym typeface="Helvetica Neue"/>
              </a:endParaRPr>
            </a:p>
          </p:txBody>
        </p:sp>
        <p:sp>
          <p:nvSpPr>
            <p:cNvPr id="2559" name="Google Shape;2559;p56"/>
            <p:cNvSpPr txBox="1"/>
            <p:nvPr/>
          </p:nvSpPr>
          <p:spPr>
            <a:xfrm>
              <a:off x="3839543"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163</a:t>
              </a:r>
              <a:endParaRPr i="1" sz="1000">
                <a:latin typeface="Helvetica Neue"/>
                <a:ea typeface="Helvetica Neue"/>
                <a:cs typeface="Helvetica Neue"/>
                <a:sym typeface="Helvetica Neue"/>
              </a:endParaRPr>
            </a:p>
          </p:txBody>
        </p:sp>
        <p:sp>
          <p:nvSpPr>
            <p:cNvPr id="2560" name="Google Shape;2560;p56"/>
            <p:cNvSpPr txBox="1"/>
            <p:nvPr/>
          </p:nvSpPr>
          <p:spPr>
            <a:xfrm>
              <a:off x="4620453"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a:t>
              </a:r>
              <a:endParaRPr i="1" sz="1000">
                <a:latin typeface="Helvetica Neue"/>
                <a:ea typeface="Helvetica Neue"/>
                <a:cs typeface="Helvetica Neue"/>
                <a:sym typeface="Helvetica Neue"/>
              </a:endParaRPr>
            </a:p>
          </p:txBody>
        </p:sp>
      </p:grpSp>
      <p:grpSp>
        <p:nvGrpSpPr>
          <p:cNvPr id="2561" name="Google Shape;2561;p56"/>
          <p:cNvGrpSpPr/>
          <p:nvPr/>
        </p:nvGrpSpPr>
        <p:grpSpPr>
          <a:xfrm>
            <a:off x="1489950" y="3060250"/>
            <a:ext cx="6164093" cy="635100"/>
            <a:chOff x="1489950" y="2984050"/>
            <a:chExt cx="6164093" cy="635100"/>
          </a:xfrm>
        </p:grpSpPr>
        <p:grpSp>
          <p:nvGrpSpPr>
            <p:cNvPr id="2562" name="Google Shape;2562;p56"/>
            <p:cNvGrpSpPr/>
            <p:nvPr/>
          </p:nvGrpSpPr>
          <p:grpSpPr>
            <a:xfrm>
              <a:off x="1489950" y="3280450"/>
              <a:ext cx="6162609" cy="338700"/>
              <a:chOff x="2402500" y="4041175"/>
              <a:chExt cx="6162609" cy="338700"/>
            </a:xfrm>
          </p:grpSpPr>
          <p:sp>
            <p:nvSpPr>
              <p:cNvPr id="2563" name="Google Shape;2563;p56"/>
              <p:cNvSpPr txBox="1"/>
              <p:nvPr/>
            </p:nvSpPr>
            <p:spPr>
              <a:xfrm>
                <a:off x="2402500"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the</a:t>
                </a:r>
                <a:endParaRPr sz="1000">
                  <a:latin typeface="Helvetica Neue"/>
                  <a:ea typeface="Helvetica Neue"/>
                  <a:cs typeface="Helvetica Neue"/>
                  <a:sym typeface="Helvetica Neue"/>
                </a:endParaRPr>
              </a:p>
            </p:txBody>
          </p:sp>
          <p:sp>
            <p:nvSpPr>
              <p:cNvPr id="2564" name="Google Shape;2564;p56"/>
              <p:cNvSpPr txBox="1"/>
              <p:nvPr/>
            </p:nvSpPr>
            <p:spPr>
              <a:xfrm>
                <a:off x="3184261"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orange</a:t>
                </a:r>
                <a:endParaRPr sz="1000">
                  <a:latin typeface="Helvetica Neue"/>
                  <a:ea typeface="Helvetica Neue"/>
                  <a:cs typeface="Helvetica Neue"/>
                  <a:sym typeface="Helvetica Neue"/>
                </a:endParaRPr>
              </a:p>
            </p:txBody>
          </p:sp>
          <p:sp>
            <p:nvSpPr>
              <p:cNvPr id="2565" name="Google Shape;2565;p56"/>
              <p:cNvSpPr txBox="1"/>
              <p:nvPr/>
            </p:nvSpPr>
            <p:spPr>
              <a:xfrm>
                <a:off x="3966023"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spider</a:t>
                </a:r>
                <a:endParaRPr sz="1000">
                  <a:latin typeface="Helvetica Neue"/>
                  <a:ea typeface="Helvetica Neue"/>
                  <a:cs typeface="Helvetica Neue"/>
                  <a:sym typeface="Helvetica Neue"/>
                </a:endParaRPr>
              </a:p>
            </p:txBody>
          </p:sp>
          <p:sp>
            <p:nvSpPr>
              <p:cNvPr id="2566" name="Google Shape;2566;p56"/>
              <p:cNvSpPr txBox="1"/>
              <p:nvPr/>
            </p:nvSpPr>
            <p:spPr>
              <a:xfrm>
                <a:off x="4747784"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on</a:t>
                </a:r>
                <a:endParaRPr sz="1000">
                  <a:latin typeface="Helvetica Neue"/>
                  <a:ea typeface="Helvetica Neue"/>
                  <a:cs typeface="Helvetica Neue"/>
                  <a:sym typeface="Helvetica Neue"/>
                </a:endParaRPr>
              </a:p>
            </p:txBody>
          </p:sp>
          <p:sp>
            <p:nvSpPr>
              <p:cNvPr id="2567" name="Google Shape;2567;p56"/>
              <p:cNvSpPr txBox="1"/>
              <p:nvPr/>
            </p:nvSpPr>
            <p:spPr>
              <a:xfrm>
                <a:off x="5529525"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568" name="Google Shape;2568;p56"/>
              <p:cNvSpPr txBox="1"/>
              <p:nvPr/>
            </p:nvSpPr>
            <p:spPr>
              <a:xfrm>
                <a:off x="6311286"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UNK</a:t>
                </a:r>
                <a:endParaRPr sz="1000">
                  <a:latin typeface="Helvetica Neue"/>
                  <a:ea typeface="Helvetica Neue"/>
                  <a:cs typeface="Helvetica Neue"/>
                  <a:sym typeface="Helvetica Neue"/>
                </a:endParaRPr>
              </a:p>
            </p:txBody>
          </p:sp>
          <p:sp>
            <p:nvSpPr>
              <p:cNvPr id="2569" name="Google Shape;2569;p56"/>
              <p:cNvSpPr txBox="1"/>
              <p:nvPr/>
            </p:nvSpPr>
            <p:spPr>
              <a:xfrm>
                <a:off x="7093048"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leaf</a:t>
                </a:r>
                <a:endParaRPr sz="1000">
                  <a:latin typeface="Helvetica Neue"/>
                  <a:ea typeface="Helvetica Neue"/>
                  <a:cs typeface="Helvetica Neue"/>
                  <a:sym typeface="Helvetica Neue"/>
                </a:endParaRPr>
              </a:p>
            </p:txBody>
          </p:sp>
          <p:sp>
            <p:nvSpPr>
              <p:cNvPr id="2570" name="Google Shape;2570;p56"/>
              <p:cNvSpPr txBox="1"/>
              <p:nvPr/>
            </p:nvSpPr>
            <p:spPr>
              <a:xfrm>
                <a:off x="7874809"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is</a:t>
                </a:r>
                <a:endParaRPr sz="1000">
                  <a:latin typeface="Helvetica Neue"/>
                  <a:ea typeface="Helvetica Neue"/>
                  <a:cs typeface="Helvetica Neue"/>
                  <a:sym typeface="Helvetica Neue"/>
                </a:endParaRPr>
              </a:p>
            </p:txBody>
          </p:sp>
        </p:grpSp>
        <p:grpSp>
          <p:nvGrpSpPr>
            <p:cNvPr id="2571" name="Google Shape;2571;p56"/>
            <p:cNvGrpSpPr/>
            <p:nvPr/>
          </p:nvGrpSpPr>
          <p:grpSpPr>
            <a:xfrm>
              <a:off x="1489950" y="2984050"/>
              <a:ext cx="6164093" cy="338700"/>
              <a:chOff x="2402500" y="3744775"/>
              <a:chExt cx="6164093" cy="338700"/>
            </a:xfrm>
          </p:grpSpPr>
          <p:sp>
            <p:nvSpPr>
              <p:cNvPr id="2572" name="Google Shape;2572;p56"/>
              <p:cNvSpPr txBox="1"/>
              <p:nvPr/>
            </p:nvSpPr>
            <p:spPr>
              <a:xfrm>
                <a:off x="240250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0</a:t>
                </a:r>
                <a:endParaRPr i="1" sz="1000">
                  <a:latin typeface="Helvetica Neue"/>
                  <a:ea typeface="Helvetica Neue"/>
                  <a:cs typeface="Helvetica Neue"/>
                  <a:sym typeface="Helvetica Neue"/>
                </a:endParaRPr>
              </a:p>
            </p:txBody>
          </p:sp>
          <p:sp>
            <p:nvSpPr>
              <p:cNvPr id="2573" name="Google Shape;2573;p56"/>
              <p:cNvSpPr txBox="1"/>
              <p:nvPr/>
            </p:nvSpPr>
            <p:spPr>
              <a:xfrm>
                <a:off x="318341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330</a:t>
                </a:r>
                <a:endParaRPr i="1" sz="1000">
                  <a:latin typeface="Helvetica Neue"/>
                  <a:ea typeface="Helvetica Neue"/>
                  <a:cs typeface="Helvetica Neue"/>
                  <a:sym typeface="Helvetica Neue"/>
                </a:endParaRPr>
              </a:p>
            </p:txBody>
          </p:sp>
          <p:sp>
            <p:nvSpPr>
              <p:cNvPr id="2574" name="Google Shape;2574;p56"/>
              <p:cNvSpPr txBox="1"/>
              <p:nvPr/>
            </p:nvSpPr>
            <p:spPr>
              <a:xfrm>
                <a:off x="396432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261</a:t>
                </a:r>
                <a:endParaRPr i="1" sz="1000">
                  <a:latin typeface="Helvetica Neue"/>
                  <a:ea typeface="Helvetica Neue"/>
                  <a:cs typeface="Helvetica Neue"/>
                  <a:sym typeface="Helvetica Neue"/>
                </a:endParaRPr>
              </a:p>
            </p:txBody>
          </p:sp>
          <p:sp>
            <p:nvSpPr>
              <p:cNvPr id="2575" name="Google Shape;2575;p56"/>
              <p:cNvSpPr txBox="1"/>
              <p:nvPr/>
            </p:nvSpPr>
            <p:spPr>
              <a:xfrm>
                <a:off x="47520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a:t>
                </a:r>
                <a:endParaRPr i="1" sz="1000">
                  <a:latin typeface="Helvetica Neue"/>
                  <a:ea typeface="Helvetica Neue"/>
                  <a:cs typeface="Helvetica Neue"/>
                  <a:sym typeface="Helvetica Neue"/>
                </a:endParaRPr>
              </a:p>
            </p:txBody>
          </p:sp>
          <p:sp>
            <p:nvSpPr>
              <p:cNvPr id="2576" name="Google Shape;2576;p56"/>
              <p:cNvSpPr txBox="1"/>
              <p:nvPr/>
            </p:nvSpPr>
            <p:spPr>
              <a:xfrm>
                <a:off x="553300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a:t>
                </a:r>
                <a:endParaRPr i="1" sz="1000">
                  <a:latin typeface="Helvetica Neue"/>
                  <a:ea typeface="Helvetica Neue"/>
                  <a:cs typeface="Helvetica Neue"/>
                  <a:sym typeface="Helvetica Neue"/>
                </a:endParaRPr>
              </a:p>
            </p:txBody>
          </p:sp>
          <p:sp>
            <p:nvSpPr>
              <p:cNvPr id="2577" name="Google Shape;2577;p56"/>
              <p:cNvSpPr txBox="1"/>
              <p:nvPr/>
            </p:nvSpPr>
            <p:spPr>
              <a:xfrm>
                <a:off x="631391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1000</a:t>
                </a:r>
                <a:endParaRPr i="1" sz="1000">
                  <a:latin typeface="Helvetica Neue"/>
                  <a:ea typeface="Helvetica Neue"/>
                  <a:cs typeface="Helvetica Neue"/>
                  <a:sym typeface="Helvetica Neue"/>
                </a:endParaRPr>
              </a:p>
            </p:txBody>
          </p:sp>
          <p:sp>
            <p:nvSpPr>
              <p:cNvPr id="2578" name="Google Shape;2578;p56"/>
              <p:cNvSpPr txBox="1"/>
              <p:nvPr/>
            </p:nvSpPr>
            <p:spPr>
              <a:xfrm>
                <a:off x="709538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741</a:t>
                </a:r>
                <a:endParaRPr i="1" sz="1000">
                  <a:latin typeface="Helvetica Neue"/>
                  <a:ea typeface="Helvetica Neue"/>
                  <a:cs typeface="Helvetica Neue"/>
                  <a:sym typeface="Helvetica Neue"/>
                </a:endParaRPr>
              </a:p>
            </p:txBody>
          </p:sp>
          <p:sp>
            <p:nvSpPr>
              <p:cNvPr id="2579" name="Google Shape;2579;p56"/>
              <p:cNvSpPr txBox="1"/>
              <p:nvPr/>
            </p:nvSpPr>
            <p:spPr>
              <a:xfrm>
                <a:off x="78762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18</a:t>
                </a:r>
                <a:endParaRPr i="1" sz="1000">
                  <a:latin typeface="Helvetica Neue"/>
                  <a:ea typeface="Helvetica Neue"/>
                  <a:cs typeface="Helvetica Neue"/>
                  <a:sym typeface="Helvetica Neue"/>
                </a:endParaRPr>
              </a:p>
            </p:txBody>
          </p:sp>
        </p:grpSp>
      </p:grpSp>
      <p:grpSp>
        <p:nvGrpSpPr>
          <p:cNvPr id="2580" name="Google Shape;2580;p56"/>
          <p:cNvGrpSpPr/>
          <p:nvPr/>
        </p:nvGrpSpPr>
        <p:grpSpPr>
          <a:xfrm>
            <a:off x="1489950" y="3820150"/>
            <a:ext cx="1472061" cy="635100"/>
            <a:chOff x="1489950" y="3743950"/>
            <a:chExt cx="1472061" cy="635100"/>
          </a:xfrm>
        </p:grpSpPr>
        <p:sp>
          <p:nvSpPr>
            <p:cNvPr id="2581" name="Google Shape;2581;p56"/>
            <p:cNvSpPr txBox="1"/>
            <p:nvPr/>
          </p:nvSpPr>
          <p:spPr>
            <a:xfrm>
              <a:off x="1489950" y="4040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big</a:t>
              </a:r>
              <a:endParaRPr sz="1000">
                <a:latin typeface="Helvetica Neue"/>
                <a:ea typeface="Helvetica Neue"/>
                <a:cs typeface="Helvetica Neue"/>
                <a:sym typeface="Helvetica Neue"/>
              </a:endParaRPr>
            </a:p>
          </p:txBody>
        </p:sp>
        <p:sp>
          <p:nvSpPr>
            <p:cNvPr id="2582" name="Google Shape;2582;p56"/>
            <p:cNvSpPr txBox="1"/>
            <p:nvPr/>
          </p:nvSpPr>
          <p:spPr>
            <a:xfrm>
              <a:off x="2271711" y="4040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elephant</a:t>
              </a:r>
              <a:endParaRPr sz="1000">
                <a:latin typeface="Helvetica Neue"/>
                <a:ea typeface="Helvetica Neue"/>
                <a:cs typeface="Helvetica Neue"/>
                <a:sym typeface="Helvetica Neue"/>
              </a:endParaRPr>
            </a:p>
          </p:txBody>
        </p:sp>
        <p:sp>
          <p:nvSpPr>
            <p:cNvPr id="2583" name="Google Shape;2583;p56"/>
            <p:cNvSpPr txBox="1"/>
            <p:nvPr/>
          </p:nvSpPr>
          <p:spPr>
            <a:xfrm>
              <a:off x="1489950" y="3743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82</a:t>
              </a:r>
              <a:endParaRPr i="1" sz="1000">
                <a:latin typeface="Helvetica Neue"/>
                <a:ea typeface="Helvetica Neue"/>
                <a:cs typeface="Helvetica Neue"/>
                <a:sym typeface="Helvetica Neue"/>
              </a:endParaRPr>
            </a:p>
          </p:txBody>
        </p:sp>
        <p:sp>
          <p:nvSpPr>
            <p:cNvPr id="2584" name="Google Shape;2584;p56"/>
            <p:cNvSpPr txBox="1"/>
            <p:nvPr/>
          </p:nvSpPr>
          <p:spPr>
            <a:xfrm>
              <a:off x="2270860" y="3743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189</a:t>
              </a:r>
              <a:endParaRPr i="1" sz="1000">
                <a:latin typeface="Helvetica Neue"/>
                <a:ea typeface="Helvetica Neue"/>
                <a:cs typeface="Helvetica Neue"/>
                <a:sym typeface="Helvetica Neue"/>
              </a:endParaRPr>
            </a:p>
          </p:txBody>
        </p:sp>
      </p:grpSp>
      <p:sp>
        <p:nvSpPr>
          <p:cNvPr id="2585" name="Google Shape;2585;p56"/>
          <p:cNvSpPr txBox="1"/>
          <p:nvPr/>
        </p:nvSpPr>
        <p:spPr>
          <a:xfrm rot="5400000">
            <a:off x="1636350" y="4669600"/>
            <a:ext cx="43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sp>
        <p:nvSpPr>
          <p:cNvPr id="2586" name="Google Shape;2586;p56"/>
          <p:cNvSpPr txBox="1"/>
          <p:nvPr/>
        </p:nvSpPr>
        <p:spPr>
          <a:xfrm rot="-5399094">
            <a:off x="-1442448" y="2982188"/>
            <a:ext cx="3415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200">
                <a:latin typeface="Helvetica Neue"/>
                <a:ea typeface="Helvetica Neue"/>
                <a:cs typeface="Helvetica Neue"/>
                <a:sym typeface="Helvetica Neue"/>
              </a:rPr>
              <a:t>Mini-Batch</a:t>
            </a:r>
            <a:endParaRPr b="1" sz="2200">
              <a:latin typeface="Helvetica Neue"/>
              <a:ea typeface="Helvetica Neue"/>
              <a:cs typeface="Helvetica Neue"/>
              <a:sym typeface="Helvetica Neue"/>
            </a:endParaRPr>
          </a:p>
        </p:txBody>
      </p:sp>
      <p:sp>
        <p:nvSpPr>
          <p:cNvPr id="2587" name="Google Shape;2587;p56"/>
          <p:cNvSpPr txBox="1"/>
          <p:nvPr/>
        </p:nvSpPr>
        <p:spPr>
          <a:xfrm>
            <a:off x="5400225" y="2594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588" name="Google Shape;2588;p56"/>
          <p:cNvSpPr txBox="1"/>
          <p:nvPr/>
        </p:nvSpPr>
        <p:spPr>
          <a:xfrm>
            <a:off x="6181986" y="2594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589" name="Google Shape;2589;p56"/>
          <p:cNvSpPr txBox="1"/>
          <p:nvPr/>
        </p:nvSpPr>
        <p:spPr>
          <a:xfrm>
            <a:off x="6963748" y="2594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590" name="Google Shape;2590;p56"/>
          <p:cNvSpPr txBox="1"/>
          <p:nvPr/>
        </p:nvSpPr>
        <p:spPr>
          <a:xfrm>
            <a:off x="5400225" y="2298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591" name="Google Shape;2591;p56"/>
          <p:cNvSpPr txBox="1"/>
          <p:nvPr/>
        </p:nvSpPr>
        <p:spPr>
          <a:xfrm>
            <a:off x="6181135" y="2298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592" name="Google Shape;2592;p56"/>
          <p:cNvSpPr txBox="1"/>
          <p:nvPr/>
        </p:nvSpPr>
        <p:spPr>
          <a:xfrm>
            <a:off x="6962045" y="2298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593" name="Google Shape;2593;p56"/>
          <p:cNvSpPr txBox="1"/>
          <p:nvPr/>
        </p:nvSpPr>
        <p:spPr>
          <a:xfrm>
            <a:off x="3056925" y="41207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594" name="Google Shape;2594;p56"/>
          <p:cNvSpPr txBox="1"/>
          <p:nvPr/>
        </p:nvSpPr>
        <p:spPr>
          <a:xfrm>
            <a:off x="3838686" y="41207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595" name="Google Shape;2595;p56"/>
          <p:cNvSpPr txBox="1"/>
          <p:nvPr/>
        </p:nvSpPr>
        <p:spPr>
          <a:xfrm>
            <a:off x="4620448" y="41207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596" name="Google Shape;2596;p56"/>
          <p:cNvSpPr txBox="1"/>
          <p:nvPr/>
        </p:nvSpPr>
        <p:spPr>
          <a:xfrm>
            <a:off x="3056925" y="38243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597" name="Google Shape;2597;p56"/>
          <p:cNvSpPr txBox="1"/>
          <p:nvPr/>
        </p:nvSpPr>
        <p:spPr>
          <a:xfrm>
            <a:off x="3837835" y="38243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598" name="Google Shape;2598;p56"/>
          <p:cNvSpPr txBox="1"/>
          <p:nvPr/>
        </p:nvSpPr>
        <p:spPr>
          <a:xfrm>
            <a:off x="4618745" y="38243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599" name="Google Shape;2599;p56"/>
          <p:cNvSpPr txBox="1"/>
          <p:nvPr/>
        </p:nvSpPr>
        <p:spPr>
          <a:xfrm>
            <a:off x="5402225" y="4118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600" name="Google Shape;2600;p56"/>
          <p:cNvSpPr txBox="1"/>
          <p:nvPr/>
        </p:nvSpPr>
        <p:spPr>
          <a:xfrm>
            <a:off x="6183986" y="4118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601" name="Google Shape;2601;p56"/>
          <p:cNvSpPr txBox="1"/>
          <p:nvPr/>
        </p:nvSpPr>
        <p:spPr>
          <a:xfrm>
            <a:off x="6965748" y="4118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602" name="Google Shape;2602;p56"/>
          <p:cNvSpPr txBox="1"/>
          <p:nvPr/>
        </p:nvSpPr>
        <p:spPr>
          <a:xfrm>
            <a:off x="5402225" y="3822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603" name="Google Shape;2603;p56"/>
          <p:cNvSpPr txBox="1"/>
          <p:nvPr/>
        </p:nvSpPr>
        <p:spPr>
          <a:xfrm>
            <a:off x="6183135" y="3822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604" name="Google Shape;2604;p56"/>
          <p:cNvSpPr txBox="1"/>
          <p:nvPr/>
        </p:nvSpPr>
        <p:spPr>
          <a:xfrm>
            <a:off x="6964045" y="3822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605" name="Google Shape;2605;p56"/>
          <p:cNvSpPr txBox="1"/>
          <p:nvPr/>
        </p:nvSpPr>
        <p:spPr>
          <a:xfrm rot="906">
            <a:off x="3951327" y="4459888"/>
            <a:ext cx="3415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200">
                <a:solidFill>
                  <a:srgbClr val="0000FF"/>
                </a:solidFill>
                <a:latin typeface="Helvetica Neue"/>
                <a:ea typeface="Helvetica Neue"/>
                <a:cs typeface="Helvetica Neue"/>
                <a:sym typeface="Helvetica Neue"/>
              </a:rPr>
              <a:t>Padding Tokens</a:t>
            </a:r>
            <a:endParaRPr b="1" sz="2200">
              <a:solidFill>
                <a:srgbClr val="0000FF"/>
              </a:solidFill>
              <a:latin typeface="Helvetica Neue"/>
              <a:ea typeface="Helvetica Neue"/>
              <a:cs typeface="Helvetica Neue"/>
              <a:sym typeface="Helvetica Neue"/>
            </a:endParaRPr>
          </a:p>
        </p:txBody>
      </p:sp>
      <p:sp>
        <p:nvSpPr>
          <p:cNvPr id="2606" name="Google Shape;2606;p56"/>
          <p:cNvSpPr/>
          <p:nvPr/>
        </p:nvSpPr>
        <p:spPr>
          <a:xfrm>
            <a:off x="7805250" y="3185050"/>
            <a:ext cx="935100" cy="6351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rgbClr val="980000"/>
                </a:solidFill>
                <a:latin typeface="Helvetica Neue"/>
                <a:ea typeface="Helvetica Neue"/>
                <a:cs typeface="Helvetica Neue"/>
                <a:sym typeface="Helvetica Neue"/>
              </a:rPr>
              <a:t>?</a:t>
            </a:r>
            <a:endParaRPr sz="2800">
              <a:solidFill>
                <a:srgbClr val="980000"/>
              </a:solidFill>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5"/>
                                        </p:tgtEl>
                                        <p:attrNameLst>
                                          <p:attrName>style.visibility</p:attrName>
                                        </p:attrNameLst>
                                      </p:cBhvr>
                                      <p:to>
                                        <p:strVal val="visible"/>
                                      </p:to>
                                    </p:set>
                                    <p:animEffect filter="fade" transition="in">
                                      <p:cBhvr>
                                        <p:cTn dur="1000"/>
                                        <p:tgtEl>
                                          <p:spTgt spid="26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6"/>
                                        </p:tgtEl>
                                        <p:attrNameLst>
                                          <p:attrName>style.visibility</p:attrName>
                                        </p:attrNameLst>
                                      </p:cBhvr>
                                      <p:to>
                                        <p:strVal val="visible"/>
                                      </p:to>
                                    </p:set>
                                    <p:animEffect filter="fade" transition="in">
                                      <p:cBhvr>
                                        <p:cTn dur="1000"/>
                                        <p:tgtEl>
                                          <p:spTgt spid="26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0" name="Shape 2610"/>
        <p:cNvGrpSpPr/>
        <p:nvPr/>
      </p:nvGrpSpPr>
      <p:grpSpPr>
        <a:xfrm>
          <a:off x="0" y="0"/>
          <a:ext cx="0" cy="0"/>
          <a:chOff x="0" y="0"/>
          <a:chExt cx="0" cy="0"/>
        </a:xfrm>
      </p:grpSpPr>
      <p:sp>
        <p:nvSpPr>
          <p:cNvPr id="2611" name="Google Shape;2611;p5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Tokenization and Batching</a:t>
            </a:r>
            <a:endParaRPr/>
          </a:p>
        </p:txBody>
      </p:sp>
      <p:grpSp>
        <p:nvGrpSpPr>
          <p:cNvPr id="2612" name="Google Shape;2612;p57"/>
          <p:cNvGrpSpPr/>
          <p:nvPr/>
        </p:nvGrpSpPr>
        <p:grpSpPr>
          <a:xfrm>
            <a:off x="1489950" y="1832650"/>
            <a:ext cx="6162609" cy="338700"/>
            <a:chOff x="2402500" y="4041175"/>
            <a:chExt cx="6162609" cy="338700"/>
          </a:xfrm>
        </p:grpSpPr>
        <p:sp>
          <p:nvSpPr>
            <p:cNvPr id="2613" name="Google Shape;2613;p57"/>
            <p:cNvSpPr txBox="1"/>
            <p:nvPr/>
          </p:nvSpPr>
          <p:spPr>
            <a:xfrm>
              <a:off x="2402500"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614" name="Google Shape;2614;p57"/>
            <p:cNvSpPr txBox="1"/>
            <p:nvPr/>
          </p:nvSpPr>
          <p:spPr>
            <a:xfrm>
              <a:off x="3184261"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tropical</a:t>
              </a:r>
              <a:endParaRPr sz="1000">
                <a:latin typeface="Helvetica Neue"/>
                <a:ea typeface="Helvetica Neue"/>
                <a:cs typeface="Helvetica Neue"/>
                <a:sym typeface="Helvetica Neue"/>
              </a:endParaRPr>
            </a:p>
          </p:txBody>
        </p:sp>
        <p:sp>
          <p:nvSpPr>
            <p:cNvPr id="2615" name="Google Shape;2615;p57"/>
            <p:cNvSpPr txBox="1"/>
            <p:nvPr/>
          </p:nvSpPr>
          <p:spPr>
            <a:xfrm>
              <a:off x="3966023"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bird</a:t>
              </a:r>
              <a:endParaRPr sz="1000">
                <a:latin typeface="Helvetica Neue"/>
                <a:ea typeface="Helvetica Neue"/>
                <a:cs typeface="Helvetica Neue"/>
                <a:sym typeface="Helvetica Neue"/>
              </a:endParaRPr>
            </a:p>
          </p:txBody>
        </p:sp>
        <p:sp>
          <p:nvSpPr>
            <p:cNvPr id="2616" name="Google Shape;2616;p57"/>
            <p:cNvSpPr txBox="1"/>
            <p:nvPr/>
          </p:nvSpPr>
          <p:spPr>
            <a:xfrm>
              <a:off x="4747784"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perches</a:t>
              </a:r>
              <a:endParaRPr sz="1000">
                <a:latin typeface="Helvetica Neue"/>
                <a:ea typeface="Helvetica Neue"/>
                <a:cs typeface="Helvetica Neue"/>
                <a:sym typeface="Helvetica Neue"/>
              </a:endParaRPr>
            </a:p>
          </p:txBody>
        </p:sp>
        <p:sp>
          <p:nvSpPr>
            <p:cNvPr id="2617" name="Google Shape;2617;p57"/>
            <p:cNvSpPr txBox="1"/>
            <p:nvPr/>
          </p:nvSpPr>
          <p:spPr>
            <a:xfrm>
              <a:off x="5529525"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in</a:t>
              </a:r>
              <a:endParaRPr sz="1000">
                <a:latin typeface="Helvetica Neue"/>
                <a:ea typeface="Helvetica Neue"/>
                <a:cs typeface="Helvetica Neue"/>
                <a:sym typeface="Helvetica Neue"/>
              </a:endParaRPr>
            </a:p>
          </p:txBody>
        </p:sp>
        <p:sp>
          <p:nvSpPr>
            <p:cNvPr id="2618" name="Google Shape;2618;p57"/>
            <p:cNvSpPr txBox="1"/>
            <p:nvPr/>
          </p:nvSpPr>
          <p:spPr>
            <a:xfrm>
              <a:off x="6311286"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the</a:t>
              </a:r>
              <a:endParaRPr sz="1000">
                <a:latin typeface="Helvetica Neue"/>
                <a:ea typeface="Helvetica Neue"/>
                <a:cs typeface="Helvetica Neue"/>
                <a:sym typeface="Helvetica Neue"/>
              </a:endParaRPr>
            </a:p>
          </p:txBody>
        </p:sp>
        <p:sp>
          <p:nvSpPr>
            <p:cNvPr id="2619" name="Google Shape;2619;p57"/>
            <p:cNvSpPr txBox="1"/>
            <p:nvPr/>
          </p:nvSpPr>
          <p:spPr>
            <a:xfrm>
              <a:off x="7093048"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jungle</a:t>
              </a:r>
              <a:endParaRPr sz="1000">
                <a:latin typeface="Helvetica Neue"/>
                <a:ea typeface="Helvetica Neue"/>
                <a:cs typeface="Helvetica Neue"/>
                <a:sym typeface="Helvetica Neue"/>
              </a:endParaRPr>
            </a:p>
          </p:txBody>
        </p:sp>
        <p:sp>
          <p:nvSpPr>
            <p:cNvPr id="2620" name="Google Shape;2620;p57"/>
            <p:cNvSpPr txBox="1"/>
            <p:nvPr/>
          </p:nvSpPr>
          <p:spPr>
            <a:xfrm>
              <a:off x="7874809" y="40411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grpSp>
      <p:grpSp>
        <p:nvGrpSpPr>
          <p:cNvPr id="2621" name="Google Shape;2621;p57"/>
          <p:cNvGrpSpPr/>
          <p:nvPr/>
        </p:nvGrpSpPr>
        <p:grpSpPr>
          <a:xfrm>
            <a:off x="1489950" y="1536250"/>
            <a:ext cx="6164093" cy="338700"/>
            <a:chOff x="2402500" y="3744775"/>
            <a:chExt cx="6164093" cy="338700"/>
          </a:xfrm>
        </p:grpSpPr>
        <p:sp>
          <p:nvSpPr>
            <p:cNvPr id="2622" name="Google Shape;2622;p57"/>
            <p:cNvSpPr txBox="1"/>
            <p:nvPr/>
          </p:nvSpPr>
          <p:spPr>
            <a:xfrm>
              <a:off x="240250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a:t>
              </a:r>
              <a:endParaRPr i="1" sz="1000">
                <a:latin typeface="Helvetica Neue"/>
                <a:ea typeface="Helvetica Neue"/>
                <a:cs typeface="Helvetica Neue"/>
                <a:sym typeface="Helvetica Neue"/>
              </a:endParaRPr>
            </a:p>
          </p:txBody>
        </p:sp>
        <p:sp>
          <p:nvSpPr>
            <p:cNvPr id="2623" name="Google Shape;2623;p57"/>
            <p:cNvSpPr txBox="1"/>
            <p:nvPr/>
          </p:nvSpPr>
          <p:spPr>
            <a:xfrm>
              <a:off x="318341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320</a:t>
              </a:r>
              <a:endParaRPr i="1" sz="1000">
                <a:latin typeface="Helvetica Neue"/>
                <a:ea typeface="Helvetica Neue"/>
                <a:cs typeface="Helvetica Neue"/>
                <a:sym typeface="Helvetica Neue"/>
              </a:endParaRPr>
            </a:p>
          </p:txBody>
        </p:sp>
        <p:sp>
          <p:nvSpPr>
            <p:cNvPr id="2624" name="Google Shape;2624;p57"/>
            <p:cNvSpPr txBox="1"/>
            <p:nvPr/>
          </p:nvSpPr>
          <p:spPr>
            <a:xfrm>
              <a:off x="3964320"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253</a:t>
              </a:r>
              <a:endParaRPr i="1" sz="1000">
                <a:latin typeface="Helvetica Neue"/>
                <a:ea typeface="Helvetica Neue"/>
                <a:cs typeface="Helvetica Neue"/>
                <a:sym typeface="Helvetica Neue"/>
              </a:endParaRPr>
            </a:p>
          </p:txBody>
        </p:sp>
        <p:sp>
          <p:nvSpPr>
            <p:cNvPr id="2625" name="Google Shape;2625;p57"/>
            <p:cNvSpPr txBox="1"/>
            <p:nvPr/>
          </p:nvSpPr>
          <p:spPr>
            <a:xfrm>
              <a:off x="47520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281</a:t>
              </a:r>
              <a:endParaRPr i="1" sz="1000">
                <a:latin typeface="Helvetica Neue"/>
                <a:ea typeface="Helvetica Neue"/>
                <a:cs typeface="Helvetica Neue"/>
                <a:sym typeface="Helvetica Neue"/>
              </a:endParaRPr>
            </a:p>
          </p:txBody>
        </p:sp>
        <p:sp>
          <p:nvSpPr>
            <p:cNvPr id="2626" name="Google Shape;2626;p57"/>
            <p:cNvSpPr txBox="1"/>
            <p:nvPr/>
          </p:nvSpPr>
          <p:spPr>
            <a:xfrm>
              <a:off x="553300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6</a:t>
              </a:r>
              <a:endParaRPr i="1" sz="1000">
                <a:latin typeface="Helvetica Neue"/>
                <a:ea typeface="Helvetica Neue"/>
                <a:cs typeface="Helvetica Neue"/>
                <a:sym typeface="Helvetica Neue"/>
              </a:endParaRPr>
            </a:p>
          </p:txBody>
        </p:sp>
        <p:sp>
          <p:nvSpPr>
            <p:cNvPr id="2627" name="Google Shape;2627;p57"/>
            <p:cNvSpPr txBox="1"/>
            <p:nvPr/>
          </p:nvSpPr>
          <p:spPr>
            <a:xfrm>
              <a:off x="631391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0</a:t>
              </a:r>
              <a:endParaRPr i="1" sz="1000">
                <a:latin typeface="Helvetica Neue"/>
                <a:ea typeface="Helvetica Neue"/>
                <a:cs typeface="Helvetica Neue"/>
                <a:sym typeface="Helvetica Neue"/>
              </a:endParaRPr>
            </a:p>
          </p:txBody>
        </p:sp>
        <p:sp>
          <p:nvSpPr>
            <p:cNvPr id="2628" name="Google Shape;2628;p57"/>
            <p:cNvSpPr txBox="1"/>
            <p:nvPr/>
          </p:nvSpPr>
          <p:spPr>
            <a:xfrm>
              <a:off x="709538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287</a:t>
              </a:r>
              <a:endParaRPr i="1" sz="1000">
                <a:latin typeface="Helvetica Neue"/>
                <a:ea typeface="Helvetica Neue"/>
                <a:cs typeface="Helvetica Neue"/>
                <a:sym typeface="Helvetica Neue"/>
              </a:endParaRPr>
            </a:p>
          </p:txBody>
        </p:sp>
        <p:sp>
          <p:nvSpPr>
            <p:cNvPr id="2629" name="Google Shape;2629;p57"/>
            <p:cNvSpPr txBox="1"/>
            <p:nvPr/>
          </p:nvSpPr>
          <p:spPr>
            <a:xfrm>
              <a:off x="7876293" y="37447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a:t>
              </a:r>
              <a:endParaRPr i="1" sz="1000">
                <a:latin typeface="Helvetica Neue"/>
                <a:ea typeface="Helvetica Neue"/>
                <a:cs typeface="Helvetica Neue"/>
                <a:sym typeface="Helvetica Neue"/>
              </a:endParaRPr>
            </a:p>
          </p:txBody>
        </p:sp>
      </p:grpSp>
      <p:grpSp>
        <p:nvGrpSpPr>
          <p:cNvPr id="2630" name="Google Shape;2630;p57"/>
          <p:cNvGrpSpPr/>
          <p:nvPr/>
        </p:nvGrpSpPr>
        <p:grpSpPr>
          <a:xfrm>
            <a:off x="1489950" y="2296150"/>
            <a:ext cx="3820803" cy="635100"/>
            <a:chOff x="1489950" y="2219950"/>
            <a:chExt cx="3820803" cy="635100"/>
          </a:xfrm>
        </p:grpSpPr>
        <p:sp>
          <p:nvSpPr>
            <p:cNvPr id="2631" name="Google Shape;2631;p57"/>
            <p:cNvSpPr txBox="1"/>
            <p:nvPr/>
          </p:nvSpPr>
          <p:spPr>
            <a:xfrm>
              <a:off x="1489950"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632" name="Google Shape;2632;p57"/>
            <p:cNvSpPr txBox="1"/>
            <p:nvPr/>
          </p:nvSpPr>
          <p:spPr>
            <a:xfrm>
              <a:off x="2271711"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small</a:t>
              </a:r>
              <a:endParaRPr sz="1000">
                <a:latin typeface="Helvetica Neue"/>
                <a:ea typeface="Helvetica Neue"/>
                <a:cs typeface="Helvetica Neue"/>
                <a:sym typeface="Helvetica Neue"/>
              </a:endParaRPr>
            </a:p>
          </p:txBody>
        </p:sp>
        <p:sp>
          <p:nvSpPr>
            <p:cNvPr id="2633" name="Google Shape;2633;p57"/>
            <p:cNvSpPr txBox="1"/>
            <p:nvPr/>
          </p:nvSpPr>
          <p:spPr>
            <a:xfrm>
              <a:off x="3053473"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white</a:t>
              </a:r>
              <a:endParaRPr sz="1000">
                <a:latin typeface="Helvetica Neue"/>
                <a:ea typeface="Helvetica Neue"/>
                <a:cs typeface="Helvetica Neue"/>
                <a:sym typeface="Helvetica Neue"/>
              </a:endParaRPr>
            </a:p>
          </p:txBody>
        </p:sp>
        <p:sp>
          <p:nvSpPr>
            <p:cNvPr id="2634" name="Google Shape;2634;p57"/>
            <p:cNvSpPr txBox="1"/>
            <p:nvPr/>
          </p:nvSpPr>
          <p:spPr>
            <a:xfrm>
              <a:off x="3835234"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fox</a:t>
              </a:r>
              <a:endParaRPr sz="1000">
                <a:latin typeface="Helvetica Neue"/>
                <a:ea typeface="Helvetica Neue"/>
                <a:cs typeface="Helvetica Neue"/>
                <a:sym typeface="Helvetica Neue"/>
              </a:endParaRPr>
            </a:p>
          </p:txBody>
        </p:sp>
        <p:sp>
          <p:nvSpPr>
            <p:cNvPr id="2635" name="Google Shape;2635;p57"/>
            <p:cNvSpPr txBox="1"/>
            <p:nvPr/>
          </p:nvSpPr>
          <p:spPr>
            <a:xfrm>
              <a:off x="4616975" y="2516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sp>
          <p:nvSpPr>
            <p:cNvPr id="2636" name="Google Shape;2636;p57"/>
            <p:cNvSpPr txBox="1"/>
            <p:nvPr/>
          </p:nvSpPr>
          <p:spPr>
            <a:xfrm>
              <a:off x="1489950"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a:t>
              </a:r>
              <a:endParaRPr i="1" sz="1000">
                <a:latin typeface="Helvetica Neue"/>
                <a:ea typeface="Helvetica Neue"/>
                <a:cs typeface="Helvetica Neue"/>
                <a:sym typeface="Helvetica Neue"/>
              </a:endParaRPr>
            </a:p>
          </p:txBody>
        </p:sp>
        <p:sp>
          <p:nvSpPr>
            <p:cNvPr id="2637" name="Google Shape;2637;p57"/>
            <p:cNvSpPr txBox="1"/>
            <p:nvPr/>
          </p:nvSpPr>
          <p:spPr>
            <a:xfrm>
              <a:off x="2270860"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490</a:t>
              </a:r>
              <a:endParaRPr i="1" sz="1000">
                <a:latin typeface="Helvetica Neue"/>
                <a:ea typeface="Helvetica Neue"/>
                <a:cs typeface="Helvetica Neue"/>
                <a:sym typeface="Helvetica Neue"/>
              </a:endParaRPr>
            </a:p>
          </p:txBody>
        </p:sp>
        <p:sp>
          <p:nvSpPr>
            <p:cNvPr id="2638" name="Google Shape;2638;p57"/>
            <p:cNvSpPr txBox="1"/>
            <p:nvPr/>
          </p:nvSpPr>
          <p:spPr>
            <a:xfrm>
              <a:off x="3051770"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322</a:t>
              </a:r>
              <a:endParaRPr i="1" sz="1000">
                <a:latin typeface="Helvetica Neue"/>
                <a:ea typeface="Helvetica Neue"/>
                <a:cs typeface="Helvetica Neue"/>
                <a:sym typeface="Helvetica Neue"/>
              </a:endParaRPr>
            </a:p>
          </p:txBody>
        </p:sp>
        <p:sp>
          <p:nvSpPr>
            <p:cNvPr id="2639" name="Google Shape;2639;p57"/>
            <p:cNvSpPr txBox="1"/>
            <p:nvPr/>
          </p:nvSpPr>
          <p:spPr>
            <a:xfrm>
              <a:off x="3839543"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163</a:t>
              </a:r>
              <a:endParaRPr i="1" sz="1000">
                <a:latin typeface="Helvetica Neue"/>
                <a:ea typeface="Helvetica Neue"/>
                <a:cs typeface="Helvetica Neue"/>
                <a:sym typeface="Helvetica Neue"/>
              </a:endParaRPr>
            </a:p>
          </p:txBody>
        </p:sp>
        <p:sp>
          <p:nvSpPr>
            <p:cNvPr id="2640" name="Google Shape;2640;p57"/>
            <p:cNvSpPr txBox="1"/>
            <p:nvPr/>
          </p:nvSpPr>
          <p:spPr>
            <a:xfrm>
              <a:off x="4620453" y="2219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a:t>
              </a:r>
              <a:endParaRPr i="1" sz="1000">
                <a:latin typeface="Helvetica Neue"/>
                <a:ea typeface="Helvetica Neue"/>
                <a:cs typeface="Helvetica Neue"/>
                <a:sym typeface="Helvetica Neue"/>
              </a:endParaRPr>
            </a:p>
          </p:txBody>
        </p:sp>
      </p:grpSp>
      <p:sp>
        <p:nvSpPr>
          <p:cNvPr id="2641" name="Google Shape;2641;p57"/>
          <p:cNvSpPr txBox="1"/>
          <p:nvPr/>
        </p:nvSpPr>
        <p:spPr>
          <a:xfrm>
            <a:off x="1489950" y="33566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the</a:t>
            </a:r>
            <a:endParaRPr sz="1000">
              <a:latin typeface="Helvetica Neue"/>
              <a:ea typeface="Helvetica Neue"/>
              <a:cs typeface="Helvetica Neue"/>
              <a:sym typeface="Helvetica Neue"/>
            </a:endParaRPr>
          </a:p>
        </p:txBody>
      </p:sp>
      <p:sp>
        <p:nvSpPr>
          <p:cNvPr id="2642" name="Google Shape;2642;p57"/>
          <p:cNvSpPr txBox="1"/>
          <p:nvPr/>
        </p:nvSpPr>
        <p:spPr>
          <a:xfrm>
            <a:off x="2271711" y="33566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orange</a:t>
            </a:r>
            <a:endParaRPr sz="1000">
              <a:latin typeface="Helvetica Neue"/>
              <a:ea typeface="Helvetica Neue"/>
              <a:cs typeface="Helvetica Neue"/>
              <a:sym typeface="Helvetica Neue"/>
            </a:endParaRPr>
          </a:p>
        </p:txBody>
      </p:sp>
      <p:sp>
        <p:nvSpPr>
          <p:cNvPr id="2643" name="Google Shape;2643;p57"/>
          <p:cNvSpPr txBox="1"/>
          <p:nvPr/>
        </p:nvSpPr>
        <p:spPr>
          <a:xfrm>
            <a:off x="3053473" y="33566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spider</a:t>
            </a:r>
            <a:endParaRPr sz="1000">
              <a:latin typeface="Helvetica Neue"/>
              <a:ea typeface="Helvetica Neue"/>
              <a:cs typeface="Helvetica Neue"/>
              <a:sym typeface="Helvetica Neue"/>
            </a:endParaRPr>
          </a:p>
        </p:txBody>
      </p:sp>
      <p:sp>
        <p:nvSpPr>
          <p:cNvPr id="2644" name="Google Shape;2644;p57"/>
          <p:cNvSpPr txBox="1"/>
          <p:nvPr/>
        </p:nvSpPr>
        <p:spPr>
          <a:xfrm>
            <a:off x="3835234" y="33566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on</a:t>
            </a:r>
            <a:endParaRPr sz="1000">
              <a:latin typeface="Helvetica Neue"/>
              <a:ea typeface="Helvetica Neue"/>
              <a:cs typeface="Helvetica Neue"/>
              <a:sym typeface="Helvetica Neue"/>
            </a:endParaRPr>
          </a:p>
        </p:txBody>
      </p:sp>
      <p:sp>
        <p:nvSpPr>
          <p:cNvPr id="2645" name="Google Shape;2645;p57"/>
          <p:cNvSpPr txBox="1"/>
          <p:nvPr/>
        </p:nvSpPr>
        <p:spPr>
          <a:xfrm>
            <a:off x="4616975" y="33566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a:t>
            </a:r>
            <a:endParaRPr sz="1000">
              <a:latin typeface="Helvetica Neue"/>
              <a:ea typeface="Helvetica Neue"/>
              <a:cs typeface="Helvetica Neue"/>
              <a:sym typeface="Helvetica Neue"/>
            </a:endParaRPr>
          </a:p>
        </p:txBody>
      </p:sp>
      <p:sp>
        <p:nvSpPr>
          <p:cNvPr id="2646" name="Google Shape;2646;p57"/>
          <p:cNvSpPr txBox="1"/>
          <p:nvPr/>
        </p:nvSpPr>
        <p:spPr>
          <a:xfrm>
            <a:off x="5398736" y="33566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UNK</a:t>
            </a:r>
            <a:endParaRPr sz="1000">
              <a:latin typeface="Helvetica Neue"/>
              <a:ea typeface="Helvetica Neue"/>
              <a:cs typeface="Helvetica Neue"/>
              <a:sym typeface="Helvetica Neue"/>
            </a:endParaRPr>
          </a:p>
        </p:txBody>
      </p:sp>
      <p:sp>
        <p:nvSpPr>
          <p:cNvPr id="2647" name="Google Shape;2647;p57"/>
          <p:cNvSpPr txBox="1"/>
          <p:nvPr/>
        </p:nvSpPr>
        <p:spPr>
          <a:xfrm>
            <a:off x="6180498" y="33566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leaf</a:t>
            </a:r>
            <a:endParaRPr sz="1000">
              <a:latin typeface="Helvetica Neue"/>
              <a:ea typeface="Helvetica Neue"/>
              <a:cs typeface="Helvetica Neue"/>
              <a:sym typeface="Helvetica Neue"/>
            </a:endParaRPr>
          </a:p>
        </p:txBody>
      </p:sp>
      <p:sp>
        <p:nvSpPr>
          <p:cNvPr id="2648" name="Google Shape;2648;p57"/>
          <p:cNvSpPr txBox="1"/>
          <p:nvPr/>
        </p:nvSpPr>
        <p:spPr>
          <a:xfrm>
            <a:off x="6962259" y="33566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is</a:t>
            </a:r>
            <a:endParaRPr sz="1000">
              <a:latin typeface="Helvetica Neue"/>
              <a:ea typeface="Helvetica Neue"/>
              <a:cs typeface="Helvetica Neue"/>
              <a:sym typeface="Helvetica Neue"/>
            </a:endParaRPr>
          </a:p>
        </p:txBody>
      </p:sp>
      <p:sp>
        <p:nvSpPr>
          <p:cNvPr id="2649" name="Google Shape;2649;p57"/>
          <p:cNvSpPr txBox="1"/>
          <p:nvPr/>
        </p:nvSpPr>
        <p:spPr>
          <a:xfrm>
            <a:off x="1489950" y="30602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0</a:t>
            </a:r>
            <a:endParaRPr i="1" sz="1000">
              <a:latin typeface="Helvetica Neue"/>
              <a:ea typeface="Helvetica Neue"/>
              <a:cs typeface="Helvetica Neue"/>
              <a:sym typeface="Helvetica Neue"/>
            </a:endParaRPr>
          </a:p>
        </p:txBody>
      </p:sp>
      <p:sp>
        <p:nvSpPr>
          <p:cNvPr id="2650" name="Google Shape;2650;p57"/>
          <p:cNvSpPr txBox="1"/>
          <p:nvPr/>
        </p:nvSpPr>
        <p:spPr>
          <a:xfrm>
            <a:off x="2270860" y="30602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330</a:t>
            </a:r>
            <a:endParaRPr i="1" sz="1000">
              <a:latin typeface="Helvetica Neue"/>
              <a:ea typeface="Helvetica Neue"/>
              <a:cs typeface="Helvetica Neue"/>
              <a:sym typeface="Helvetica Neue"/>
            </a:endParaRPr>
          </a:p>
        </p:txBody>
      </p:sp>
      <p:sp>
        <p:nvSpPr>
          <p:cNvPr id="2651" name="Google Shape;2651;p57"/>
          <p:cNvSpPr txBox="1"/>
          <p:nvPr/>
        </p:nvSpPr>
        <p:spPr>
          <a:xfrm>
            <a:off x="3051770" y="30602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261</a:t>
            </a:r>
            <a:endParaRPr i="1" sz="1000">
              <a:latin typeface="Helvetica Neue"/>
              <a:ea typeface="Helvetica Neue"/>
              <a:cs typeface="Helvetica Neue"/>
              <a:sym typeface="Helvetica Neue"/>
            </a:endParaRPr>
          </a:p>
        </p:txBody>
      </p:sp>
      <p:sp>
        <p:nvSpPr>
          <p:cNvPr id="2652" name="Google Shape;2652;p57"/>
          <p:cNvSpPr txBox="1"/>
          <p:nvPr/>
        </p:nvSpPr>
        <p:spPr>
          <a:xfrm>
            <a:off x="3839543" y="30602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a:t>
            </a:r>
            <a:endParaRPr i="1" sz="1000">
              <a:latin typeface="Helvetica Neue"/>
              <a:ea typeface="Helvetica Neue"/>
              <a:cs typeface="Helvetica Neue"/>
              <a:sym typeface="Helvetica Neue"/>
            </a:endParaRPr>
          </a:p>
        </p:txBody>
      </p:sp>
      <p:sp>
        <p:nvSpPr>
          <p:cNvPr id="2653" name="Google Shape;2653;p57"/>
          <p:cNvSpPr txBox="1"/>
          <p:nvPr/>
        </p:nvSpPr>
        <p:spPr>
          <a:xfrm>
            <a:off x="4620453" y="30602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a:t>
            </a:r>
            <a:endParaRPr i="1" sz="1000">
              <a:latin typeface="Helvetica Neue"/>
              <a:ea typeface="Helvetica Neue"/>
              <a:cs typeface="Helvetica Neue"/>
              <a:sym typeface="Helvetica Neue"/>
            </a:endParaRPr>
          </a:p>
        </p:txBody>
      </p:sp>
      <p:sp>
        <p:nvSpPr>
          <p:cNvPr id="2654" name="Google Shape;2654;p57"/>
          <p:cNvSpPr txBox="1"/>
          <p:nvPr/>
        </p:nvSpPr>
        <p:spPr>
          <a:xfrm>
            <a:off x="5401363" y="30602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1000</a:t>
            </a:r>
            <a:endParaRPr i="1" sz="1000">
              <a:latin typeface="Helvetica Neue"/>
              <a:ea typeface="Helvetica Neue"/>
              <a:cs typeface="Helvetica Neue"/>
              <a:sym typeface="Helvetica Neue"/>
            </a:endParaRPr>
          </a:p>
        </p:txBody>
      </p:sp>
      <p:sp>
        <p:nvSpPr>
          <p:cNvPr id="2655" name="Google Shape;2655;p57"/>
          <p:cNvSpPr txBox="1"/>
          <p:nvPr/>
        </p:nvSpPr>
        <p:spPr>
          <a:xfrm>
            <a:off x="6182833" y="30602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741</a:t>
            </a:r>
            <a:endParaRPr i="1" sz="1000">
              <a:latin typeface="Helvetica Neue"/>
              <a:ea typeface="Helvetica Neue"/>
              <a:cs typeface="Helvetica Neue"/>
              <a:sym typeface="Helvetica Neue"/>
            </a:endParaRPr>
          </a:p>
        </p:txBody>
      </p:sp>
      <p:sp>
        <p:nvSpPr>
          <p:cNvPr id="2656" name="Google Shape;2656;p57"/>
          <p:cNvSpPr txBox="1"/>
          <p:nvPr/>
        </p:nvSpPr>
        <p:spPr>
          <a:xfrm>
            <a:off x="6963743" y="30602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18</a:t>
            </a:r>
            <a:endParaRPr i="1" sz="1000">
              <a:latin typeface="Helvetica Neue"/>
              <a:ea typeface="Helvetica Neue"/>
              <a:cs typeface="Helvetica Neue"/>
              <a:sym typeface="Helvetica Neue"/>
            </a:endParaRPr>
          </a:p>
        </p:txBody>
      </p:sp>
      <p:grpSp>
        <p:nvGrpSpPr>
          <p:cNvPr id="2657" name="Google Shape;2657;p57"/>
          <p:cNvGrpSpPr/>
          <p:nvPr/>
        </p:nvGrpSpPr>
        <p:grpSpPr>
          <a:xfrm>
            <a:off x="1489950" y="3820150"/>
            <a:ext cx="1472061" cy="635100"/>
            <a:chOff x="1489950" y="3743950"/>
            <a:chExt cx="1472061" cy="635100"/>
          </a:xfrm>
        </p:grpSpPr>
        <p:sp>
          <p:nvSpPr>
            <p:cNvPr id="2658" name="Google Shape;2658;p57"/>
            <p:cNvSpPr txBox="1"/>
            <p:nvPr/>
          </p:nvSpPr>
          <p:spPr>
            <a:xfrm>
              <a:off x="1489950" y="4040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big</a:t>
              </a:r>
              <a:endParaRPr sz="1000">
                <a:latin typeface="Helvetica Neue"/>
                <a:ea typeface="Helvetica Neue"/>
                <a:cs typeface="Helvetica Neue"/>
                <a:sym typeface="Helvetica Neue"/>
              </a:endParaRPr>
            </a:p>
          </p:txBody>
        </p:sp>
        <p:sp>
          <p:nvSpPr>
            <p:cNvPr id="2659" name="Google Shape;2659;p57"/>
            <p:cNvSpPr txBox="1"/>
            <p:nvPr/>
          </p:nvSpPr>
          <p:spPr>
            <a:xfrm>
              <a:off x="2271711" y="40403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elephant</a:t>
              </a:r>
              <a:endParaRPr sz="1000">
                <a:latin typeface="Helvetica Neue"/>
                <a:ea typeface="Helvetica Neue"/>
                <a:cs typeface="Helvetica Neue"/>
                <a:sym typeface="Helvetica Neue"/>
              </a:endParaRPr>
            </a:p>
          </p:txBody>
        </p:sp>
        <p:sp>
          <p:nvSpPr>
            <p:cNvPr id="2660" name="Google Shape;2660;p57"/>
            <p:cNvSpPr txBox="1"/>
            <p:nvPr/>
          </p:nvSpPr>
          <p:spPr>
            <a:xfrm>
              <a:off x="1489950" y="3743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82</a:t>
              </a:r>
              <a:endParaRPr i="1" sz="1000">
                <a:latin typeface="Helvetica Neue"/>
                <a:ea typeface="Helvetica Neue"/>
                <a:cs typeface="Helvetica Neue"/>
                <a:sym typeface="Helvetica Neue"/>
              </a:endParaRPr>
            </a:p>
          </p:txBody>
        </p:sp>
        <p:sp>
          <p:nvSpPr>
            <p:cNvPr id="2661" name="Google Shape;2661;p57"/>
            <p:cNvSpPr txBox="1"/>
            <p:nvPr/>
          </p:nvSpPr>
          <p:spPr>
            <a:xfrm>
              <a:off x="2270860" y="37439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189</a:t>
              </a:r>
              <a:endParaRPr i="1" sz="1000">
                <a:latin typeface="Helvetica Neue"/>
                <a:ea typeface="Helvetica Neue"/>
                <a:cs typeface="Helvetica Neue"/>
                <a:sym typeface="Helvetica Neue"/>
              </a:endParaRPr>
            </a:p>
          </p:txBody>
        </p:sp>
      </p:grpSp>
      <p:sp>
        <p:nvSpPr>
          <p:cNvPr id="2662" name="Google Shape;2662;p57"/>
          <p:cNvSpPr txBox="1"/>
          <p:nvPr/>
        </p:nvSpPr>
        <p:spPr>
          <a:xfrm rot="5400000">
            <a:off x="1636350" y="4669600"/>
            <a:ext cx="43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sp>
        <p:nvSpPr>
          <p:cNvPr id="2663" name="Google Shape;2663;p57"/>
          <p:cNvSpPr txBox="1"/>
          <p:nvPr/>
        </p:nvSpPr>
        <p:spPr>
          <a:xfrm rot="-5399094">
            <a:off x="-1442448" y="2982188"/>
            <a:ext cx="3415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200">
                <a:latin typeface="Helvetica Neue"/>
                <a:ea typeface="Helvetica Neue"/>
                <a:cs typeface="Helvetica Neue"/>
                <a:sym typeface="Helvetica Neue"/>
              </a:rPr>
              <a:t>Mini-Batch</a:t>
            </a:r>
            <a:endParaRPr b="1" sz="2200">
              <a:latin typeface="Helvetica Neue"/>
              <a:ea typeface="Helvetica Neue"/>
              <a:cs typeface="Helvetica Neue"/>
              <a:sym typeface="Helvetica Neue"/>
            </a:endParaRPr>
          </a:p>
        </p:txBody>
      </p:sp>
      <p:sp>
        <p:nvSpPr>
          <p:cNvPr id="2664" name="Google Shape;2664;p57"/>
          <p:cNvSpPr txBox="1"/>
          <p:nvPr/>
        </p:nvSpPr>
        <p:spPr>
          <a:xfrm>
            <a:off x="5400225" y="2594645"/>
            <a:ext cx="690300" cy="338700"/>
          </a:xfrm>
          <a:prstGeom prst="rect">
            <a:avLst/>
          </a:prstGeom>
          <a:noFill/>
          <a:ln cap="flat" cmpd="sng" w="9525">
            <a:solidFill>
              <a:srgbClr val="E6B8A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980000"/>
                </a:solidFill>
                <a:latin typeface="Helvetica Neue"/>
                <a:ea typeface="Helvetica Neue"/>
                <a:cs typeface="Helvetica Neue"/>
                <a:sym typeface="Helvetica Neue"/>
              </a:rPr>
              <a:t>END</a:t>
            </a:r>
            <a:endParaRPr sz="1000">
              <a:solidFill>
                <a:srgbClr val="980000"/>
              </a:solidFill>
              <a:latin typeface="Helvetica Neue"/>
              <a:ea typeface="Helvetica Neue"/>
              <a:cs typeface="Helvetica Neue"/>
              <a:sym typeface="Helvetica Neue"/>
            </a:endParaRPr>
          </a:p>
        </p:txBody>
      </p:sp>
      <p:sp>
        <p:nvSpPr>
          <p:cNvPr id="2665" name="Google Shape;2665;p57"/>
          <p:cNvSpPr txBox="1"/>
          <p:nvPr/>
        </p:nvSpPr>
        <p:spPr>
          <a:xfrm>
            <a:off x="6181986" y="2594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666" name="Google Shape;2666;p57"/>
          <p:cNvSpPr txBox="1"/>
          <p:nvPr/>
        </p:nvSpPr>
        <p:spPr>
          <a:xfrm>
            <a:off x="6963748" y="2594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667" name="Google Shape;2667;p57"/>
          <p:cNvSpPr txBox="1"/>
          <p:nvPr/>
        </p:nvSpPr>
        <p:spPr>
          <a:xfrm>
            <a:off x="5400225" y="2298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980000"/>
                </a:solidFill>
                <a:latin typeface="Helvetica Neue"/>
                <a:ea typeface="Helvetica Neue"/>
                <a:cs typeface="Helvetica Neue"/>
                <a:sym typeface="Helvetica Neue"/>
              </a:rPr>
              <a:t>998</a:t>
            </a:r>
            <a:endParaRPr i="1" sz="1000">
              <a:solidFill>
                <a:srgbClr val="980000"/>
              </a:solidFill>
              <a:latin typeface="Helvetica Neue"/>
              <a:ea typeface="Helvetica Neue"/>
              <a:cs typeface="Helvetica Neue"/>
              <a:sym typeface="Helvetica Neue"/>
            </a:endParaRPr>
          </a:p>
        </p:txBody>
      </p:sp>
      <p:sp>
        <p:nvSpPr>
          <p:cNvPr id="2668" name="Google Shape;2668;p57"/>
          <p:cNvSpPr txBox="1"/>
          <p:nvPr/>
        </p:nvSpPr>
        <p:spPr>
          <a:xfrm>
            <a:off x="6181135" y="2298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669" name="Google Shape;2669;p57"/>
          <p:cNvSpPr txBox="1"/>
          <p:nvPr/>
        </p:nvSpPr>
        <p:spPr>
          <a:xfrm>
            <a:off x="6962045" y="2298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670" name="Google Shape;2670;p57"/>
          <p:cNvSpPr txBox="1"/>
          <p:nvPr/>
        </p:nvSpPr>
        <p:spPr>
          <a:xfrm>
            <a:off x="3056925" y="412074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sz="1000">
              <a:latin typeface="Helvetica Neue"/>
              <a:ea typeface="Helvetica Neue"/>
              <a:cs typeface="Helvetica Neue"/>
              <a:sym typeface="Helvetica Neue"/>
            </a:endParaRPr>
          </a:p>
        </p:txBody>
      </p:sp>
      <p:sp>
        <p:nvSpPr>
          <p:cNvPr id="2671" name="Google Shape;2671;p57"/>
          <p:cNvSpPr txBox="1"/>
          <p:nvPr/>
        </p:nvSpPr>
        <p:spPr>
          <a:xfrm>
            <a:off x="3838686" y="4120745"/>
            <a:ext cx="690300" cy="338700"/>
          </a:xfrm>
          <a:prstGeom prst="rect">
            <a:avLst/>
          </a:prstGeom>
          <a:noFill/>
          <a:ln cap="flat" cmpd="sng" w="9525">
            <a:solidFill>
              <a:srgbClr val="E6B8A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980000"/>
                </a:solidFill>
                <a:latin typeface="Helvetica Neue"/>
                <a:ea typeface="Helvetica Neue"/>
                <a:cs typeface="Helvetica Neue"/>
                <a:sym typeface="Helvetica Neue"/>
              </a:rPr>
              <a:t>END</a:t>
            </a:r>
            <a:endParaRPr sz="1000">
              <a:solidFill>
                <a:srgbClr val="980000"/>
              </a:solidFill>
              <a:latin typeface="Helvetica Neue"/>
              <a:ea typeface="Helvetica Neue"/>
              <a:cs typeface="Helvetica Neue"/>
              <a:sym typeface="Helvetica Neue"/>
            </a:endParaRPr>
          </a:p>
        </p:txBody>
      </p:sp>
      <p:sp>
        <p:nvSpPr>
          <p:cNvPr id="2672" name="Google Shape;2672;p57"/>
          <p:cNvSpPr txBox="1"/>
          <p:nvPr/>
        </p:nvSpPr>
        <p:spPr>
          <a:xfrm>
            <a:off x="4620448" y="41207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673" name="Google Shape;2673;p57"/>
          <p:cNvSpPr txBox="1"/>
          <p:nvPr/>
        </p:nvSpPr>
        <p:spPr>
          <a:xfrm>
            <a:off x="3056925" y="38243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a:t>
            </a:r>
            <a:endParaRPr i="1" sz="1000">
              <a:latin typeface="Helvetica Neue"/>
              <a:ea typeface="Helvetica Neue"/>
              <a:cs typeface="Helvetica Neue"/>
              <a:sym typeface="Helvetica Neue"/>
            </a:endParaRPr>
          </a:p>
        </p:txBody>
      </p:sp>
      <p:sp>
        <p:nvSpPr>
          <p:cNvPr id="2674" name="Google Shape;2674;p57"/>
          <p:cNvSpPr txBox="1"/>
          <p:nvPr/>
        </p:nvSpPr>
        <p:spPr>
          <a:xfrm>
            <a:off x="3837835" y="38243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980000"/>
                </a:solidFill>
                <a:latin typeface="Helvetica Neue"/>
                <a:ea typeface="Helvetica Neue"/>
                <a:cs typeface="Helvetica Neue"/>
                <a:sym typeface="Helvetica Neue"/>
              </a:rPr>
              <a:t>998</a:t>
            </a:r>
            <a:endParaRPr i="1" sz="1000">
              <a:solidFill>
                <a:srgbClr val="980000"/>
              </a:solidFill>
              <a:latin typeface="Helvetica Neue"/>
              <a:ea typeface="Helvetica Neue"/>
              <a:cs typeface="Helvetica Neue"/>
              <a:sym typeface="Helvetica Neue"/>
            </a:endParaRPr>
          </a:p>
        </p:txBody>
      </p:sp>
      <p:sp>
        <p:nvSpPr>
          <p:cNvPr id="2675" name="Google Shape;2675;p57"/>
          <p:cNvSpPr txBox="1"/>
          <p:nvPr/>
        </p:nvSpPr>
        <p:spPr>
          <a:xfrm>
            <a:off x="4618745" y="38243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676" name="Google Shape;2676;p57"/>
          <p:cNvSpPr txBox="1"/>
          <p:nvPr/>
        </p:nvSpPr>
        <p:spPr>
          <a:xfrm>
            <a:off x="5402225" y="4118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677" name="Google Shape;2677;p57"/>
          <p:cNvSpPr txBox="1"/>
          <p:nvPr/>
        </p:nvSpPr>
        <p:spPr>
          <a:xfrm>
            <a:off x="6183986" y="4118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678" name="Google Shape;2678;p57"/>
          <p:cNvSpPr txBox="1"/>
          <p:nvPr/>
        </p:nvSpPr>
        <p:spPr>
          <a:xfrm>
            <a:off x="6965748" y="4118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679" name="Google Shape;2679;p57"/>
          <p:cNvSpPr txBox="1"/>
          <p:nvPr/>
        </p:nvSpPr>
        <p:spPr>
          <a:xfrm>
            <a:off x="5402225" y="3822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680" name="Google Shape;2680;p57"/>
          <p:cNvSpPr txBox="1"/>
          <p:nvPr/>
        </p:nvSpPr>
        <p:spPr>
          <a:xfrm>
            <a:off x="6183135" y="3822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681" name="Google Shape;2681;p57"/>
          <p:cNvSpPr txBox="1"/>
          <p:nvPr/>
        </p:nvSpPr>
        <p:spPr>
          <a:xfrm>
            <a:off x="6964045" y="3822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682" name="Google Shape;2682;p57"/>
          <p:cNvSpPr txBox="1"/>
          <p:nvPr/>
        </p:nvSpPr>
        <p:spPr>
          <a:xfrm rot="906">
            <a:off x="3951327" y="4459888"/>
            <a:ext cx="3415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200">
                <a:solidFill>
                  <a:srgbClr val="0000FF"/>
                </a:solidFill>
                <a:latin typeface="Helvetica Neue"/>
                <a:ea typeface="Helvetica Neue"/>
                <a:cs typeface="Helvetica Neue"/>
                <a:sym typeface="Helvetica Neue"/>
              </a:rPr>
              <a:t>Padding Tokens</a:t>
            </a:r>
            <a:endParaRPr b="1" sz="2200">
              <a:solidFill>
                <a:srgbClr val="0000FF"/>
              </a:solidFill>
              <a:latin typeface="Helvetica Neue"/>
              <a:ea typeface="Helvetica Neue"/>
              <a:cs typeface="Helvetica Neue"/>
              <a:sym typeface="Helvetica Neue"/>
            </a:endParaRPr>
          </a:p>
        </p:txBody>
      </p:sp>
      <p:grpSp>
        <p:nvGrpSpPr>
          <p:cNvPr id="2683" name="Google Shape;2683;p57"/>
          <p:cNvGrpSpPr/>
          <p:nvPr/>
        </p:nvGrpSpPr>
        <p:grpSpPr>
          <a:xfrm>
            <a:off x="663425" y="1536245"/>
            <a:ext cx="690300" cy="2921100"/>
            <a:chOff x="663425" y="1460045"/>
            <a:chExt cx="690300" cy="2921100"/>
          </a:xfrm>
        </p:grpSpPr>
        <p:sp>
          <p:nvSpPr>
            <p:cNvPr id="2684" name="Google Shape;2684;p57"/>
            <p:cNvSpPr txBox="1"/>
            <p:nvPr/>
          </p:nvSpPr>
          <p:spPr>
            <a:xfrm>
              <a:off x="663425" y="1756445"/>
              <a:ext cx="690300" cy="338700"/>
            </a:xfrm>
            <a:prstGeom prst="rect">
              <a:avLst/>
            </a:prstGeom>
            <a:noFill/>
            <a:ln cap="flat" cmpd="sng" w="9525">
              <a:solidFill>
                <a:srgbClr val="D9EAD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38761D"/>
                  </a:solidFill>
                  <a:latin typeface="Helvetica Neue"/>
                  <a:ea typeface="Helvetica Neue"/>
                  <a:cs typeface="Helvetica Neue"/>
                  <a:sym typeface="Helvetica Neue"/>
                </a:rPr>
                <a:t>START</a:t>
              </a:r>
              <a:endParaRPr sz="1000">
                <a:solidFill>
                  <a:srgbClr val="38761D"/>
                </a:solidFill>
                <a:latin typeface="Helvetica Neue"/>
                <a:ea typeface="Helvetica Neue"/>
                <a:cs typeface="Helvetica Neue"/>
                <a:sym typeface="Helvetica Neue"/>
              </a:endParaRPr>
            </a:p>
          </p:txBody>
        </p:sp>
        <p:sp>
          <p:nvSpPr>
            <p:cNvPr id="2685" name="Google Shape;2685;p57"/>
            <p:cNvSpPr txBox="1"/>
            <p:nvPr/>
          </p:nvSpPr>
          <p:spPr>
            <a:xfrm>
              <a:off x="663425" y="14600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38761D"/>
                  </a:solidFill>
                  <a:latin typeface="Helvetica Neue"/>
                  <a:ea typeface="Helvetica Neue"/>
                  <a:cs typeface="Helvetica Neue"/>
                  <a:sym typeface="Helvetica Neue"/>
                </a:rPr>
                <a:t>997</a:t>
              </a:r>
              <a:endParaRPr i="1" sz="1000">
                <a:solidFill>
                  <a:srgbClr val="38761D"/>
                </a:solidFill>
                <a:latin typeface="Helvetica Neue"/>
                <a:ea typeface="Helvetica Neue"/>
                <a:cs typeface="Helvetica Neue"/>
                <a:sym typeface="Helvetica Neue"/>
              </a:endParaRPr>
            </a:p>
          </p:txBody>
        </p:sp>
        <p:sp>
          <p:nvSpPr>
            <p:cNvPr id="2686" name="Google Shape;2686;p57"/>
            <p:cNvSpPr txBox="1"/>
            <p:nvPr/>
          </p:nvSpPr>
          <p:spPr>
            <a:xfrm>
              <a:off x="663425" y="2518445"/>
              <a:ext cx="690300" cy="338700"/>
            </a:xfrm>
            <a:prstGeom prst="rect">
              <a:avLst/>
            </a:prstGeom>
            <a:noFill/>
            <a:ln cap="flat" cmpd="sng" w="9525">
              <a:solidFill>
                <a:srgbClr val="D9EAD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38761D"/>
                  </a:solidFill>
                  <a:latin typeface="Helvetica Neue"/>
                  <a:ea typeface="Helvetica Neue"/>
                  <a:cs typeface="Helvetica Neue"/>
                  <a:sym typeface="Helvetica Neue"/>
                </a:rPr>
                <a:t>START</a:t>
              </a:r>
              <a:endParaRPr sz="1000">
                <a:solidFill>
                  <a:srgbClr val="38761D"/>
                </a:solidFill>
                <a:latin typeface="Helvetica Neue"/>
                <a:ea typeface="Helvetica Neue"/>
                <a:cs typeface="Helvetica Neue"/>
                <a:sym typeface="Helvetica Neue"/>
              </a:endParaRPr>
            </a:p>
          </p:txBody>
        </p:sp>
        <p:sp>
          <p:nvSpPr>
            <p:cNvPr id="2687" name="Google Shape;2687;p57"/>
            <p:cNvSpPr txBox="1"/>
            <p:nvPr/>
          </p:nvSpPr>
          <p:spPr>
            <a:xfrm>
              <a:off x="663425" y="22220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38761D"/>
                  </a:solidFill>
                  <a:latin typeface="Helvetica Neue"/>
                  <a:ea typeface="Helvetica Neue"/>
                  <a:cs typeface="Helvetica Neue"/>
                  <a:sym typeface="Helvetica Neue"/>
                </a:rPr>
                <a:t>997</a:t>
              </a:r>
              <a:endParaRPr i="1" sz="1000">
                <a:solidFill>
                  <a:srgbClr val="38761D"/>
                </a:solidFill>
                <a:latin typeface="Helvetica Neue"/>
                <a:ea typeface="Helvetica Neue"/>
                <a:cs typeface="Helvetica Neue"/>
                <a:sym typeface="Helvetica Neue"/>
              </a:endParaRPr>
            </a:p>
          </p:txBody>
        </p:sp>
        <p:sp>
          <p:nvSpPr>
            <p:cNvPr id="2688" name="Google Shape;2688;p57"/>
            <p:cNvSpPr txBox="1"/>
            <p:nvPr/>
          </p:nvSpPr>
          <p:spPr>
            <a:xfrm>
              <a:off x="663425" y="3280445"/>
              <a:ext cx="690300" cy="338700"/>
            </a:xfrm>
            <a:prstGeom prst="rect">
              <a:avLst/>
            </a:prstGeom>
            <a:noFill/>
            <a:ln cap="flat" cmpd="sng" w="9525">
              <a:solidFill>
                <a:srgbClr val="D9EAD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38761D"/>
                  </a:solidFill>
                  <a:latin typeface="Helvetica Neue"/>
                  <a:ea typeface="Helvetica Neue"/>
                  <a:cs typeface="Helvetica Neue"/>
                  <a:sym typeface="Helvetica Neue"/>
                </a:rPr>
                <a:t>START</a:t>
              </a:r>
              <a:endParaRPr sz="1000">
                <a:solidFill>
                  <a:srgbClr val="38761D"/>
                </a:solidFill>
                <a:latin typeface="Helvetica Neue"/>
                <a:ea typeface="Helvetica Neue"/>
                <a:cs typeface="Helvetica Neue"/>
                <a:sym typeface="Helvetica Neue"/>
              </a:endParaRPr>
            </a:p>
          </p:txBody>
        </p:sp>
        <p:sp>
          <p:nvSpPr>
            <p:cNvPr id="2689" name="Google Shape;2689;p57"/>
            <p:cNvSpPr txBox="1"/>
            <p:nvPr/>
          </p:nvSpPr>
          <p:spPr>
            <a:xfrm>
              <a:off x="663425" y="29840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38761D"/>
                  </a:solidFill>
                  <a:latin typeface="Helvetica Neue"/>
                  <a:ea typeface="Helvetica Neue"/>
                  <a:cs typeface="Helvetica Neue"/>
                  <a:sym typeface="Helvetica Neue"/>
                </a:rPr>
                <a:t>997</a:t>
              </a:r>
              <a:endParaRPr i="1" sz="1000">
                <a:solidFill>
                  <a:srgbClr val="38761D"/>
                </a:solidFill>
                <a:latin typeface="Helvetica Neue"/>
                <a:ea typeface="Helvetica Neue"/>
                <a:cs typeface="Helvetica Neue"/>
                <a:sym typeface="Helvetica Neue"/>
              </a:endParaRPr>
            </a:p>
          </p:txBody>
        </p:sp>
        <p:sp>
          <p:nvSpPr>
            <p:cNvPr id="2690" name="Google Shape;2690;p57"/>
            <p:cNvSpPr txBox="1"/>
            <p:nvPr/>
          </p:nvSpPr>
          <p:spPr>
            <a:xfrm>
              <a:off x="663425" y="4042445"/>
              <a:ext cx="690300" cy="338700"/>
            </a:xfrm>
            <a:prstGeom prst="rect">
              <a:avLst/>
            </a:prstGeom>
            <a:noFill/>
            <a:ln cap="flat" cmpd="sng" w="9525">
              <a:solidFill>
                <a:srgbClr val="D9EAD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38761D"/>
                  </a:solidFill>
                  <a:latin typeface="Helvetica Neue"/>
                  <a:ea typeface="Helvetica Neue"/>
                  <a:cs typeface="Helvetica Neue"/>
                  <a:sym typeface="Helvetica Neue"/>
                </a:rPr>
                <a:t>START</a:t>
              </a:r>
              <a:endParaRPr sz="1000">
                <a:solidFill>
                  <a:srgbClr val="38761D"/>
                </a:solidFill>
                <a:latin typeface="Helvetica Neue"/>
                <a:ea typeface="Helvetica Neue"/>
                <a:cs typeface="Helvetica Neue"/>
                <a:sym typeface="Helvetica Neue"/>
              </a:endParaRPr>
            </a:p>
          </p:txBody>
        </p:sp>
        <p:sp>
          <p:nvSpPr>
            <p:cNvPr id="2691" name="Google Shape;2691;p57"/>
            <p:cNvSpPr txBox="1"/>
            <p:nvPr/>
          </p:nvSpPr>
          <p:spPr>
            <a:xfrm>
              <a:off x="663425" y="37460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38761D"/>
                  </a:solidFill>
                  <a:latin typeface="Helvetica Neue"/>
                  <a:ea typeface="Helvetica Neue"/>
                  <a:cs typeface="Helvetica Neue"/>
                  <a:sym typeface="Helvetica Neue"/>
                </a:rPr>
                <a:t>997</a:t>
              </a:r>
              <a:endParaRPr i="1" sz="1000">
                <a:solidFill>
                  <a:srgbClr val="38761D"/>
                </a:solidFill>
                <a:latin typeface="Helvetica Neue"/>
                <a:ea typeface="Helvetica Neue"/>
                <a:cs typeface="Helvetica Neue"/>
                <a:sym typeface="Helvetica Neue"/>
              </a:endParaRPr>
            </a:p>
          </p:txBody>
        </p:sp>
      </p:grpSp>
      <p:sp>
        <p:nvSpPr>
          <p:cNvPr id="2692" name="Google Shape;2692;p57"/>
          <p:cNvSpPr txBox="1"/>
          <p:nvPr/>
        </p:nvSpPr>
        <p:spPr>
          <a:xfrm>
            <a:off x="7747525" y="1832595"/>
            <a:ext cx="690300" cy="338700"/>
          </a:xfrm>
          <a:prstGeom prst="rect">
            <a:avLst/>
          </a:prstGeom>
          <a:noFill/>
          <a:ln cap="flat" cmpd="sng" w="9525">
            <a:solidFill>
              <a:srgbClr val="E6B8AF"/>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980000"/>
                </a:solidFill>
                <a:latin typeface="Helvetica Neue"/>
                <a:ea typeface="Helvetica Neue"/>
                <a:cs typeface="Helvetica Neue"/>
                <a:sym typeface="Helvetica Neue"/>
              </a:rPr>
              <a:t>END</a:t>
            </a:r>
            <a:endParaRPr sz="1000">
              <a:solidFill>
                <a:srgbClr val="980000"/>
              </a:solidFill>
              <a:latin typeface="Helvetica Neue"/>
              <a:ea typeface="Helvetica Neue"/>
              <a:cs typeface="Helvetica Neue"/>
              <a:sym typeface="Helvetica Neue"/>
            </a:endParaRPr>
          </a:p>
        </p:txBody>
      </p:sp>
      <p:sp>
        <p:nvSpPr>
          <p:cNvPr id="2693" name="Google Shape;2693;p57"/>
          <p:cNvSpPr txBox="1"/>
          <p:nvPr/>
        </p:nvSpPr>
        <p:spPr>
          <a:xfrm>
            <a:off x="7747525" y="153619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980000"/>
                </a:solidFill>
                <a:latin typeface="Helvetica Neue"/>
                <a:ea typeface="Helvetica Neue"/>
                <a:cs typeface="Helvetica Neue"/>
                <a:sym typeface="Helvetica Neue"/>
              </a:rPr>
              <a:t>998</a:t>
            </a:r>
            <a:endParaRPr i="1" sz="1000">
              <a:solidFill>
                <a:srgbClr val="980000"/>
              </a:solidFill>
              <a:latin typeface="Helvetica Neue"/>
              <a:ea typeface="Helvetica Neue"/>
              <a:cs typeface="Helvetica Neue"/>
              <a:sym typeface="Helvetica Neue"/>
            </a:endParaRPr>
          </a:p>
        </p:txBody>
      </p:sp>
      <p:sp>
        <p:nvSpPr>
          <p:cNvPr id="2694" name="Google Shape;2694;p57"/>
          <p:cNvSpPr txBox="1"/>
          <p:nvPr/>
        </p:nvSpPr>
        <p:spPr>
          <a:xfrm>
            <a:off x="7759198" y="2594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695" name="Google Shape;2695;p57"/>
          <p:cNvSpPr txBox="1"/>
          <p:nvPr/>
        </p:nvSpPr>
        <p:spPr>
          <a:xfrm>
            <a:off x="7757495" y="2298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696" name="Google Shape;2696;p57"/>
          <p:cNvSpPr txBox="1"/>
          <p:nvPr/>
        </p:nvSpPr>
        <p:spPr>
          <a:xfrm>
            <a:off x="7761198" y="4118645"/>
            <a:ext cx="690300" cy="3387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PAD</a:t>
            </a:r>
            <a:endParaRPr sz="1000">
              <a:solidFill>
                <a:srgbClr val="0000FF"/>
              </a:solidFill>
              <a:latin typeface="Helvetica Neue"/>
              <a:ea typeface="Helvetica Neue"/>
              <a:cs typeface="Helvetica Neue"/>
              <a:sym typeface="Helvetica Neue"/>
            </a:endParaRPr>
          </a:p>
        </p:txBody>
      </p:sp>
      <p:sp>
        <p:nvSpPr>
          <p:cNvPr id="2697" name="Google Shape;2697;p57"/>
          <p:cNvSpPr txBox="1"/>
          <p:nvPr/>
        </p:nvSpPr>
        <p:spPr>
          <a:xfrm>
            <a:off x="7759495" y="382224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0000FF"/>
                </a:solidFill>
                <a:latin typeface="Helvetica Neue"/>
                <a:ea typeface="Helvetica Neue"/>
                <a:cs typeface="Helvetica Neue"/>
                <a:sym typeface="Helvetica Neue"/>
              </a:rPr>
              <a:t>999</a:t>
            </a:r>
            <a:endParaRPr i="1" sz="1000">
              <a:solidFill>
                <a:srgbClr val="0000FF"/>
              </a:solidFill>
              <a:latin typeface="Helvetica Neue"/>
              <a:ea typeface="Helvetica Neue"/>
              <a:cs typeface="Helvetica Neue"/>
              <a:sym typeface="Helvetica Neue"/>
            </a:endParaRPr>
          </a:p>
        </p:txBody>
      </p:sp>
      <p:sp>
        <p:nvSpPr>
          <p:cNvPr id="2698" name="Google Shape;2698;p57"/>
          <p:cNvSpPr txBox="1"/>
          <p:nvPr/>
        </p:nvSpPr>
        <p:spPr>
          <a:xfrm>
            <a:off x="7757303" y="3356650"/>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sitting</a:t>
            </a:r>
            <a:endParaRPr sz="1000">
              <a:latin typeface="Helvetica Neue"/>
              <a:ea typeface="Helvetica Neue"/>
              <a:cs typeface="Helvetica Neue"/>
              <a:sym typeface="Helvetica Neue"/>
            </a:endParaRPr>
          </a:p>
        </p:txBody>
      </p:sp>
      <p:sp>
        <p:nvSpPr>
          <p:cNvPr id="2699" name="Google Shape;2699;p57"/>
          <p:cNvSpPr txBox="1"/>
          <p:nvPr/>
        </p:nvSpPr>
        <p:spPr>
          <a:xfrm>
            <a:off x="7758788" y="3060250"/>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475</a:t>
            </a:r>
            <a:endParaRPr i="1" sz="1000">
              <a:latin typeface="Helvetica Neue"/>
              <a:ea typeface="Helvetica Neue"/>
              <a:cs typeface="Helvetica Neue"/>
              <a:sym typeface="Helvetica Neue"/>
            </a:endParaRPr>
          </a:p>
        </p:txBody>
      </p:sp>
      <p:sp>
        <p:nvSpPr>
          <p:cNvPr id="2700" name="Google Shape;2700;p57"/>
          <p:cNvSpPr txBox="1"/>
          <p:nvPr/>
        </p:nvSpPr>
        <p:spPr>
          <a:xfrm rot="981">
            <a:off x="2109174" y="1012350"/>
            <a:ext cx="52575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200">
                <a:solidFill>
                  <a:schemeClr val="dk1"/>
                </a:solidFill>
                <a:latin typeface="Helvetica Neue"/>
                <a:ea typeface="Helvetica Neue"/>
                <a:cs typeface="Helvetica Neue"/>
                <a:sym typeface="Helvetica Neue"/>
              </a:rPr>
              <a:t>Sequence </a:t>
            </a:r>
            <a:r>
              <a:rPr b="1" lang="en" sz="2200">
                <a:solidFill>
                  <a:srgbClr val="38761D"/>
                </a:solidFill>
                <a:latin typeface="Helvetica Neue"/>
                <a:ea typeface="Helvetica Neue"/>
                <a:cs typeface="Helvetica Neue"/>
                <a:sym typeface="Helvetica Neue"/>
              </a:rPr>
              <a:t>Start</a:t>
            </a:r>
            <a:r>
              <a:rPr b="1" lang="en" sz="2200">
                <a:solidFill>
                  <a:schemeClr val="dk1"/>
                </a:solidFill>
                <a:latin typeface="Helvetica Neue"/>
                <a:ea typeface="Helvetica Neue"/>
                <a:cs typeface="Helvetica Neue"/>
                <a:sym typeface="Helvetica Neue"/>
              </a:rPr>
              <a:t>/</a:t>
            </a:r>
            <a:r>
              <a:rPr b="1" lang="en" sz="2200">
                <a:solidFill>
                  <a:srgbClr val="980000"/>
                </a:solidFill>
                <a:latin typeface="Helvetica Neue"/>
                <a:ea typeface="Helvetica Neue"/>
                <a:cs typeface="Helvetica Neue"/>
                <a:sym typeface="Helvetica Neue"/>
              </a:rPr>
              <a:t>End</a:t>
            </a:r>
            <a:r>
              <a:rPr b="1" lang="en" sz="2200">
                <a:solidFill>
                  <a:schemeClr val="dk1"/>
                </a:solidFill>
                <a:latin typeface="Helvetica Neue"/>
                <a:ea typeface="Helvetica Neue"/>
                <a:cs typeface="Helvetica Neue"/>
                <a:sym typeface="Helvetica Neue"/>
              </a:rPr>
              <a:t> Tokens</a:t>
            </a:r>
            <a:endParaRPr b="1" sz="2200">
              <a:solidFill>
                <a:schemeClr val="dk1"/>
              </a:solidFill>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3"/>
                                        </p:tgtEl>
                                        <p:attrNameLst>
                                          <p:attrName>style.visibility</p:attrName>
                                        </p:attrNameLst>
                                      </p:cBhvr>
                                      <p:to>
                                        <p:strVal val="visible"/>
                                      </p:to>
                                    </p:set>
                                    <p:animEffect filter="fade" transition="in">
                                      <p:cBhvr>
                                        <p:cTn dur="1000"/>
                                        <p:tgtEl>
                                          <p:spTgt spid="26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0"/>
                                        </p:tgtEl>
                                        <p:attrNameLst>
                                          <p:attrName>style.visibility</p:attrName>
                                        </p:attrNameLst>
                                      </p:cBhvr>
                                      <p:to>
                                        <p:strVal val="visible"/>
                                      </p:to>
                                    </p:set>
                                    <p:animEffect filter="fade" transition="in">
                                      <p:cBhvr>
                                        <p:cTn dur="1000"/>
                                        <p:tgtEl>
                                          <p:spTgt spid="27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E00FF">
            <a:alpha val="5360"/>
          </a:srgbClr>
        </a:solidFill>
      </p:bgPr>
    </p:bg>
    <p:spTree>
      <p:nvGrpSpPr>
        <p:cNvPr id="2704" name="Shape 2704"/>
        <p:cNvGrpSpPr/>
        <p:nvPr/>
      </p:nvGrpSpPr>
      <p:grpSpPr>
        <a:xfrm>
          <a:off x="0" y="0"/>
          <a:ext cx="0" cy="0"/>
          <a:chOff x="0" y="0"/>
          <a:chExt cx="0" cy="0"/>
        </a:xfrm>
      </p:grpSpPr>
      <p:sp>
        <p:nvSpPr>
          <p:cNvPr id="2705" name="Google Shape;2705;p5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NLP FUNDAMENTALS: Word Embeddings</a:t>
            </a:r>
            <a:endParaRPr b="1"/>
          </a:p>
        </p:txBody>
      </p:sp>
      <p:sp>
        <p:nvSpPr>
          <p:cNvPr id="2706" name="Google Shape;2706;p58"/>
          <p:cNvSpPr txBox="1"/>
          <p:nvPr/>
        </p:nvSpPr>
        <p:spPr>
          <a:xfrm>
            <a:off x="311700" y="1117825"/>
            <a:ext cx="8520600" cy="3524100"/>
          </a:xfrm>
          <a:prstGeom prst="rect">
            <a:avLst/>
          </a:prstGeom>
          <a:noFill/>
          <a:ln>
            <a:noFill/>
          </a:ln>
        </p:spPr>
        <p:txBody>
          <a:bodyPr anchorCtr="0" anchor="t" bIns="91425" lIns="91425" spcFirstLastPara="1" rIns="91425" wrap="square" tIns="91425">
            <a:normAutofit/>
          </a:bodyPr>
          <a:lstStyle/>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A word embedding is a </a:t>
            </a:r>
            <a:r>
              <a:rPr i="1" lang="en" sz="2200">
                <a:solidFill>
                  <a:schemeClr val="dk1"/>
                </a:solidFill>
                <a:latin typeface="Helvetica Neue"/>
                <a:ea typeface="Helvetica Neue"/>
                <a:cs typeface="Helvetica Neue"/>
                <a:sym typeface="Helvetica Neue"/>
              </a:rPr>
              <a:t>vector representation</a:t>
            </a:r>
            <a:r>
              <a:rPr lang="en" sz="2200">
                <a:solidFill>
                  <a:schemeClr val="dk1"/>
                </a:solidFill>
                <a:latin typeface="Helvetica Neue"/>
                <a:ea typeface="Helvetica Neue"/>
                <a:cs typeface="Helvetica Neue"/>
                <a:sym typeface="Helvetica Neue"/>
              </a:rPr>
              <a:t> of a word</a:t>
            </a:r>
            <a:endParaRPr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Word embeddings can be learned for specific tasks (e.g., our book classification task) or from self-supervised objectives</a:t>
            </a:r>
            <a:endParaRPr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b="1" lang="en" sz="2200">
                <a:solidFill>
                  <a:schemeClr val="dk1"/>
                </a:solidFill>
                <a:latin typeface="Helvetica Neue"/>
                <a:ea typeface="Helvetica Neue"/>
                <a:cs typeface="Helvetica Neue"/>
                <a:sym typeface="Helvetica Neue"/>
              </a:rPr>
              <a:t>“You shall know a word by the company it keeps” - Firth</a:t>
            </a:r>
            <a:endParaRPr b="1"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The guiding principle of many learned word embeddings is that two words who share similar </a:t>
            </a:r>
            <a:r>
              <a:rPr i="1" lang="en" sz="2200">
                <a:solidFill>
                  <a:schemeClr val="dk1"/>
                </a:solidFill>
                <a:latin typeface="Helvetica Neue"/>
                <a:ea typeface="Helvetica Neue"/>
                <a:cs typeface="Helvetica Neue"/>
                <a:sym typeface="Helvetica Neue"/>
              </a:rPr>
              <a:t>context</a:t>
            </a:r>
            <a:r>
              <a:rPr lang="en" sz="2200">
                <a:solidFill>
                  <a:schemeClr val="dk1"/>
                </a:solidFill>
                <a:latin typeface="Helvetica Neue"/>
                <a:ea typeface="Helvetica Neue"/>
                <a:cs typeface="Helvetica Neue"/>
                <a:sym typeface="Helvetica Neue"/>
              </a:rPr>
              <a:t> should have embeddings that are close together in vector space</a:t>
            </a:r>
            <a:endParaRPr sz="2200">
              <a:solidFill>
                <a:srgbClr val="980000"/>
              </a:solidFill>
              <a:latin typeface="Helvetica Neue"/>
              <a:ea typeface="Helvetica Neue"/>
              <a:cs typeface="Helvetica Neue"/>
              <a:sym typeface="Helvetica Neue"/>
            </a:endParaRPr>
          </a:p>
        </p:txBody>
      </p:sp>
      <p:sp>
        <p:nvSpPr>
          <p:cNvPr id="2707" name="Google Shape;2707;p58"/>
          <p:cNvSpPr/>
          <p:nvPr/>
        </p:nvSpPr>
        <p:spPr>
          <a:xfrm>
            <a:off x="25" y="4878472"/>
            <a:ext cx="9144000" cy="2538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J.R. Firth. </a:t>
            </a:r>
            <a:r>
              <a:rPr i="1" lang="en">
                <a:latin typeface="Helvetica Neue"/>
                <a:ea typeface="Helvetica Neue"/>
                <a:cs typeface="Helvetica Neue"/>
                <a:sym typeface="Helvetica Neue"/>
              </a:rPr>
              <a:t>A synopsis of linguistic theory</a:t>
            </a:r>
            <a:r>
              <a:rPr lang="en">
                <a:latin typeface="Helvetica Neue"/>
                <a:ea typeface="Helvetica Neue"/>
                <a:cs typeface="Helvetica Neue"/>
                <a:sym typeface="Helvetica Neue"/>
              </a:rPr>
              <a:t>. Studies in linguistic analysis, Blackwell, Oxford (1957)</a:t>
            </a:r>
            <a:endParaRPr>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6">
                                            <p:txEl>
                                              <p:pRg end="0" st="0"/>
                                            </p:txEl>
                                          </p:spTgt>
                                        </p:tgtEl>
                                        <p:attrNameLst>
                                          <p:attrName>style.visibility</p:attrName>
                                        </p:attrNameLst>
                                      </p:cBhvr>
                                      <p:to>
                                        <p:strVal val="visible"/>
                                      </p:to>
                                    </p:set>
                                    <p:animEffect filter="fade" transition="in">
                                      <p:cBhvr>
                                        <p:cTn dur="1000"/>
                                        <p:tgtEl>
                                          <p:spTgt spid="270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6">
                                            <p:txEl>
                                              <p:pRg end="1" st="1"/>
                                            </p:txEl>
                                          </p:spTgt>
                                        </p:tgtEl>
                                        <p:attrNameLst>
                                          <p:attrName>style.visibility</p:attrName>
                                        </p:attrNameLst>
                                      </p:cBhvr>
                                      <p:to>
                                        <p:strVal val="visible"/>
                                      </p:to>
                                    </p:set>
                                    <p:animEffect filter="fade" transition="in">
                                      <p:cBhvr>
                                        <p:cTn dur="1000"/>
                                        <p:tgtEl>
                                          <p:spTgt spid="270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6">
                                            <p:txEl>
                                              <p:pRg end="2" st="2"/>
                                            </p:txEl>
                                          </p:spTgt>
                                        </p:tgtEl>
                                        <p:attrNameLst>
                                          <p:attrName>style.visibility</p:attrName>
                                        </p:attrNameLst>
                                      </p:cBhvr>
                                      <p:to>
                                        <p:strVal val="visible"/>
                                      </p:to>
                                    </p:set>
                                    <p:animEffect filter="fade" transition="in">
                                      <p:cBhvr>
                                        <p:cTn dur="1000"/>
                                        <p:tgtEl>
                                          <p:spTgt spid="270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6">
                                            <p:txEl>
                                              <p:pRg end="3" st="3"/>
                                            </p:txEl>
                                          </p:spTgt>
                                        </p:tgtEl>
                                        <p:attrNameLst>
                                          <p:attrName>style.visibility</p:attrName>
                                        </p:attrNameLst>
                                      </p:cBhvr>
                                      <p:to>
                                        <p:strVal val="visible"/>
                                      </p:to>
                                    </p:set>
                                    <p:animEffect filter="fade" transition="in">
                                      <p:cBhvr>
                                        <p:cTn dur="1000"/>
                                        <p:tgtEl>
                                          <p:spTgt spid="270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1" name="Shape 2711"/>
        <p:cNvGrpSpPr/>
        <p:nvPr/>
      </p:nvGrpSpPr>
      <p:grpSpPr>
        <a:xfrm>
          <a:off x="0" y="0"/>
          <a:ext cx="0" cy="0"/>
          <a:chOff x="0" y="0"/>
          <a:chExt cx="0" cy="0"/>
        </a:xfrm>
      </p:grpSpPr>
      <p:sp>
        <p:nvSpPr>
          <p:cNvPr id="2712" name="Google Shape;2712;p5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Simplest option: </a:t>
            </a:r>
            <a:r>
              <a:rPr lang="en"/>
              <a:t>Co-occurrence matrix</a:t>
            </a:r>
            <a:endParaRPr/>
          </a:p>
        </p:txBody>
      </p:sp>
      <p:sp>
        <p:nvSpPr>
          <p:cNvPr id="2713" name="Google Shape;2713;p59"/>
          <p:cNvSpPr txBox="1"/>
          <p:nvPr/>
        </p:nvSpPr>
        <p:spPr>
          <a:xfrm>
            <a:off x="311700" y="1117825"/>
            <a:ext cx="8520600" cy="3731100"/>
          </a:xfrm>
          <a:prstGeom prst="rect">
            <a:avLst/>
          </a:prstGeom>
          <a:noFill/>
          <a:ln>
            <a:noFill/>
          </a:ln>
        </p:spPr>
        <p:txBody>
          <a:bodyPr anchorCtr="0" anchor="t" bIns="91425" lIns="91425" spcFirstLastPara="1" rIns="91425" wrap="square" tIns="91425">
            <a:normAutofit/>
          </a:bodyPr>
          <a:lstStyle/>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Let’s given each word </a:t>
            </a:r>
            <a:r>
              <a:rPr i="1" lang="en" sz="2200">
                <a:solidFill>
                  <a:schemeClr val="dk1"/>
                </a:solidFill>
                <a:latin typeface="Helvetica Neue"/>
                <a:ea typeface="Helvetica Neue"/>
                <a:cs typeface="Helvetica Neue"/>
                <a:sym typeface="Helvetica Neue"/>
              </a:rPr>
              <a:t>w</a:t>
            </a:r>
            <a:r>
              <a:rPr lang="en" sz="2200">
                <a:solidFill>
                  <a:schemeClr val="dk1"/>
                </a:solidFill>
                <a:latin typeface="Helvetica Neue"/>
                <a:ea typeface="Helvetica Neue"/>
                <a:cs typeface="Helvetica Neue"/>
                <a:sym typeface="Helvetica Neue"/>
              </a:rPr>
              <a:t> a vector of dimension |V| that represents the distribution of words that occur </a:t>
            </a:r>
            <a:r>
              <a:rPr i="1" lang="en" sz="2200">
                <a:solidFill>
                  <a:schemeClr val="dk1"/>
                </a:solidFill>
                <a:latin typeface="Helvetica Neue"/>
                <a:ea typeface="Helvetica Neue"/>
                <a:cs typeface="Helvetica Neue"/>
                <a:sym typeface="Helvetica Neue"/>
              </a:rPr>
              <a:t>nearby</a:t>
            </a:r>
            <a:r>
              <a:rPr lang="en" sz="2200">
                <a:solidFill>
                  <a:schemeClr val="dk1"/>
                </a:solidFill>
                <a:latin typeface="Helvetica Neue"/>
                <a:ea typeface="Helvetica Neue"/>
                <a:cs typeface="Helvetica Neue"/>
                <a:sym typeface="Helvetica Neue"/>
              </a:rPr>
              <a:t> to </a:t>
            </a:r>
            <a:r>
              <a:rPr i="1" lang="en" sz="2200">
                <a:solidFill>
                  <a:schemeClr val="dk1"/>
                </a:solidFill>
                <a:latin typeface="Helvetica Neue"/>
                <a:ea typeface="Helvetica Neue"/>
                <a:cs typeface="Helvetica Neue"/>
                <a:sym typeface="Helvetica Neue"/>
              </a:rPr>
              <a:t>w</a:t>
            </a:r>
            <a:endParaRPr i="1"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Co-occurrence:</a:t>
            </a:r>
            <a:endParaRPr sz="2200">
              <a:solidFill>
                <a:schemeClr val="dk1"/>
              </a:solidFill>
              <a:latin typeface="Helvetica Neue"/>
              <a:ea typeface="Helvetica Neue"/>
              <a:cs typeface="Helvetica Neue"/>
              <a:sym typeface="Helvetica Neue"/>
            </a:endParaRPr>
          </a:p>
          <a:p>
            <a:pPr indent="-368300" lvl="1" marL="914400" rtl="0" algn="l">
              <a:lnSpc>
                <a:spcPct val="115000"/>
              </a:lnSpc>
              <a:spcBef>
                <a:spcPts val="0"/>
              </a:spcBef>
              <a:spcAft>
                <a:spcPts val="0"/>
              </a:spcAft>
              <a:buClr>
                <a:srgbClr val="0000FF"/>
              </a:buClr>
              <a:buSzPts val="2200"/>
              <a:buFont typeface="Helvetica Neue"/>
              <a:buChar char="○"/>
            </a:pPr>
            <a:r>
              <a:rPr i="1" lang="en" sz="2200">
                <a:solidFill>
                  <a:srgbClr val="0000FF"/>
                </a:solidFill>
                <a:latin typeface="Helvetica Neue"/>
                <a:ea typeface="Helvetica Neue"/>
                <a:cs typeface="Helvetica Neue"/>
                <a:sym typeface="Helvetica Neue"/>
              </a:rPr>
              <a:t>Left context</a:t>
            </a:r>
            <a:r>
              <a:rPr lang="en" sz="2200">
                <a:solidFill>
                  <a:srgbClr val="0000FF"/>
                </a:solidFill>
                <a:latin typeface="Helvetica Neue"/>
                <a:ea typeface="Helvetica Neue"/>
                <a:cs typeface="Helvetica Neue"/>
                <a:sym typeface="Helvetica Neue"/>
              </a:rPr>
              <a:t>: what words occur before this one</a:t>
            </a:r>
            <a:endParaRPr sz="2200">
              <a:solidFill>
                <a:srgbClr val="0000FF"/>
              </a:solidFill>
              <a:latin typeface="Helvetica Neue"/>
              <a:ea typeface="Helvetica Neue"/>
              <a:cs typeface="Helvetica Neue"/>
              <a:sym typeface="Helvetica Neue"/>
            </a:endParaRPr>
          </a:p>
          <a:p>
            <a:pPr indent="-368300" lvl="1" marL="914400" rtl="0" algn="l">
              <a:lnSpc>
                <a:spcPct val="115000"/>
              </a:lnSpc>
              <a:spcBef>
                <a:spcPts val="0"/>
              </a:spcBef>
              <a:spcAft>
                <a:spcPts val="0"/>
              </a:spcAft>
              <a:buClr>
                <a:srgbClr val="0000FF"/>
              </a:buClr>
              <a:buSzPts val="2200"/>
              <a:buFont typeface="Helvetica Neue"/>
              <a:buChar char="○"/>
            </a:pPr>
            <a:r>
              <a:rPr i="1" lang="en" sz="2200">
                <a:solidFill>
                  <a:srgbClr val="0000FF"/>
                </a:solidFill>
                <a:latin typeface="Helvetica Neue"/>
                <a:ea typeface="Helvetica Neue"/>
                <a:cs typeface="Helvetica Neue"/>
                <a:sym typeface="Helvetica Neue"/>
              </a:rPr>
              <a:t>Right context</a:t>
            </a:r>
            <a:r>
              <a:rPr lang="en" sz="2200">
                <a:solidFill>
                  <a:srgbClr val="0000FF"/>
                </a:solidFill>
                <a:latin typeface="Helvetica Neue"/>
                <a:ea typeface="Helvetica Neue"/>
                <a:cs typeface="Helvetica Neue"/>
                <a:sym typeface="Helvetica Neue"/>
              </a:rPr>
              <a:t>: what words occur after this one</a:t>
            </a:r>
            <a:endParaRPr sz="2200">
              <a:solidFill>
                <a:srgbClr val="0000FF"/>
              </a:solidFill>
              <a:latin typeface="Helvetica Neue"/>
              <a:ea typeface="Helvetica Neue"/>
              <a:cs typeface="Helvetica Neue"/>
              <a:sym typeface="Helvetica Neue"/>
            </a:endParaRPr>
          </a:p>
          <a:p>
            <a:pPr indent="-368300" lvl="1" marL="914400" rtl="0" algn="l">
              <a:lnSpc>
                <a:spcPct val="115000"/>
              </a:lnSpc>
              <a:spcBef>
                <a:spcPts val="0"/>
              </a:spcBef>
              <a:spcAft>
                <a:spcPts val="0"/>
              </a:spcAft>
              <a:buClr>
                <a:srgbClr val="0000FF"/>
              </a:buClr>
              <a:buSzPts val="2200"/>
              <a:buFont typeface="Helvetica Neue"/>
              <a:buChar char="○"/>
            </a:pPr>
            <a:r>
              <a:rPr i="1" lang="en" sz="2200">
                <a:solidFill>
                  <a:srgbClr val="0000FF"/>
                </a:solidFill>
                <a:latin typeface="Helvetica Neue"/>
                <a:ea typeface="Helvetica Neue"/>
                <a:cs typeface="Helvetica Neue"/>
                <a:sym typeface="Helvetica Neue"/>
              </a:rPr>
              <a:t>Bidirectional context</a:t>
            </a:r>
            <a:r>
              <a:rPr lang="en" sz="2200">
                <a:solidFill>
                  <a:srgbClr val="0000FF"/>
                </a:solidFill>
                <a:latin typeface="Helvetica Neue"/>
                <a:ea typeface="Helvetica Neue"/>
                <a:cs typeface="Helvetica Neue"/>
                <a:sym typeface="Helvetica Neue"/>
              </a:rPr>
              <a:t>: what words occur on either side</a:t>
            </a:r>
            <a:endParaRPr sz="2200">
              <a:solidFill>
                <a:srgbClr val="0000FF"/>
              </a:solidFill>
              <a:latin typeface="Helvetica Neue"/>
              <a:ea typeface="Helvetica Neue"/>
              <a:cs typeface="Helvetica Neue"/>
              <a:sym typeface="Helvetica Neue"/>
            </a:endParaRPr>
          </a:p>
          <a:p>
            <a:pPr indent="-368300" lvl="1" marL="914400" rtl="0" algn="l">
              <a:lnSpc>
                <a:spcPct val="115000"/>
              </a:lnSpc>
              <a:spcBef>
                <a:spcPts val="0"/>
              </a:spcBef>
              <a:spcAft>
                <a:spcPts val="0"/>
              </a:spcAft>
              <a:buClr>
                <a:srgbClr val="0000FF"/>
              </a:buClr>
              <a:buSzPts val="2200"/>
              <a:buFont typeface="Helvetica Neue"/>
              <a:buChar char="○"/>
            </a:pPr>
            <a:r>
              <a:rPr i="1" lang="en" sz="2200">
                <a:solidFill>
                  <a:srgbClr val="0000FF"/>
                </a:solidFill>
                <a:latin typeface="Helvetica Neue"/>
                <a:ea typeface="Helvetica Neue"/>
                <a:cs typeface="Helvetica Neue"/>
                <a:sym typeface="Helvetica Neue"/>
              </a:rPr>
              <a:t>Context length</a:t>
            </a:r>
            <a:r>
              <a:rPr lang="en" sz="2200">
                <a:solidFill>
                  <a:srgbClr val="0000FF"/>
                </a:solidFill>
                <a:latin typeface="Helvetica Neue"/>
                <a:ea typeface="Helvetica Neue"/>
                <a:cs typeface="Helvetica Neue"/>
                <a:sym typeface="Helvetica Neue"/>
              </a:rPr>
              <a:t>: how far do we look away from </a:t>
            </a:r>
            <a:r>
              <a:rPr i="1" lang="en" sz="2200">
                <a:solidFill>
                  <a:srgbClr val="0000FF"/>
                </a:solidFill>
                <a:latin typeface="Helvetica Neue"/>
                <a:ea typeface="Helvetica Neue"/>
                <a:cs typeface="Helvetica Neue"/>
                <a:sym typeface="Helvetica Neue"/>
              </a:rPr>
              <a:t>w</a:t>
            </a:r>
            <a:r>
              <a:rPr lang="en" sz="2200">
                <a:solidFill>
                  <a:srgbClr val="0000FF"/>
                </a:solidFill>
                <a:latin typeface="Helvetica Neue"/>
                <a:ea typeface="Helvetica Neue"/>
                <a:cs typeface="Helvetica Neue"/>
                <a:sym typeface="Helvetica Neue"/>
              </a:rPr>
              <a:t>?</a:t>
            </a:r>
            <a:endParaRPr sz="2200">
              <a:solidFill>
                <a:srgbClr val="0000FF"/>
              </a:solidFill>
              <a:latin typeface="Helvetica Neue"/>
              <a:ea typeface="Helvetica Neue"/>
              <a:cs typeface="Helvetica Neue"/>
              <a:sym typeface="Helvetica Neue"/>
            </a:endParaRPr>
          </a:p>
          <a:p>
            <a:pPr indent="-368300" lvl="2" marL="1371600" rtl="0" algn="l">
              <a:lnSpc>
                <a:spcPct val="115000"/>
              </a:lnSpc>
              <a:spcBef>
                <a:spcPts val="0"/>
              </a:spcBef>
              <a:spcAft>
                <a:spcPts val="0"/>
              </a:spcAft>
              <a:buClr>
                <a:srgbClr val="980000"/>
              </a:buClr>
              <a:buSzPts val="2200"/>
              <a:buFont typeface="Helvetica Neue"/>
              <a:buChar char="■"/>
            </a:pPr>
            <a:r>
              <a:rPr lang="en" sz="2200">
                <a:solidFill>
                  <a:srgbClr val="980000"/>
                </a:solidFill>
                <a:latin typeface="Helvetica Neue"/>
                <a:ea typeface="Helvetica Neue"/>
                <a:cs typeface="Helvetica Neue"/>
                <a:sym typeface="Helvetica Neue"/>
              </a:rPr>
              <a:t>Shorter context: word vectors favor syntax</a:t>
            </a:r>
            <a:endParaRPr sz="2200">
              <a:solidFill>
                <a:srgbClr val="980000"/>
              </a:solidFill>
              <a:latin typeface="Helvetica Neue"/>
              <a:ea typeface="Helvetica Neue"/>
              <a:cs typeface="Helvetica Neue"/>
              <a:sym typeface="Helvetica Neue"/>
            </a:endParaRPr>
          </a:p>
          <a:p>
            <a:pPr indent="-368300" lvl="2" marL="1371600" rtl="0" algn="l">
              <a:lnSpc>
                <a:spcPct val="115000"/>
              </a:lnSpc>
              <a:spcBef>
                <a:spcPts val="0"/>
              </a:spcBef>
              <a:spcAft>
                <a:spcPts val="0"/>
              </a:spcAft>
              <a:buClr>
                <a:srgbClr val="980000"/>
              </a:buClr>
              <a:buSzPts val="2200"/>
              <a:buFont typeface="Helvetica Neue"/>
              <a:buChar char="■"/>
            </a:pPr>
            <a:r>
              <a:rPr lang="en" sz="2200">
                <a:solidFill>
                  <a:srgbClr val="980000"/>
                </a:solidFill>
                <a:latin typeface="Helvetica Neue"/>
                <a:ea typeface="Helvetica Neue"/>
                <a:cs typeface="Helvetica Neue"/>
                <a:sym typeface="Helvetica Neue"/>
              </a:rPr>
              <a:t>Longer context: word vectors favor semantics/topic</a:t>
            </a:r>
            <a:endParaRPr sz="2200">
              <a:solidFill>
                <a:schemeClr val="dk1"/>
              </a:solidFill>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3">
                                            <p:txEl>
                                              <p:pRg end="0" st="0"/>
                                            </p:txEl>
                                          </p:spTgt>
                                        </p:tgtEl>
                                        <p:attrNameLst>
                                          <p:attrName>style.visibility</p:attrName>
                                        </p:attrNameLst>
                                      </p:cBhvr>
                                      <p:to>
                                        <p:strVal val="visible"/>
                                      </p:to>
                                    </p:set>
                                    <p:animEffect filter="fade" transition="in">
                                      <p:cBhvr>
                                        <p:cTn dur="1000"/>
                                        <p:tgtEl>
                                          <p:spTgt spid="271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3">
                                            <p:txEl>
                                              <p:pRg end="1" st="1"/>
                                            </p:txEl>
                                          </p:spTgt>
                                        </p:tgtEl>
                                        <p:attrNameLst>
                                          <p:attrName>style.visibility</p:attrName>
                                        </p:attrNameLst>
                                      </p:cBhvr>
                                      <p:to>
                                        <p:strVal val="visible"/>
                                      </p:to>
                                    </p:set>
                                    <p:animEffect filter="fade" transition="in">
                                      <p:cBhvr>
                                        <p:cTn dur="1000"/>
                                        <p:tgtEl>
                                          <p:spTgt spid="271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3">
                                            <p:txEl>
                                              <p:pRg end="2" st="2"/>
                                            </p:txEl>
                                          </p:spTgt>
                                        </p:tgtEl>
                                        <p:attrNameLst>
                                          <p:attrName>style.visibility</p:attrName>
                                        </p:attrNameLst>
                                      </p:cBhvr>
                                      <p:to>
                                        <p:strVal val="visible"/>
                                      </p:to>
                                    </p:set>
                                    <p:animEffect filter="fade" transition="in">
                                      <p:cBhvr>
                                        <p:cTn dur="1000"/>
                                        <p:tgtEl>
                                          <p:spTgt spid="271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3">
                                            <p:txEl>
                                              <p:pRg end="3" st="3"/>
                                            </p:txEl>
                                          </p:spTgt>
                                        </p:tgtEl>
                                        <p:attrNameLst>
                                          <p:attrName>style.visibility</p:attrName>
                                        </p:attrNameLst>
                                      </p:cBhvr>
                                      <p:to>
                                        <p:strVal val="visible"/>
                                      </p:to>
                                    </p:set>
                                    <p:animEffect filter="fade" transition="in">
                                      <p:cBhvr>
                                        <p:cTn dur="1000"/>
                                        <p:tgtEl>
                                          <p:spTgt spid="271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3">
                                            <p:txEl>
                                              <p:pRg end="4" st="4"/>
                                            </p:txEl>
                                          </p:spTgt>
                                        </p:tgtEl>
                                        <p:attrNameLst>
                                          <p:attrName>style.visibility</p:attrName>
                                        </p:attrNameLst>
                                      </p:cBhvr>
                                      <p:to>
                                        <p:strVal val="visible"/>
                                      </p:to>
                                    </p:set>
                                    <p:animEffect filter="fade" transition="in">
                                      <p:cBhvr>
                                        <p:cTn dur="1000"/>
                                        <p:tgtEl>
                                          <p:spTgt spid="271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3">
                                            <p:txEl>
                                              <p:pRg end="5" st="5"/>
                                            </p:txEl>
                                          </p:spTgt>
                                        </p:tgtEl>
                                        <p:attrNameLst>
                                          <p:attrName>style.visibility</p:attrName>
                                        </p:attrNameLst>
                                      </p:cBhvr>
                                      <p:to>
                                        <p:strVal val="visible"/>
                                      </p:to>
                                    </p:set>
                                    <p:animEffect filter="fade" transition="in">
                                      <p:cBhvr>
                                        <p:cTn dur="1000"/>
                                        <p:tgtEl>
                                          <p:spTgt spid="271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3">
                                            <p:txEl>
                                              <p:pRg end="6" st="6"/>
                                            </p:txEl>
                                          </p:spTgt>
                                        </p:tgtEl>
                                        <p:attrNameLst>
                                          <p:attrName>style.visibility</p:attrName>
                                        </p:attrNameLst>
                                      </p:cBhvr>
                                      <p:to>
                                        <p:strVal val="visible"/>
                                      </p:to>
                                    </p:set>
                                    <p:animEffect filter="fade" transition="in">
                                      <p:cBhvr>
                                        <p:cTn dur="1000"/>
                                        <p:tgtEl>
                                          <p:spTgt spid="2713">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3">
                                            <p:txEl>
                                              <p:pRg end="7" st="7"/>
                                            </p:txEl>
                                          </p:spTgt>
                                        </p:tgtEl>
                                        <p:attrNameLst>
                                          <p:attrName>style.visibility</p:attrName>
                                        </p:attrNameLst>
                                      </p:cBhvr>
                                      <p:to>
                                        <p:strVal val="visible"/>
                                      </p:to>
                                    </p:set>
                                    <p:animEffect filter="fade" transition="in">
                                      <p:cBhvr>
                                        <p:cTn dur="1000"/>
                                        <p:tgtEl>
                                          <p:spTgt spid="2713">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7" name="Shape 2717"/>
        <p:cNvGrpSpPr/>
        <p:nvPr/>
      </p:nvGrpSpPr>
      <p:grpSpPr>
        <a:xfrm>
          <a:off x="0" y="0"/>
          <a:ext cx="0" cy="0"/>
          <a:chOff x="0" y="0"/>
          <a:chExt cx="0" cy="0"/>
        </a:xfrm>
      </p:grpSpPr>
      <p:sp>
        <p:nvSpPr>
          <p:cNvPr id="2718" name="Google Shape;2718;p6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i="1" lang="en"/>
              <a:t>n-</a:t>
            </a:r>
            <a:r>
              <a:rPr lang="en"/>
              <a:t>Gram Model</a:t>
            </a:r>
            <a:endParaRPr/>
          </a:p>
        </p:txBody>
      </p:sp>
      <p:sp>
        <p:nvSpPr>
          <p:cNvPr id="2719" name="Google Shape;2719;p60"/>
          <p:cNvSpPr txBox="1"/>
          <p:nvPr/>
        </p:nvSpPr>
        <p:spPr>
          <a:xfrm>
            <a:off x="311700" y="1117825"/>
            <a:ext cx="8520600" cy="3731100"/>
          </a:xfrm>
          <a:prstGeom prst="rect">
            <a:avLst/>
          </a:prstGeom>
          <a:noFill/>
          <a:ln>
            <a:noFill/>
          </a:ln>
        </p:spPr>
        <p:txBody>
          <a:bodyPr anchorCtr="0" anchor="t" bIns="91425" lIns="91425" spcFirstLastPara="1" rIns="91425" wrap="square" tIns="91425">
            <a:normAutofit/>
          </a:bodyPr>
          <a:lstStyle/>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An </a:t>
            </a:r>
            <a:r>
              <a:rPr i="1" lang="en" sz="2200">
                <a:solidFill>
                  <a:schemeClr val="dk1"/>
                </a:solidFill>
                <a:latin typeface="Helvetica Neue"/>
                <a:ea typeface="Helvetica Neue"/>
                <a:cs typeface="Helvetica Neue"/>
                <a:sym typeface="Helvetica Neue"/>
              </a:rPr>
              <a:t>n</a:t>
            </a:r>
            <a:r>
              <a:rPr lang="en" sz="2200">
                <a:solidFill>
                  <a:schemeClr val="dk1"/>
                </a:solidFill>
                <a:latin typeface="Helvetica Neue"/>
                <a:ea typeface="Helvetica Neue"/>
                <a:cs typeface="Helvetica Neue"/>
                <a:sym typeface="Helvetica Neue"/>
              </a:rPr>
              <a:t>-gram model represents the context of each word </a:t>
            </a:r>
            <a:r>
              <a:rPr i="1" lang="en" sz="2200">
                <a:solidFill>
                  <a:schemeClr val="dk1"/>
                </a:solidFill>
                <a:latin typeface="Helvetica Neue"/>
                <a:ea typeface="Helvetica Neue"/>
                <a:cs typeface="Helvetica Neue"/>
                <a:sym typeface="Helvetica Neue"/>
              </a:rPr>
              <a:t>w</a:t>
            </a:r>
            <a:r>
              <a:rPr lang="en" sz="2200">
                <a:solidFill>
                  <a:schemeClr val="dk1"/>
                </a:solidFill>
                <a:latin typeface="Helvetica Neue"/>
                <a:ea typeface="Helvetica Neue"/>
                <a:cs typeface="Helvetica Neue"/>
                <a:sym typeface="Helvetica Neue"/>
              </a:rPr>
              <a:t> as its co-occurrence with other words 1-, 2-, …, n-1-steps away</a:t>
            </a:r>
            <a:endParaRPr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n-Grams are based on rigid, explicit counting, plus some smoothing to relax that rigidity</a:t>
            </a:r>
            <a:endParaRPr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How else could we relax </a:t>
            </a:r>
            <a:r>
              <a:rPr i="1" lang="en" sz="2200">
                <a:solidFill>
                  <a:schemeClr val="dk1"/>
                </a:solidFill>
                <a:latin typeface="Helvetica Neue"/>
                <a:ea typeface="Helvetica Neue"/>
                <a:cs typeface="Helvetica Neue"/>
                <a:sym typeface="Helvetica Neue"/>
              </a:rPr>
              <a:t>p(w</a:t>
            </a:r>
            <a:r>
              <a:rPr baseline="-25000" i="1" lang="en" sz="2200">
                <a:solidFill>
                  <a:schemeClr val="dk1"/>
                </a:solidFill>
                <a:latin typeface="Helvetica Neue"/>
                <a:ea typeface="Helvetica Neue"/>
                <a:cs typeface="Helvetica Neue"/>
                <a:sym typeface="Helvetica Neue"/>
              </a:rPr>
              <a:t>i</a:t>
            </a:r>
            <a:r>
              <a:rPr i="1" lang="en" sz="2200">
                <a:solidFill>
                  <a:schemeClr val="dk1"/>
                </a:solidFill>
                <a:latin typeface="Helvetica Neue"/>
                <a:ea typeface="Helvetica Neue"/>
                <a:cs typeface="Helvetica Neue"/>
                <a:sym typeface="Helvetica Neue"/>
              </a:rPr>
              <a:t>|w</a:t>
            </a:r>
            <a:r>
              <a:rPr baseline="-25000" i="1" lang="en" sz="2200">
                <a:solidFill>
                  <a:schemeClr val="dk1"/>
                </a:solidFill>
                <a:latin typeface="Helvetica Neue"/>
                <a:ea typeface="Helvetica Neue"/>
                <a:cs typeface="Helvetica Neue"/>
                <a:sym typeface="Helvetica Neue"/>
              </a:rPr>
              <a:t>i-1</a:t>
            </a:r>
            <a:r>
              <a:rPr i="1" lang="en" sz="2200">
                <a:solidFill>
                  <a:schemeClr val="dk1"/>
                </a:solidFill>
                <a:latin typeface="Helvetica Neue"/>
                <a:ea typeface="Helvetica Neue"/>
                <a:cs typeface="Helvetica Neue"/>
                <a:sym typeface="Helvetica Neue"/>
              </a:rPr>
              <a:t>w</a:t>
            </a:r>
            <a:r>
              <a:rPr baseline="-25000" i="1" lang="en" sz="2200">
                <a:solidFill>
                  <a:schemeClr val="dk1"/>
                </a:solidFill>
                <a:latin typeface="Helvetica Neue"/>
                <a:ea typeface="Helvetica Neue"/>
                <a:cs typeface="Helvetica Neue"/>
                <a:sym typeface="Helvetica Neue"/>
              </a:rPr>
              <a:t>i-2</a:t>
            </a:r>
            <a:r>
              <a:rPr i="1" lang="en" sz="2200">
                <a:solidFill>
                  <a:schemeClr val="dk1"/>
                </a:solidFill>
                <a:latin typeface="Helvetica Neue"/>
                <a:ea typeface="Helvetica Neue"/>
                <a:cs typeface="Helvetica Neue"/>
                <a:sym typeface="Helvetica Neue"/>
              </a:rPr>
              <a:t>…w</a:t>
            </a:r>
            <a:r>
              <a:rPr baseline="-25000" i="1" lang="en" sz="2200">
                <a:solidFill>
                  <a:schemeClr val="dk1"/>
                </a:solidFill>
                <a:latin typeface="Helvetica Neue"/>
                <a:ea typeface="Helvetica Neue"/>
                <a:cs typeface="Helvetica Neue"/>
                <a:sym typeface="Helvetica Neue"/>
              </a:rPr>
              <a:t>i-n+1</a:t>
            </a:r>
            <a:r>
              <a:rPr i="1" lang="en" sz="2200">
                <a:solidFill>
                  <a:schemeClr val="dk1"/>
                </a:solidFill>
                <a:latin typeface="Helvetica Neue"/>
                <a:ea typeface="Helvetica Neue"/>
                <a:cs typeface="Helvetica Neue"/>
                <a:sym typeface="Helvetica Neue"/>
              </a:rPr>
              <a:t>) </a:t>
            </a:r>
            <a:r>
              <a:rPr lang="en" sz="2200">
                <a:solidFill>
                  <a:schemeClr val="dk1"/>
                </a:solidFill>
                <a:latin typeface="Helvetica Neue"/>
                <a:ea typeface="Helvetica Neue"/>
                <a:cs typeface="Helvetica Neue"/>
                <a:sym typeface="Helvetica Neue"/>
              </a:rPr>
              <a:t>?</a:t>
            </a:r>
            <a:endParaRPr sz="2200">
              <a:solidFill>
                <a:schemeClr val="dk1"/>
              </a:solidFill>
              <a:latin typeface="Helvetica Neue"/>
              <a:ea typeface="Helvetica Neue"/>
              <a:cs typeface="Helvetica Neue"/>
              <a:sym typeface="Helvetica Neue"/>
            </a:endParaRPr>
          </a:p>
          <a:p>
            <a:pPr indent="-368300" lvl="1" marL="914400" rtl="0" algn="l">
              <a:lnSpc>
                <a:spcPct val="115000"/>
              </a:lnSpc>
              <a:spcBef>
                <a:spcPts val="0"/>
              </a:spcBef>
              <a:spcAft>
                <a:spcPts val="0"/>
              </a:spcAft>
              <a:buClr>
                <a:srgbClr val="0000FF"/>
              </a:buClr>
              <a:buSzPts val="2200"/>
              <a:buFont typeface="Helvetica Neue"/>
              <a:buChar char="○"/>
            </a:pPr>
            <a:r>
              <a:rPr lang="en" sz="2200">
                <a:solidFill>
                  <a:srgbClr val="0000FF"/>
                </a:solidFill>
                <a:latin typeface="Helvetica Neue"/>
                <a:ea typeface="Helvetica Neue"/>
                <a:cs typeface="Helvetica Neue"/>
                <a:sym typeface="Helvetica Neue"/>
              </a:rPr>
              <a:t>Previously, we kept a </a:t>
            </a:r>
            <a:r>
              <a:rPr i="1" lang="en" sz="2200">
                <a:solidFill>
                  <a:srgbClr val="0000FF"/>
                </a:solidFill>
                <a:latin typeface="Helvetica Neue"/>
                <a:ea typeface="Helvetica Neue"/>
                <a:cs typeface="Helvetica Neue"/>
                <a:sym typeface="Helvetica Neue"/>
              </a:rPr>
              <a:t>|V|</a:t>
            </a:r>
            <a:r>
              <a:rPr lang="en" sz="2200">
                <a:solidFill>
                  <a:srgbClr val="0000FF"/>
                </a:solidFill>
                <a:latin typeface="Helvetica Neue"/>
                <a:ea typeface="Helvetica Neue"/>
                <a:cs typeface="Helvetica Neue"/>
                <a:sym typeface="Helvetica Neue"/>
              </a:rPr>
              <a:t> count for each distance </a:t>
            </a:r>
            <a:r>
              <a:rPr i="1" lang="en" sz="2200">
                <a:solidFill>
                  <a:srgbClr val="0000FF"/>
                </a:solidFill>
                <a:latin typeface="Helvetica Neue"/>
                <a:ea typeface="Helvetica Neue"/>
                <a:cs typeface="Helvetica Neue"/>
                <a:sym typeface="Helvetica Neue"/>
              </a:rPr>
              <a:t>i-k</a:t>
            </a:r>
            <a:endParaRPr i="1" sz="2200">
              <a:solidFill>
                <a:srgbClr val="0000FF"/>
              </a:solidFill>
              <a:latin typeface="Helvetica Neue"/>
              <a:ea typeface="Helvetica Neue"/>
              <a:cs typeface="Helvetica Neue"/>
              <a:sym typeface="Helvetica Neue"/>
            </a:endParaRPr>
          </a:p>
          <a:p>
            <a:pPr indent="-368300" lvl="2" marL="1371600" rtl="0" algn="l">
              <a:lnSpc>
                <a:spcPct val="115000"/>
              </a:lnSpc>
              <a:spcBef>
                <a:spcPts val="0"/>
              </a:spcBef>
              <a:spcAft>
                <a:spcPts val="0"/>
              </a:spcAft>
              <a:buClr>
                <a:srgbClr val="990000"/>
              </a:buClr>
              <a:buSzPts val="2200"/>
              <a:buFont typeface="Helvetica Neue"/>
              <a:buChar char="■"/>
            </a:pPr>
            <a:r>
              <a:rPr lang="en" sz="2200">
                <a:solidFill>
                  <a:srgbClr val="990000"/>
                </a:solidFill>
                <a:latin typeface="Helvetica Neue"/>
                <a:ea typeface="Helvetica Neue"/>
                <a:cs typeface="Helvetica Neue"/>
                <a:sym typeface="Helvetica Neue"/>
              </a:rPr>
              <a:t>We could just keep a |V| count that merges distances</a:t>
            </a:r>
            <a:endParaRPr sz="2200">
              <a:solidFill>
                <a:srgbClr val="990000"/>
              </a:solidFill>
              <a:latin typeface="Helvetica Neue"/>
              <a:ea typeface="Helvetica Neue"/>
              <a:cs typeface="Helvetica Neue"/>
              <a:sym typeface="Helvetica Neue"/>
            </a:endParaRPr>
          </a:p>
          <a:p>
            <a:pPr indent="-368300" lvl="2" marL="1371600" rtl="0" algn="l">
              <a:lnSpc>
                <a:spcPct val="115000"/>
              </a:lnSpc>
              <a:spcBef>
                <a:spcPts val="0"/>
              </a:spcBef>
              <a:spcAft>
                <a:spcPts val="0"/>
              </a:spcAft>
              <a:buClr>
                <a:srgbClr val="990000"/>
              </a:buClr>
              <a:buSzPts val="2200"/>
              <a:buFont typeface="Helvetica Neue"/>
              <a:buChar char="■"/>
            </a:pPr>
            <a:r>
              <a:rPr lang="en" sz="2200">
                <a:solidFill>
                  <a:srgbClr val="990000"/>
                </a:solidFill>
                <a:latin typeface="Helvetica Neue"/>
                <a:ea typeface="Helvetica Neue"/>
                <a:cs typeface="Helvetica Neue"/>
                <a:sym typeface="Helvetica Neue"/>
              </a:rPr>
              <a:t>“Bag of Words”-based model</a:t>
            </a:r>
            <a:endParaRPr sz="2200">
              <a:solidFill>
                <a:srgbClr val="990000"/>
              </a:solidFill>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9">
                                            <p:txEl>
                                              <p:pRg end="0" st="0"/>
                                            </p:txEl>
                                          </p:spTgt>
                                        </p:tgtEl>
                                        <p:attrNameLst>
                                          <p:attrName>style.visibility</p:attrName>
                                        </p:attrNameLst>
                                      </p:cBhvr>
                                      <p:to>
                                        <p:strVal val="visible"/>
                                      </p:to>
                                    </p:set>
                                    <p:animEffect filter="fade" transition="in">
                                      <p:cBhvr>
                                        <p:cTn dur="1000"/>
                                        <p:tgtEl>
                                          <p:spTgt spid="27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9">
                                            <p:txEl>
                                              <p:pRg end="1" st="1"/>
                                            </p:txEl>
                                          </p:spTgt>
                                        </p:tgtEl>
                                        <p:attrNameLst>
                                          <p:attrName>style.visibility</p:attrName>
                                        </p:attrNameLst>
                                      </p:cBhvr>
                                      <p:to>
                                        <p:strVal val="visible"/>
                                      </p:to>
                                    </p:set>
                                    <p:animEffect filter="fade" transition="in">
                                      <p:cBhvr>
                                        <p:cTn dur="1000"/>
                                        <p:tgtEl>
                                          <p:spTgt spid="27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9">
                                            <p:txEl>
                                              <p:pRg end="2" st="2"/>
                                            </p:txEl>
                                          </p:spTgt>
                                        </p:tgtEl>
                                        <p:attrNameLst>
                                          <p:attrName>style.visibility</p:attrName>
                                        </p:attrNameLst>
                                      </p:cBhvr>
                                      <p:to>
                                        <p:strVal val="visible"/>
                                      </p:to>
                                    </p:set>
                                    <p:animEffect filter="fade" transition="in">
                                      <p:cBhvr>
                                        <p:cTn dur="1000"/>
                                        <p:tgtEl>
                                          <p:spTgt spid="27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9">
                                            <p:txEl>
                                              <p:pRg end="3" st="3"/>
                                            </p:txEl>
                                          </p:spTgt>
                                        </p:tgtEl>
                                        <p:attrNameLst>
                                          <p:attrName>style.visibility</p:attrName>
                                        </p:attrNameLst>
                                      </p:cBhvr>
                                      <p:to>
                                        <p:strVal val="visible"/>
                                      </p:to>
                                    </p:set>
                                    <p:animEffect filter="fade" transition="in">
                                      <p:cBhvr>
                                        <p:cTn dur="1000"/>
                                        <p:tgtEl>
                                          <p:spTgt spid="271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9">
                                            <p:txEl>
                                              <p:pRg end="4" st="4"/>
                                            </p:txEl>
                                          </p:spTgt>
                                        </p:tgtEl>
                                        <p:attrNameLst>
                                          <p:attrName>style.visibility</p:attrName>
                                        </p:attrNameLst>
                                      </p:cBhvr>
                                      <p:to>
                                        <p:strVal val="visible"/>
                                      </p:to>
                                    </p:set>
                                    <p:animEffect filter="fade" transition="in">
                                      <p:cBhvr>
                                        <p:cTn dur="1000"/>
                                        <p:tgtEl>
                                          <p:spTgt spid="271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9">
                                            <p:txEl>
                                              <p:pRg end="5" st="5"/>
                                            </p:txEl>
                                          </p:spTgt>
                                        </p:tgtEl>
                                        <p:attrNameLst>
                                          <p:attrName>style.visibility</p:attrName>
                                        </p:attrNameLst>
                                      </p:cBhvr>
                                      <p:to>
                                        <p:strVal val="visible"/>
                                      </p:to>
                                    </p:set>
                                    <p:animEffect filter="fade" transition="in">
                                      <p:cBhvr>
                                        <p:cTn dur="1000"/>
                                        <p:tgtEl>
                                          <p:spTgt spid="2719">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3" name="Shape 2723"/>
        <p:cNvGrpSpPr/>
        <p:nvPr/>
      </p:nvGrpSpPr>
      <p:grpSpPr>
        <a:xfrm>
          <a:off x="0" y="0"/>
          <a:ext cx="0" cy="0"/>
          <a:chOff x="0" y="0"/>
          <a:chExt cx="0" cy="0"/>
        </a:xfrm>
      </p:grpSpPr>
      <p:sp>
        <p:nvSpPr>
          <p:cNvPr id="2724" name="Google Shape;2724;p6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Bag-of-Words Model</a:t>
            </a:r>
            <a:endParaRPr/>
          </a:p>
        </p:txBody>
      </p:sp>
      <p:sp>
        <p:nvSpPr>
          <p:cNvPr id="2725" name="Google Shape;2725;p61"/>
          <p:cNvSpPr txBox="1"/>
          <p:nvPr>
            <p:ph idx="1" type="body"/>
          </p:nvPr>
        </p:nvSpPr>
        <p:spPr>
          <a:xfrm>
            <a:off x="311575" y="1111650"/>
            <a:ext cx="8520600" cy="41082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Estimate </a:t>
            </a:r>
            <a:r>
              <a:rPr i="1" lang="en"/>
              <a:t>p(w</a:t>
            </a:r>
            <a:r>
              <a:rPr baseline="-25000" i="1" lang="en"/>
              <a:t>i</a:t>
            </a:r>
            <a:r>
              <a:rPr i="1" lang="en"/>
              <a:t>|w</a:t>
            </a:r>
            <a:r>
              <a:rPr baseline="-25000" i="1" lang="en"/>
              <a:t>i-1</a:t>
            </a:r>
            <a:r>
              <a:rPr i="1" lang="en"/>
              <a:t>w</a:t>
            </a:r>
            <a:r>
              <a:rPr baseline="-25000" i="1" lang="en"/>
              <a:t>i-2</a:t>
            </a:r>
            <a:r>
              <a:rPr i="1" lang="en"/>
              <a:t>…w</a:t>
            </a:r>
            <a:r>
              <a:rPr baseline="-25000" i="1" lang="en"/>
              <a:t>i-n+1</a:t>
            </a:r>
            <a:r>
              <a:rPr i="1" lang="en"/>
              <a:t>) </a:t>
            </a:r>
            <a:r>
              <a:rPr lang="en"/>
              <a:t>as distribution of </a:t>
            </a:r>
            <a:r>
              <a:rPr i="1" lang="en"/>
              <a:t>w</a:t>
            </a:r>
            <a:r>
              <a:rPr baseline="-25000" i="1" lang="en"/>
              <a:t>i</a:t>
            </a:r>
            <a:r>
              <a:rPr baseline="-25000" lang="en"/>
              <a:t> </a:t>
            </a:r>
            <a:r>
              <a:rPr lang="en"/>
              <a:t>given that </a:t>
            </a:r>
            <a:r>
              <a:rPr i="1" lang="en"/>
              <a:t>w</a:t>
            </a:r>
            <a:r>
              <a:rPr baseline="-25000" i="1" lang="en"/>
              <a:t>i-1</a:t>
            </a:r>
            <a:r>
              <a:rPr i="1" lang="en"/>
              <a:t>w</a:t>
            </a:r>
            <a:r>
              <a:rPr baseline="-25000" i="1" lang="en"/>
              <a:t>i-2</a:t>
            </a:r>
            <a:r>
              <a:rPr i="1" lang="en"/>
              <a:t>…w</a:t>
            </a:r>
            <a:r>
              <a:rPr baseline="-25000" i="1" lang="en"/>
              <a:t>i-n+1 </a:t>
            </a:r>
            <a:r>
              <a:rPr lang="en"/>
              <a:t>occur </a:t>
            </a:r>
            <a:r>
              <a:rPr i="1" lang="en"/>
              <a:t>in any order</a:t>
            </a:r>
            <a:r>
              <a:rPr lang="en"/>
              <a:t> left of </a:t>
            </a:r>
            <a:r>
              <a:rPr i="1" lang="en"/>
              <a:t>w</a:t>
            </a:r>
            <a:r>
              <a:rPr baseline="-25000" i="1" lang="en"/>
              <a:t>i</a:t>
            </a:r>
            <a:endParaRPr/>
          </a:p>
          <a:p>
            <a:pPr indent="-368300" lvl="1" marL="914400" rtl="0" algn="l">
              <a:spcBef>
                <a:spcPts val="0"/>
              </a:spcBef>
              <a:spcAft>
                <a:spcPts val="0"/>
              </a:spcAft>
              <a:buSzPts val="2200"/>
              <a:buChar char="○"/>
            </a:pPr>
            <a:r>
              <a:rPr lang="en"/>
              <a:t>Pros:</a:t>
            </a:r>
            <a:endParaRPr/>
          </a:p>
          <a:p>
            <a:pPr indent="-368300" lvl="2" marL="1371600" rtl="0" algn="l">
              <a:spcBef>
                <a:spcPts val="0"/>
              </a:spcBef>
              <a:spcAft>
                <a:spcPts val="0"/>
              </a:spcAft>
              <a:buSzPts val="2200"/>
              <a:buChar char="■"/>
            </a:pPr>
            <a:r>
              <a:rPr lang="en"/>
              <a:t>Space to store this model is |V|</a:t>
            </a:r>
            <a:r>
              <a:rPr baseline="30000" lang="en"/>
              <a:t>2</a:t>
            </a:r>
            <a:endParaRPr/>
          </a:p>
          <a:p>
            <a:pPr indent="-368300" lvl="2" marL="1371600" rtl="0" algn="l">
              <a:spcBef>
                <a:spcPts val="0"/>
              </a:spcBef>
              <a:spcAft>
                <a:spcPts val="0"/>
              </a:spcAft>
              <a:buSzPts val="2200"/>
              <a:buChar char="■"/>
            </a:pPr>
            <a:r>
              <a:rPr lang="en"/>
              <a:t>Model will be considerably less sparse</a:t>
            </a:r>
            <a:endParaRPr/>
          </a:p>
          <a:p>
            <a:pPr indent="-368300" lvl="1" marL="914400" rtl="0" algn="l">
              <a:spcBef>
                <a:spcPts val="0"/>
              </a:spcBef>
              <a:spcAft>
                <a:spcPts val="0"/>
              </a:spcAft>
              <a:buSzPts val="2200"/>
              <a:buChar char="○"/>
            </a:pPr>
            <a:r>
              <a:rPr lang="en"/>
              <a:t>Cons:</a:t>
            </a:r>
            <a:endParaRPr/>
          </a:p>
          <a:p>
            <a:pPr indent="-368300" lvl="2" marL="1371600" rtl="0" algn="l">
              <a:spcBef>
                <a:spcPts val="0"/>
              </a:spcBef>
              <a:spcAft>
                <a:spcPts val="0"/>
              </a:spcAft>
              <a:buSzPts val="2200"/>
              <a:buChar char="■"/>
            </a:pPr>
            <a:r>
              <a:rPr lang="en"/>
              <a:t>Loss of order information will hurt POS guessing / syntax generally </a:t>
            </a:r>
            <a:endParaRPr/>
          </a:p>
          <a:p>
            <a:pPr indent="-368300" lvl="1" marL="914400" rtl="0" algn="l">
              <a:spcBef>
                <a:spcPts val="0"/>
              </a:spcBef>
              <a:spcAft>
                <a:spcPts val="0"/>
              </a:spcAft>
              <a:buSzPts val="2200"/>
              <a:buChar char="○"/>
            </a:pPr>
            <a:r>
              <a:rPr lang="en"/>
              <a:t>Because the </a:t>
            </a:r>
            <a:r>
              <a:rPr i="1" lang="en"/>
              <a:t>context</a:t>
            </a:r>
            <a:r>
              <a:rPr lang="en"/>
              <a:t> from which we predict w</a:t>
            </a:r>
            <a:r>
              <a:rPr baseline="-25000" lang="en"/>
              <a:t>i</a:t>
            </a:r>
            <a:r>
              <a:rPr lang="en"/>
              <a:t> is now a single vector, what other interesting information is here?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5">
                                            <p:txEl>
                                              <p:pRg end="0" st="0"/>
                                            </p:txEl>
                                          </p:spTgt>
                                        </p:tgtEl>
                                        <p:attrNameLst>
                                          <p:attrName>style.visibility</p:attrName>
                                        </p:attrNameLst>
                                      </p:cBhvr>
                                      <p:to>
                                        <p:strVal val="visible"/>
                                      </p:to>
                                    </p:set>
                                    <p:animEffect filter="fade" transition="in">
                                      <p:cBhvr>
                                        <p:cTn dur="1000"/>
                                        <p:tgtEl>
                                          <p:spTgt spid="272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5">
                                            <p:txEl>
                                              <p:pRg end="1" st="1"/>
                                            </p:txEl>
                                          </p:spTgt>
                                        </p:tgtEl>
                                        <p:attrNameLst>
                                          <p:attrName>style.visibility</p:attrName>
                                        </p:attrNameLst>
                                      </p:cBhvr>
                                      <p:to>
                                        <p:strVal val="visible"/>
                                      </p:to>
                                    </p:set>
                                    <p:animEffect filter="fade" transition="in">
                                      <p:cBhvr>
                                        <p:cTn dur="1000"/>
                                        <p:tgtEl>
                                          <p:spTgt spid="272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5">
                                            <p:txEl>
                                              <p:pRg end="2" st="2"/>
                                            </p:txEl>
                                          </p:spTgt>
                                        </p:tgtEl>
                                        <p:attrNameLst>
                                          <p:attrName>style.visibility</p:attrName>
                                        </p:attrNameLst>
                                      </p:cBhvr>
                                      <p:to>
                                        <p:strVal val="visible"/>
                                      </p:to>
                                    </p:set>
                                    <p:animEffect filter="fade" transition="in">
                                      <p:cBhvr>
                                        <p:cTn dur="1000"/>
                                        <p:tgtEl>
                                          <p:spTgt spid="272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5">
                                            <p:txEl>
                                              <p:pRg end="3" st="3"/>
                                            </p:txEl>
                                          </p:spTgt>
                                        </p:tgtEl>
                                        <p:attrNameLst>
                                          <p:attrName>style.visibility</p:attrName>
                                        </p:attrNameLst>
                                      </p:cBhvr>
                                      <p:to>
                                        <p:strVal val="visible"/>
                                      </p:to>
                                    </p:set>
                                    <p:animEffect filter="fade" transition="in">
                                      <p:cBhvr>
                                        <p:cTn dur="1000"/>
                                        <p:tgtEl>
                                          <p:spTgt spid="272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5">
                                            <p:txEl>
                                              <p:pRg end="4" st="4"/>
                                            </p:txEl>
                                          </p:spTgt>
                                        </p:tgtEl>
                                        <p:attrNameLst>
                                          <p:attrName>style.visibility</p:attrName>
                                        </p:attrNameLst>
                                      </p:cBhvr>
                                      <p:to>
                                        <p:strVal val="visible"/>
                                      </p:to>
                                    </p:set>
                                    <p:animEffect filter="fade" transition="in">
                                      <p:cBhvr>
                                        <p:cTn dur="1000"/>
                                        <p:tgtEl>
                                          <p:spTgt spid="272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5">
                                            <p:txEl>
                                              <p:pRg end="5" st="5"/>
                                            </p:txEl>
                                          </p:spTgt>
                                        </p:tgtEl>
                                        <p:attrNameLst>
                                          <p:attrName>style.visibility</p:attrName>
                                        </p:attrNameLst>
                                      </p:cBhvr>
                                      <p:to>
                                        <p:strVal val="visible"/>
                                      </p:to>
                                    </p:set>
                                    <p:animEffect filter="fade" transition="in">
                                      <p:cBhvr>
                                        <p:cTn dur="1000"/>
                                        <p:tgtEl>
                                          <p:spTgt spid="272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5">
                                            <p:txEl>
                                              <p:pRg end="6" st="6"/>
                                            </p:txEl>
                                          </p:spTgt>
                                        </p:tgtEl>
                                        <p:attrNameLst>
                                          <p:attrName>style.visibility</p:attrName>
                                        </p:attrNameLst>
                                      </p:cBhvr>
                                      <p:to>
                                        <p:strVal val="visible"/>
                                      </p:to>
                                    </p:set>
                                    <p:animEffect filter="fade" transition="in">
                                      <p:cBhvr>
                                        <p:cTn dur="1000"/>
                                        <p:tgtEl>
                                          <p:spTgt spid="2725">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t>
            </a:r>
            <a:r>
              <a:rPr lang="en"/>
              <a:t>urvey Reports Due March 10 [Friday, 11:59pm]</a:t>
            </a:r>
            <a:endParaRPr/>
          </a:p>
        </p:txBody>
      </p:sp>
      <p:sp>
        <p:nvSpPr>
          <p:cNvPr id="121" name="Google Shape;12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347345" lvl="0" marL="457200" rtl="0" algn="l">
              <a:spcBef>
                <a:spcPts val="0"/>
              </a:spcBef>
              <a:spcAft>
                <a:spcPts val="0"/>
              </a:spcAft>
              <a:buSzPct val="100000"/>
              <a:buChar char="●"/>
            </a:pPr>
            <a:r>
              <a:rPr lang="en"/>
              <a:t>A literature survey (e.g., "Related Work" section in a conference paper)</a:t>
            </a:r>
            <a:endParaRPr/>
          </a:p>
          <a:p>
            <a:pPr indent="-347345" lvl="0" marL="457200" rtl="0" algn="l">
              <a:spcBef>
                <a:spcPts val="0"/>
              </a:spcBef>
              <a:spcAft>
                <a:spcPts val="0"/>
              </a:spcAft>
              <a:buSzPct val="100000"/>
              <a:buChar char="●"/>
            </a:pPr>
            <a:r>
              <a:rPr lang="en"/>
              <a:t>(1) What has been done related to your proposal?</a:t>
            </a:r>
            <a:endParaRPr/>
          </a:p>
          <a:p>
            <a:pPr indent="-347344" lvl="1" marL="914400" rtl="0" algn="l">
              <a:spcBef>
                <a:spcPts val="0"/>
              </a:spcBef>
              <a:spcAft>
                <a:spcPts val="0"/>
              </a:spcAft>
              <a:buSzPct val="100000"/>
              <a:buChar char="○"/>
            </a:pPr>
            <a:r>
              <a:rPr lang="en"/>
              <a:t>This may comprise multiple paragraphs/sections of different related areas and efforts </a:t>
            </a:r>
            <a:endParaRPr/>
          </a:p>
          <a:p>
            <a:pPr indent="-347345" lvl="0" marL="457200" rtl="0" algn="l">
              <a:spcBef>
                <a:spcPts val="0"/>
              </a:spcBef>
              <a:spcAft>
                <a:spcPts val="0"/>
              </a:spcAft>
              <a:buSzPct val="100000"/>
              <a:buChar char="●"/>
            </a:pPr>
            <a:r>
              <a:rPr lang="en"/>
              <a:t>(2) What are the limitations or challenges remaining to be solved?</a:t>
            </a:r>
            <a:endParaRPr/>
          </a:p>
          <a:p>
            <a:pPr indent="-347344" lvl="1" marL="914400" rtl="0" algn="l">
              <a:spcBef>
                <a:spcPts val="0"/>
              </a:spcBef>
              <a:spcAft>
                <a:spcPts val="0"/>
              </a:spcAft>
              <a:buSzPct val="100000"/>
              <a:buChar char="○"/>
            </a:pPr>
            <a:r>
              <a:rPr lang="en"/>
              <a:t>What are the open questions? At least one of these should be what your project aims to address, though you should highlight others too.</a:t>
            </a:r>
            <a:endParaRPr/>
          </a:p>
          <a:p>
            <a:pPr indent="-347345" lvl="0" marL="457200" rtl="0" algn="l">
              <a:spcBef>
                <a:spcPts val="0"/>
              </a:spcBef>
              <a:spcAft>
                <a:spcPts val="0"/>
              </a:spcAft>
              <a:buSzPct val="100000"/>
              <a:buChar char="●"/>
            </a:pPr>
            <a:r>
              <a:rPr lang="en"/>
              <a:t>Format: a 1.5-2 page (double-column) literature review write-up. </a:t>
            </a:r>
            <a:endParaRPr/>
          </a:p>
          <a:p>
            <a:pPr indent="-347345" lvl="0" marL="457200" rtl="0" algn="l">
              <a:spcBef>
                <a:spcPts val="0"/>
              </a:spcBef>
              <a:spcAft>
                <a:spcPts val="0"/>
              </a:spcAft>
              <a:buSzPct val="100000"/>
              <a:buChar char="●"/>
            </a:pPr>
            <a:r>
              <a:rPr lang="en"/>
              <a:t>Additionally, a single page summary of contributions from each team member on your project.</a:t>
            </a:r>
            <a:endParaRPr/>
          </a:p>
          <a:p>
            <a:pPr indent="-347344" lvl="1" marL="914400" rtl="0" algn="l">
              <a:spcBef>
                <a:spcPts val="0"/>
              </a:spcBef>
              <a:spcAft>
                <a:spcPts val="0"/>
              </a:spcAft>
              <a:buSzPct val="100000"/>
              <a:buChar char="○"/>
            </a:pPr>
            <a:r>
              <a:rPr lang="en"/>
              <a:t>Spell out your individual contributions clearly on that final page.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0" st="0"/>
                                            </p:txEl>
                                          </p:spTgt>
                                        </p:tgtEl>
                                        <p:attrNameLst>
                                          <p:attrName>style.visibility</p:attrName>
                                        </p:attrNameLst>
                                      </p:cBhvr>
                                      <p:to>
                                        <p:strVal val="visible"/>
                                      </p:to>
                                    </p:set>
                                    <p:animEffect filter="fade" transition="in">
                                      <p:cBhvr>
                                        <p:cTn dur="1000"/>
                                        <p:tgtEl>
                                          <p:spTgt spid="1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1" st="1"/>
                                            </p:txEl>
                                          </p:spTgt>
                                        </p:tgtEl>
                                        <p:attrNameLst>
                                          <p:attrName>style.visibility</p:attrName>
                                        </p:attrNameLst>
                                      </p:cBhvr>
                                      <p:to>
                                        <p:strVal val="visible"/>
                                      </p:to>
                                    </p:set>
                                    <p:animEffect filter="fade" transition="in">
                                      <p:cBhvr>
                                        <p:cTn dur="1000"/>
                                        <p:tgtEl>
                                          <p:spTgt spid="1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2" st="2"/>
                                            </p:txEl>
                                          </p:spTgt>
                                        </p:tgtEl>
                                        <p:attrNameLst>
                                          <p:attrName>style.visibility</p:attrName>
                                        </p:attrNameLst>
                                      </p:cBhvr>
                                      <p:to>
                                        <p:strVal val="visible"/>
                                      </p:to>
                                    </p:set>
                                    <p:animEffect filter="fade" transition="in">
                                      <p:cBhvr>
                                        <p:cTn dur="1000"/>
                                        <p:tgtEl>
                                          <p:spTgt spid="12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3" st="3"/>
                                            </p:txEl>
                                          </p:spTgt>
                                        </p:tgtEl>
                                        <p:attrNameLst>
                                          <p:attrName>style.visibility</p:attrName>
                                        </p:attrNameLst>
                                      </p:cBhvr>
                                      <p:to>
                                        <p:strVal val="visible"/>
                                      </p:to>
                                    </p:set>
                                    <p:animEffect filter="fade" transition="in">
                                      <p:cBhvr>
                                        <p:cTn dur="1000"/>
                                        <p:tgtEl>
                                          <p:spTgt spid="12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4" st="4"/>
                                            </p:txEl>
                                          </p:spTgt>
                                        </p:tgtEl>
                                        <p:attrNameLst>
                                          <p:attrName>style.visibility</p:attrName>
                                        </p:attrNameLst>
                                      </p:cBhvr>
                                      <p:to>
                                        <p:strVal val="visible"/>
                                      </p:to>
                                    </p:set>
                                    <p:animEffect filter="fade" transition="in">
                                      <p:cBhvr>
                                        <p:cTn dur="1000"/>
                                        <p:tgtEl>
                                          <p:spTgt spid="12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5" st="5"/>
                                            </p:txEl>
                                          </p:spTgt>
                                        </p:tgtEl>
                                        <p:attrNameLst>
                                          <p:attrName>style.visibility</p:attrName>
                                        </p:attrNameLst>
                                      </p:cBhvr>
                                      <p:to>
                                        <p:strVal val="visible"/>
                                      </p:to>
                                    </p:set>
                                    <p:animEffect filter="fade" transition="in">
                                      <p:cBhvr>
                                        <p:cTn dur="1000"/>
                                        <p:tgtEl>
                                          <p:spTgt spid="12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6" st="6"/>
                                            </p:txEl>
                                          </p:spTgt>
                                        </p:tgtEl>
                                        <p:attrNameLst>
                                          <p:attrName>style.visibility</p:attrName>
                                        </p:attrNameLst>
                                      </p:cBhvr>
                                      <p:to>
                                        <p:strVal val="visible"/>
                                      </p:to>
                                    </p:set>
                                    <p:animEffect filter="fade" transition="in">
                                      <p:cBhvr>
                                        <p:cTn dur="1000"/>
                                        <p:tgtEl>
                                          <p:spTgt spid="12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7" st="7"/>
                                            </p:txEl>
                                          </p:spTgt>
                                        </p:tgtEl>
                                        <p:attrNameLst>
                                          <p:attrName>style.visibility</p:attrName>
                                        </p:attrNameLst>
                                      </p:cBhvr>
                                      <p:to>
                                        <p:strVal val="visible"/>
                                      </p:to>
                                    </p:set>
                                    <p:animEffect filter="fade" transition="in">
                                      <p:cBhvr>
                                        <p:cTn dur="1000"/>
                                        <p:tgtEl>
                                          <p:spTgt spid="121">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9" name="Shape 2729"/>
        <p:cNvGrpSpPr/>
        <p:nvPr/>
      </p:nvGrpSpPr>
      <p:grpSpPr>
        <a:xfrm>
          <a:off x="0" y="0"/>
          <a:ext cx="0" cy="0"/>
          <a:chOff x="0" y="0"/>
          <a:chExt cx="0" cy="0"/>
        </a:xfrm>
      </p:grpSpPr>
      <p:sp>
        <p:nvSpPr>
          <p:cNvPr id="2730" name="Google Shape;2730;p6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Bag-of-Words Model</a:t>
            </a:r>
            <a:endParaRPr/>
          </a:p>
        </p:txBody>
      </p:sp>
      <p:sp>
        <p:nvSpPr>
          <p:cNvPr id="2731" name="Google Shape;2731;p62"/>
          <p:cNvSpPr txBox="1"/>
          <p:nvPr>
            <p:ph idx="1" type="body"/>
          </p:nvPr>
        </p:nvSpPr>
        <p:spPr>
          <a:xfrm>
            <a:off x="311575" y="1111650"/>
            <a:ext cx="8520600" cy="41082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We’ve been thinking about LM from just one perspective</a:t>
            </a:r>
            <a:endParaRPr/>
          </a:p>
          <a:p>
            <a:pPr indent="-368300" lvl="1" marL="914400" rtl="0" algn="l">
              <a:spcBef>
                <a:spcPts val="0"/>
              </a:spcBef>
              <a:spcAft>
                <a:spcPts val="0"/>
              </a:spcAft>
              <a:buSzPts val="2200"/>
              <a:buChar char="○"/>
            </a:pPr>
            <a:r>
              <a:rPr lang="en"/>
              <a:t>“What </a:t>
            </a:r>
            <a:r>
              <a:rPr i="1" lang="en"/>
              <a:t>next token</a:t>
            </a:r>
            <a:r>
              <a:rPr lang="en"/>
              <a:t> is likely given the </a:t>
            </a:r>
            <a:r>
              <a:rPr i="1" lang="en"/>
              <a:t>context</a:t>
            </a:r>
            <a:r>
              <a:rPr lang="en"/>
              <a:t> so far?”</a:t>
            </a:r>
            <a:endParaRPr/>
          </a:p>
          <a:p>
            <a:pPr indent="-368300" lvl="0" marL="457200" rtl="0" algn="l">
              <a:spcBef>
                <a:spcPts val="0"/>
              </a:spcBef>
              <a:spcAft>
                <a:spcPts val="0"/>
              </a:spcAft>
              <a:buSzPts val="2200"/>
              <a:buChar char="●"/>
            </a:pPr>
            <a:r>
              <a:rPr lang="en"/>
              <a:t>We could ask something else…</a:t>
            </a:r>
            <a:endParaRPr/>
          </a:p>
          <a:p>
            <a:pPr indent="-368300" lvl="1" marL="914400" rtl="0" algn="l">
              <a:spcBef>
                <a:spcPts val="0"/>
              </a:spcBef>
              <a:spcAft>
                <a:spcPts val="0"/>
              </a:spcAft>
              <a:buSzPts val="2200"/>
              <a:buChar char="○"/>
            </a:pPr>
            <a:r>
              <a:rPr lang="en"/>
              <a:t>“What </a:t>
            </a:r>
            <a:r>
              <a:rPr i="1" lang="en"/>
              <a:t>context</a:t>
            </a:r>
            <a:r>
              <a:rPr lang="en"/>
              <a:t> will make a </a:t>
            </a:r>
            <a:r>
              <a:rPr i="1" lang="en"/>
              <a:t>particular token</a:t>
            </a:r>
            <a:r>
              <a:rPr lang="en"/>
              <a:t> most likely?”</a:t>
            </a:r>
            <a:endParaRPr/>
          </a:p>
          <a:p>
            <a:pPr indent="-368300" lvl="2" marL="1371600" rtl="0" algn="l">
              <a:spcBef>
                <a:spcPts val="0"/>
              </a:spcBef>
              <a:spcAft>
                <a:spcPts val="0"/>
              </a:spcAft>
              <a:buClr>
                <a:srgbClr val="980000"/>
              </a:buClr>
              <a:buSzPts val="2200"/>
              <a:buChar char="■"/>
            </a:pPr>
            <a:r>
              <a:rPr lang="en">
                <a:solidFill>
                  <a:srgbClr val="980000"/>
                </a:solidFill>
              </a:rPr>
              <a:t>Gives us a sense of which tokens are </a:t>
            </a:r>
            <a:r>
              <a:rPr i="1" lang="en">
                <a:solidFill>
                  <a:srgbClr val="980000"/>
                </a:solidFill>
              </a:rPr>
              <a:t>similar</a:t>
            </a:r>
            <a:r>
              <a:rPr lang="en">
                <a:solidFill>
                  <a:srgbClr val="980000"/>
                </a:solidFill>
              </a:rPr>
              <a:t> based on sharing similar favored </a:t>
            </a:r>
            <a:r>
              <a:rPr i="1" lang="en">
                <a:solidFill>
                  <a:srgbClr val="980000"/>
                </a:solidFill>
              </a:rPr>
              <a:t>contexts</a:t>
            </a:r>
            <a:r>
              <a:rPr lang="en">
                <a:solidFill>
                  <a:srgbClr val="980000"/>
                </a:solidFill>
              </a:rPr>
              <a:t> that produce them!</a:t>
            </a:r>
            <a:endParaRPr>
              <a:solidFill>
                <a:srgbClr val="980000"/>
              </a:solidFill>
            </a:endParaRPr>
          </a:p>
          <a:p>
            <a:pPr indent="-368300" lvl="2" marL="1371600" rtl="0" algn="l">
              <a:spcBef>
                <a:spcPts val="0"/>
              </a:spcBef>
              <a:spcAft>
                <a:spcPts val="0"/>
              </a:spcAft>
              <a:buClr>
                <a:srgbClr val="980000"/>
              </a:buClr>
              <a:buSzPts val="2200"/>
              <a:buChar char="■"/>
            </a:pPr>
            <a:r>
              <a:rPr lang="en">
                <a:solidFill>
                  <a:srgbClr val="980000"/>
                </a:solidFill>
              </a:rPr>
              <a:t>“You shall know a word by the company it keeps.”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1">
                                            <p:txEl>
                                              <p:pRg end="0" st="0"/>
                                            </p:txEl>
                                          </p:spTgt>
                                        </p:tgtEl>
                                        <p:attrNameLst>
                                          <p:attrName>style.visibility</p:attrName>
                                        </p:attrNameLst>
                                      </p:cBhvr>
                                      <p:to>
                                        <p:strVal val="visible"/>
                                      </p:to>
                                    </p:set>
                                    <p:animEffect filter="fade" transition="in">
                                      <p:cBhvr>
                                        <p:cTn dur="1000"/>
                                        <p:tgtEl>
                                          <p:spTgt spid="273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1">
                                            <p:txEl>
                                              <p:pRg end="1" st="1"/>
                                            </p:txEl>
                                          </p:spTgt>
                                        </p:tgtEl>
                                        <p:attrNameLst>
                                          <p:attrName>style.visibility</p:attrName>
                                        </p:attrNameLst>
                                      </p:cBhvr>
                                      <p:to>
                                        <p:strVal val="visible"/>
                                      </p:to>
                                    </p:set>
                                    <p:animEffect filter="fade" transition="in">
                                      <p:cBhvr>
                                        <p:cTn dur="1000"/>
                                        <p:tgtEl>
                                          <p:spTgt spid="273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1">
                                            <p:txEl>
                                              <p:pRg end="2" st="2"/>
                                            </p:txEl>
                                          </p:spTgt>
                                        </p:tgtEl>
                                        <p:attrNameLst>
                                          <p:attrName>style.visibility</p:attrName>
                                        </p:attrNameLst>
                                      </p:cBhvr>
                                      <p:to>
                                        <p:strVal val="visible"/>
                                      </p:to>
                                    </p:set>
                                    <p:animEffect filter="fade" transition="in">
                                      <p:cBhvr>
                                        <p:cTn dur="1000"/>
                                        <p:tgtEl>
                                          <p:spTgt spid="273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1">
                                            <p:txEl>
                                              <p:pRg end="3" st="3"/>
                                            </p:txEl>
                                          </p:spTgt>
                                        </p:tgtEl>
                                        <p:attrNameLst>
                                          <p:attrName>style.visibility</p:attrName>
                                        </p:attrNameLst>
                                      </p:cBhvr>
                                      <p:to>
                                        <p:strVal val="visible"/>
                                      </p:to>
                                    </p:set>
                                    <p:animEffect filter="fade" transition="in">
                                      <p:cBhvr>
                                        <p:cTn dur="1000"/>
                                        <p:tgtEl>
                                          <p:spTgt spid="273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1">
                                            <p:txEl>
                                              <p:pRg end="4" st="4"/>
                                            </p:txEl>
                                          </p:spTgt>
                                        </p:tgtEl>
                                        <p:attrNameLst>
                                          <p:attrName>style.visibility</p:attrName>
                                        </p:attrNameLst>
                                      </p:cBhvr>
                                      <p:to>
                                        <p:strVal val="visible"/>
                                      </p:to>
                                    </p:set>
                                    <p:animEffect filter="fade" transition="in">
                                      <p:cBhvr>
                                        <p:cTn dur="1000"/>
                                        <p:tgtEl>
                                          <p:spTgt spid="273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1">
                                            <p:txEl>
                                              <p:pRg end="5" st="5"/>
                                            </p:txEl>
                                          </p:spTgt>
                                        </p:tgtEl>
                                        <p:attrNameLst>
                                          <p:attrName>style.visibility</p:attrName>
                                        </p:attrNameLst>
                                      </p:cBhvr>
                                      <p:to>
                                        <p:strVal val="visible"/>
                                      </p:to>
                                    </p:set>
                                    <p:animEffect filter="fade" transition="in">
                                      <p:cBhvr>
                                        <p:cTn dur="1000"/>
                                        <p:tgtEl>
                                          <p:spTgt spid="273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5" name="Shape 2735"/>
        <p:cNvGrpSpPr/>
        <p:nvPr/>
      </p:nvGrpSpPr>
      <p:grpSpPr>
        <a:xfrm>
          <a:off x="0" y="0"/>
          <a:ext cx="0" cy="0"/>
          <a:chOff x="0" y="0"/>
          <a:chExt cx="0" cy="0"/>
        </a:xfrm>
      </p:grpSpPr>
      <p:sp>
        <p:nvSpPr>
          <p:cNvPr id="2736" name="Google Shape;2736;p6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Vectors Representing Context</a:t>
            </a:r>
            <a:endParaRPr/>
          </a:p>
        </p:txBody>
      </p:sp>
      <p:sp>
        <p:nvSpPr>
          <p:cNvPr id="2737" name="Google Shape;2737;p63"/>
          <p:cNvSpPr txBox="1"/>
          <p:nvPr>
            <p:ph idx="1" type="body"/>
          </p:nvPr>
        </p:nvSpPr>
        <p:spPr>
          <a:xfrm>
            <a:off x="311575" y="1111650"/>
            <a:ext cx="8520600" cy="4032000"/>
          </a:xfrm>
          <a:prstGeom prst="rect">
            <a:avLst/>
          </a:prstGeom>
        </p:spPr>
        <p:txBody>
          <a:bodyPr anchorCtr="0" anchor="t" bIns="91425" lIns="91425" spcFirstLastPara="1" rIns="91425" wrap="square" tIns="91425">
            <a:normAutofit lnSpcReduction="10000"/>
          </a:bodyPr>
          <a:lstStyle/>
          <a:p>
            <a:pPr indent="-368300" lvl="0" marL="457200" rtl="0" algn="l">
              <a:spcBef>
                <a:spcPts val="0"/>
              </a:spcBef>
              <a:spcAft>
                <a:spcPts val="0"/>
              </a:spcAft>
              <a:buSzPts val="2200"/>
              <a:buChar char="●"/>
            </a:pPr>
            <a:r>
              <a:rPr lang="en"/>
              <a:t>What </a:t>
            </a:r>
            <a:r>
              <a:rPr i="1" lang="en"/>
              <a:t>context</a:t>
            </a:r>
            <a:r>
              <a:rPr lang="en"/>
              <a:t> will make a </a:t>
            </a:r>
            <a:r>
              <a:rPr i="1" lang="en"/>
              <a:t>particular token</a:t>
            </a:r>
            <a:r>
              <a:rPr lang="en"/>
              <a:t> </a:t>
            </a:r>
            <a:r>
              <a:rPr i="1" lang="en"/>
              <a:t>w=a </a:t>
            </a:r>
            <a:r>
              <a:rPr lang="en"/>
              <a:t>most likely?</a:t>
            </a:r>
            <a:endParaRPr/>
          </a:p>
          <a:p>
            <a:pPr indent="-355600" lvl="1" marL="914400" rtl="0" algn="l">
              <a:spcBef>
                <a:spcPts val="0"/>
              </a:spcBef>
              <a:spcAft>
                <a:spcPts val="0"/>
              </a:spcAft>
              <a:buSzPts val="2000"/>
              <a:buChar char="○"/>
            </a:pPr>
            <a:r>
              <a:rPr lang="en" sz="2000"/>
              <a:t>argmax</a:t>
            </a:r>
            <a:r>
              <a:rPr baseline="-25000" lang="en" sz="2000"/>
              <a:t>w(i-k)∊V</a:t>
            </a:r>
            <a:r>
              <a:rPr lang="en" sz="2000"/>
              <a:t>(</a:t>
            </a:r>
            <a:r>
              <a:rPr lang="en" sz="2000">
                <a:solidFill>
                  <a:srgbClr val="0000FF"/>
                </a:solidFill>
              </a:rPr>
              <a:t>p(w</a:t>
            </a:r>
            <a:r>
              <a:rPr baseline="-25000" lang="en" sz="2000">
                <a:solidFill>
                  <a:srgbClr val="0000FF"/>
                </a:solidFill>
              </a:rPr>
              <a:t>i</a:t>
            </a:r>
            <a:r>
              <a:rPr lang="en" sz="2000">
                <a:solidFill>
                  <a:srgbClr val="0000FF"/>
                </a:solidFill>
              </a:rPr>
              <a:t>=a|w</a:t>
            </a:r>
            <a:r>
              <a:rPr baseline="-25000" lang="en" sz="2000">
                <a:solidFill>
                  <a:srgbClr val="0000FF"/>
                </a:solidFill>
              </a:rPr>
              <a:t>i-1</a:t>
            </a:r>
            <a:r>
              <a:rPr lang="en" sz="2000">
                <a:solidFill>
                  <a:srgbClr val="0000FF"/>
                </a:solidFill>
              </a:rPr>
              <a:t>w</a:t>
            </a:r>
            <a:r>
              <a:rPr baseline="-25000" lang="en" sz="2000">
                <a:solidFill>
                  <a:srgbClr val="0000FF"/>
                </a:solidFill>
              </a:rPr>
              <a:t>i-2</a:t>
            </a:r>
            <a:r>
              <a:rPr lang="en" sz="2000">
                <a:solidFill>
                  <a:srgbClr val="0000FF"/>
                </a:solidFill>
              </a:rPr>
              <a:t>…w</a:t>
            </a:r>
            <a:r>
              <a:rPr baseline="-25000" lang="en" sz="2000">
                <a:solidFill>
                  <a:srgbClr val="0000FF"/>
                </a:solidFill>
              </a:rPr>
              <a:t>i-n+1</a:t>
            </a:r>
            <a:r>
              <a:rPr lang="en" sz="2000">
                <a:solidFill>
                  <a:srgbClr val="0000FF"/>
                </a:solidFill>
              </a:rPr>
              <a:t>))</a:t>
            </a:r>
            <a:endParaRPr sz="2000"/>
          </a:p>
          <a:p>
            <a:pPr indent="-368300" lvl="0" marL="457200" rtl="0" algn="l">
              <a:spcBef>
                <a:spcPts val="0"/>
              </a:spcBef>
              <a:spcAft>
                <a:spcPts val="0"/>
              </a:spcAft>
              <a:buSzPts val="2200"/>
              <a:buChar char="●"/>
            </a:pPr>
            <a:r>
              <a:rPr lang="en"/>
              <a:t>Let’s apply Bayes’ Theorem:</a:t>
            </a:r>
            <a:endParaRPr/>
          </a:p>
          <a:p>
            <a:pPr indent="-355600" lvl="1" marL="914400" rtl="0" algn="l">
              <a:spcBef>
                <a:spcPts val="0"/>
              </a:spcBef>
              <a:spcAft>
                <a:spcPts val="0"/>
              </a:spcAft>
              <a:buClr>
                <a:srgbClr val="0000FF"/>
              </a:buClr>
              <a:buSzPts val="2000"/>
              <a:buChar char="○"/>
            </a:pPr>
            <a:r>
              <a:rPr lang="en" sz="2000">
                <a:solidFill>
                  <a:srgbClr val="0000FF"/>
                </a:solidFill>
              </a:rPr>
              <a:t>p(a|w</a:t>
            </a:r>
            <a:r>
              <a:rPr baseline="-25000" lang="en" sz="2000">
                <a:solidFill>
                  <a:srgbClr val="0000FF"/>
                </a:solidFill>
              </a:rPr>
              <a:t>i-1</a:t>
            </a:r>
            <a:r>
              <a:rPr lang="en" sz="2000">
                <a:solidFill>
                  <a:srgbClr val="0000FF"/>
                </a:solidFill>
              </a:rPr>
              <a:t>w</a:t>
            </a:r>
            <a:r>
              <a:rPr baseline="-25000" lang="en" sz="2000">
                <a:solidFill>
                  <a:srgbClr val="0000FF"/>
                </a:solidFill>
              </a:rPr>
              <a:t>i-2</a:t>
            </a:r>
            <a:r>
              <a:rPr lang="en" sz="2000">
                <a:solidFill>
                  <a:srgbClr val="0000FF"/>
                </a:solidFill>
              </a:rPr>
              <a:t>…w</a:t>
            </a:r>
            <a:r>
              <a:rPr baseline="-25000" lang="en" sz="2000">
                <a:solidFill>
                  <a:srgbClr val="0000FF"/>
                </a:solidFill>
              </a:rPr>
              <a:t>i-n+1</a:t>
            </a:r>
            <a:r>
              <a:rPr lang="en" sz="2000">
                <a:solidFill>
                  <a:srgbClr val="0000FF"/>
                </a:solidFill>
              </a:rPr>
              <a:t>)</a:t>
            </a:r>
            <a:endParaRPr sz="2000">
              <a:solidFill>
                <a:srgbClr val="0000FF"/>
              </a:solidFill>
            </a:endParaRPr>
          </a:p>
          <a:p>
            <a:pPr indent="-355600" lvl="1" marL="914400" rtl="0" algn="l">
              <a:spcBef>
                <a:spcPts val="0"/>
              </a:spcBef>
              <a:spcAft>
                <a:spcPts val="0"/>
              </a:spcAft>
              <a:buClr>
                <a:srgbClr val="0000FF"/>
              </a:buClr>
              <a:buSzPts val="2000"/>
              <a:buChar char="○"/>
            </a:pPr>
            <a:r>
              <a:rPr lang="en" sz="2000">
                <a:solidFill>
                  <a:srgbClr val="0000FF"/>
                </a:solidFill>
              </a:rPr>
              <a:t>= p(w</a:t>
            </a:r>
            <a:r>
              <a:rPr baseline="-25000" lang="en" sz="2000">
                <a:solidFill>
                  <a:srgbClr val="0000FF"/>
                </a:solidFill>
              </a:rPr>
              <a:t>i-1</a:t>
            </a:r>
            <a:r>
              <a:rPr lang="en" sz="2000">
                <a:solidFill>
                  <a:srgbClr val="0000FF"/>
                </a:solidFill>
              </a:rPr>
              <a:t>w</a:t>
            </a:r>
            <a:r>
              <a:rPr baseline="-25000" lang="en" sz="2000">
                <a:solidFill>
                  <a:srgbClr val="0000FF"/>
                </a:solidFill>
              </a:rPr>
              <a:t>i-2</a:t>
            </a:r>
            <a:r>
              <a:rPr lang="en" sz="2000">
                <a:solidFill>
                  <a:srgbClr val="0000FF"/>
                </a:solidFill>
              </a:rPr>
              <a:t>…w</a:t>
            </a:r>
            <a:r>
              <a:rPr baseline="-25000" lang="en" sz="2000">
                <a:solidFill>
                  <a:srgbClr val="0000FF"/>
                </a:solidFill>
              </a:rPr>
              <a:t>i-n+1</a:t>
            </a:r>
            <a:r>
              <a:rPr lang="en" sz="2000">
                <a:solidFill>
                  <a:srgbClr val="0000FF"/>
                </a:solidFill>
              </a:rPr>
              <a:t>|a)p(a) / p(w</a:t>
            </a:r>
            <a:r>
              <a:rPr baseline="-25000" lang="en" sz="2000">
                <a:solidFill>
                  <a:srgbClr val="0000FF"/>
                </a:solidFill>
              </a:rPr>
              <a:t>i-1</a:t>
            </a:r>
            <a:r>
              <a:rPr lang="en" sz="2000">
                <a:solidFill>
                  <a:srgbClr val="0000FF"/>
                </a:solidFill>
              </a:rPr>
              <a:t>w</a:t>
            </a:r>
            <a:r>
              <a:rPr baseline="-25000" lang="en" sz="2000">
                <a:solidFill>
                  <a:srgbClr val="0000FF"/>
                </a:solidFill>
              </a:rPr>
              <a:t>i-2</a:t>
            </a:r>
            <a:r>
              <a:rPr lang="en" sz="2000">
                <a:solidFill>
                  <a:srgbClr val="0000FF"/>
                </a:solidFill>
              </a:rPr>
              <a:t>…w</a:t>
            </a:r>
            <a:r>
              <a:rPr baseline="-25000" lang="en" sz="2000">
                <a:solidFill>
                  <a:srgbClr val="0000FF"/>
                </a:solidFill>
              </a:rPr>
              <a:t>i-n+1</a:t>
            </a:r>
            <a:r>
              <a:rPr lang="en" sz="2000">
                <a:solidFill>
                  <a:srgbClr val="0000FF"/>
                </a:solidFill>
              </a:rPr>
              <a:t>)</a:t>
            </a:r>
            <a:endParaRPr sz="2000">
              <a:solidFill>
                <a:srgbClr val="0000FF"/>
              </a:solidFill>
            </a:endParaRPr>
          </a:p>
          <a:p>
            <a:pPr indent="-368300" lvl="0" marL="457200" rtl="0" algn="l">
              <a:spcBef>
                <a:spcPts val="0"/>
              </a:spcBef>
              <a:spcAft>
                <a:spcPts val="0"/>
              </a:spcAft>
              <a:buSzPts val="2200"/>
              <a:buChar char="●"/>
            </a:pPr>
            <a:r>
              <a:rPr lang="en"/>
              <a:t>Then we want:</a:t>
            </a:r>
            <a:endParaRPr/>
          </a:p>
          <a:p>
            <a:pPr indent="-355600" lvl="1" marL="914400" rtl="0" algn="l">
              <a:spcBef>
                <a:spcPts val="0"/>
              </a:spcBef>
              <a:spcAft>
                <a:spcPts val="0"/>
              </a:spcAft>
              <a:buSzPts val="2000"/>
              <a:buChar char="○"/>
            </a:pPr>
            <a:r>
              <a:rPr lang="en" sz="2000"/>
              <a:t>argmax</a:t>
            </a:r>
            <a:r>
              <a:rPr baseline="-25000" lang="en" sz="2000"/>
              <a:t>w(i-k)∊V</a:t>
            </a:r>
            <a:r>
              <a:rPr lang="en" sz="2000"/>
              <a:t>(</a:t>
            </a:r>
            <a:r>
              <a:rPr lang="en" sz="2000">
                <a:solidFill>
                  <a:srgbClr val="0000FF"/>
                </a:solidFill>
              </a:rPr>
              <a:t>p(w</a:t>
            </a:r>
            <a:r>
              <a:rPr baseline="-25000" lang="en" sz="2000">
                <a:solidFill>
                  <a:srgbClr val="0000FF"/>
                </a:solidFill>
              </a:rPr>
              <a:t>i-1</a:t>
            </a:r>
            <a:r>
              <a:rPr lang="en" sz="2000">
                <a:solidFill>
                  <a:srgbClr val="0000FF"/>
                </a:solidFill>
              </a:rPr>
              <a:t>w</a:t>
            </a:r>
            <a:r>
              <a:rPr baseline="-25000" lang="en" sz="2000">
                <a:solidFill>
                  <a:srgbClr val="0000FF"/>
                </a:solidFill>
              </a:rPr>
              <a:t>i-2</a:t>
            </a:r>
            <a:r>
              <a:rPr lang="en" sz="2000">
                <a:solidFill>
                  <a:srgbClr val="0000FF"/>
                </a:solidFill>
              </a:rPr>
              <a:t>…w</a:t>
            </a:r>
            <a:r>
              <a:rPr baseline="-25000" lang="en" sz="2000">
                <a:solidFill>
                  <a:srgbClr val="0000FF"/>
                </a:solidFill>
              </a:rPr>
              <a:t>i-n+1</a:t>
            </a:r>
            <a:r>
              <a:rPr lang="en" sz="2000">
                <a:solidFill>
                  <a:srgbClr val="0000FF"/>
                </a:solidFill>
              </a:rPr>
              <a:t>|a)p(a) / p(w</a:t>
            </a:r>
            <a:r>
              <a:rPr baseline="-25000" lang="en" sz="2000">
                <a:solidFill>
                  <a:srgbClr val="0000FF"/>
                </a:solidFill>
              </a:rPr>
              <a:t>i-1</a:t>
            </a:r>
            <a:r>
              <a:rPr lang="en" sz="2000">
                <a:solidFill>
                  <a:srgbClr val="0000FF"/>
                </a:solidFill>
              </a:rPr>
              <a:t>w</a:t>
            </a:r>
            <a:r>
              <a:rPr baseline="-25000" lang="en" sz="2000">
                <a:solidFill>
                  <a:srgbClr val="0000FF"/>
                </a:solidFill>
              </a:rPr>
              <a:t>i-2</a:t>
            </a:r>
            <a:r>
              <a:rPr lang="en" sz="2000">
                <a:solidFill>
                  <a:srgbClr val="0000FF"/>
                </a:solidFill>
              </a:rPr>
              <a:t>…w</a:t>
            </a:r>
            <a:r>
              <a:rPr baseline="-25000" lang="en" sz="2000">
                <a:solidFill>
                  <a:srgbClr val="0000FF"/>
                </a:solidFill>
              </a:rPr>
              <a:t>i-n+1</a:t>
            </a:r>
            <a:r>
              <a:rPr lang="en" sz="2000">
                <a:solidFill>
                  <a:srgbClr val="0000FF"/>
                </a:solidFill>
              </a:rPr>
              <a:t>))</a:t>
            </a:r>
            <a:endParaRPr sz="2000">
              <a:solidFill>
                <a:srgbClr val="0000FF"/>
              </a:solidFill>
            </a:endParaRPr>
          </a:p>
          <a:p>
            <a:pPr indent="-355600" lvl="1" marL="914400" rtl="0" algn="l">
              <a:spcBef>
                <a:spcPts val="0"/>
              </a:spcBef>
              <a:spcAft>
                <a:spcPts val="0"/>
              </a:spcAft>
              <a:buSzPts val="2000"/>
              <a:buChar char="○"/>
            </a:pPr>
            <a:r>
              <a:rPr lang="en" sz="2000"/>
              <a:t>argmax</a:t>
            </a:r>
            <a:r>
              <a:rPr baseline="-25000" lang="en" sz="2000"/>
              <a:t>w(i-k)∊V</a:t>
            </a:r>
            <a:r>
              <a:rPr lang="en" sz="2000"/>
              <a:t>(</a:t>
            </a:r>
            <a:r>
              <a:rPr lang="en" sz="2000">
                <a:solidFill>
                  <a:srgbClr val="0000FF"/>
                </a:solidFill>
              </a:rPr>
              <a:t>p(w</a:t>
            </a:r>
            <a:r>
              <a:rPr baseline="-25000" lang="en" sz="2000">
                <a:solidFill>
                  <a:srgbClr val="0000FF"/>
                </a:solidFill>
              </a:rPr>
              <a:t>i-1</a:t>
            </a:r>
            <a:r>
              <a:rPr lang="en" sz="2000">
                <a:solidFill>
                  <a:srgbClr val="0000FF"/>
                </a:solidFill>
              </a:rPr>
              <a:t>w</a:t>
            </a:r>
            <a:r>
              <a:rPr baseline="-25000" lang="en" sz="2000">
                <a:solidFill>
                  <a:srgbClr val="0000FF"/>
                </a:solidFill>
              </a:rPr>
              <a:t>i-2</a:t>
            </a:r>
            <a:r>
              <a:rPr lang="en" sz="2000">
                <a:solidFill>
                  <a:srgbClr val="0000FF"/>
                </a:solidFill>
              </a:rPr>
              <a:t>…w</a:t>
            </a:r>
            <a:r>
              <a:rPr baseline="-25000" lang="en" sz="2000">
                <a:solidFill>
                  <a:srgbClr val="0000FF"/>
                </a:solidFill>
              </a:rPr>
              <a:t>i-n+1</a:t>
            </a:r>
            <a:r>
              <a:rPr lang="en" sz="2000">
                <a:solidFill>
                  <a:srgbClr val="0000FF"/>
                </a:solidFill>
              </a:rPr>
              <a:t>|a) / p(w</a:t>
            </a:r>
            <a:r>
              <a:rPr baseline="-25000" lang="en" sz="2000">
                <a:solidFill>
                  <a:srgbClr val="0000FF"/>
                </a:solidFill>
              </a:rPr>
              <a:t>i-1</a:t>
            </a:r>
            <a:r>
              <a:rPr lang="en" sz="2000">
                <a:solidFill>
                  <a:srgbClr val="0000FF"/>
                </a:solidFill>
              </a:rPr>
              <a:t>w</a:t>
            </a:r>
            <a:r>
              <a:rPr baseline="-25000" lang="en" sz="2000">
                <a:solidFill>
                  <a:srgbClr val="0000FF"/>
                </a:solidFill>
              </a:rPr>
              <a:t>i-2</a:t>
            </a:r>
            <a:r>
              <a:rPr lang="en" sz="2000">
                <a:solidFill>
                  <a:srgbClr val="0000FF"/>
                </a:solidFill>
              </a:rPr>
              <a:t>…w</a:t>
            </a:r>
            <a:r>
              <a:rPr baseline="-25000" lang="en" sz="2000">
                <a:solidFill>
                  <a:srgbClr val="0000FF"/>
                </a:solidFill>
              </a:rPr>
              <a:t>i-n+1</a:t>
            </a:r>
            <a:r>
              <a:rPr lang="en" sz="2000">
                <a:solidFill>
                  <a:srgbClr val="0000FF"/>
                </a:solidFill>
              </a:rPr>
              <a:t>))</a:t>
            </a:r>
            <a:endParaRPr sz="2000">
              <a:solidFill>
                <a:srgbClr val="0000FF"/>
              </a:solidFill>
            </a:endParaRPr>
          </a:p>
          <a:p>
            <a:pPr indent="-368300" lvl="0" marL="457200" rtl="0" algn="l">
              <a:spcBef>
                <a:spcPts val="0"/>
              </a:spcBef>
              <a:spcAft>
                <a:spcPts val="0"/>
              </a:spcAft>
              <a:buSzPts val="2200"/>
              <a:buChar char="●"/>
            </a:pPr>
            <a:r>
              <a:rPr lang="en"/>
              <a:t>The </a:t>
            </a:r>
            <a:r>
              <a:rPr i="1" lang="en"/>
              <a:t>context</a:t>
            </a:r>
            <a:r>
              <a:rPr lang="en"/>
              <a:t> that maximizes the chance token </a:t>
            </a:r>
            <a:r>
              <a:rPr i="1" lang="en"/>
              <a:t>a</a:t>
            </a:r>
            <a:r>
              <a:rPr lang="en"/>
              <a:t> comes next is the likelihood of the context given </a:t>
            </a:r>
            <a:r>
              <a:rPr i="1" lang="en"/>
              <a:t>a</a:t>
            </a:r>
            <a:r>
              <a:rPr lang="en"/>
              <a:t> by the marginal probability of the context itself</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7">
                                            <p:txEl>
                                              <p:pRg end="0" st="0"/>
                                            </p:txEl>
                                          </p:spTgt>
                                        </p:tgtEl>
                                        <p:attrNameLst>
                                          <p:attrName>style.visibility</p:attrName>
                                        </p:attrNameLst>
                                      </p:cBhvr>
                                      <p:to>
                                        <p:strVal val="visible"/>
                                      </p:to>
                                    </p:set>
                                    <p:animEffect filter="fade" transition="in">
                                      <p:cBhvr>
                                        <p:cTn dur="1000"/>
                                        <p:tgtEl>
                                          <p:spTgt spid="27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7">
                                            <p:txEl>
                                              <p:pRg end="1" st="1"/>
                                            </p:txEl>
                                          </p:spTgt>
                                        </p:tgtEl>
                                        <p:attrNameLst>
                                          <p:attrName>style.visibility</p:attrName>
                                        </p:attrNameLst>
                                      </p:cBhvr>
                                      <p:to>
                                        <p:strVal val="visible"/>
                                      </p:to>
                                    </p:set>
                                    <p:animEffect filter="fade" transition="in">
                                      <p:cBhvr>
                                        <p:cTn dur="1000"/>
                                        <p:tgtEl>
                                          <p:spTgt spid="27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7">
                                            <p:txEl>
                                              <p:pRg end="2" st="2"/>
                                            </p:txEl>
                                          </p:spTgt>
                                        </p:tgtEl>
                                        <p:attrNameLst>
                                          <p:attrName>style.visibility</p:attrName>
                                        </p:attrNameLst>
                                      </p:cBhvr>
                                      <p:to>
                                        <p:strVal val="visible"/>
                                      </p:to>
                                    </p:set>
                                    <p:animEffect filter="fade" transition="in">
                                      <p:cBhvr>
                                        <p:cTn dur="1000"/>
                                        <p:tgtEl>
                                          <p:spTgt spid="273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7">
                                            <p:txEl>
                                              <p:pRg end="3" st="3"/>
                                            </p:txEl>
                                          </p:spTgt>
                                        </p:tgtEl>
                                        <p:attrNameLst>
                                          <p:attrName>style.visibility</p:attrName>
                                        </p:attrNameLst>
                                      </p:cBhvr>
                                      <p:to>
                                        <p:strVal val="visible"/>
                                      </p:to>
                                    </p:set>
                                    <p:animEffect filter="fade" transition="in">
                                      <p:cBhvr>
                                        <p:cTn dur="1000"/>
                                        <p:tgtEl>
                                          <p:spTgt spid="273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7">
                                            <p:txEl>
                                              <p:pRg end="4" st="4"/>
                                            </p:txEl>
                                          </p:spTgt>
                                        </p:tgtEl>
                                        <p:attrNameLst>
                                          <p:attrName>style.visibility</p:attrName>
                                        </p:attrNameLst>
                                      </p:cBhvr>
                                      <p:to>
                                        <p:strVal val="visible"/>
                                      </p:to>
                                    </p:set>
                                    <p:animEffect filter="fade" transition="in">
                                      <p:cBhvr>
                                        <p:cTn dur="1000"/>
                                        <p:tgtEl>
                                          <p:spTgt spid="273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7">
                                            <p:txEl>
                                              <p:pRg end="5" st="5"/>
                                            </p:txEl>
                                          </p:spTgt>
                                        </p:tgtEl>
                                        <p:attrNameLst>
                                          <p:attrName>style.visibility</p:attrName>
                                        </p:attrNameLst>
                                      </p:cBhvr>
                                      <p:to>
                                        <p:strVal val="visible"/>
                                      </p:to>
                                    </p:set>
                                    <p:animEffect filter="fade" transition="in">
                                      <p:cBhvr>
                                        <p:cTn dur="1000"/>
                                        <p:tgtEl>
                                          <p:spTgt spid="273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7">
                                            <p:txEl>
                                              <p:pRg end="6" st="6"/>
                                            </p:txEl>
                                          </p:spTgt>
                                        </p:tgtEl>
                                        <p:attrNameLst>
                                          <p:attrName>style.visibility</p:attrName>
                                        </p:attrNameLst>
                                      </p:cBhvr>
                                      <p:to>
                                        <p:strVal val="visible"/>
                                      </p:to>
                                    </p:set>
                                    <p:animEffect filter="fade" transition="in">
                                      <p:cBhvr>
                                        <p:cTn dur="1000"/>
                                        <p:tgtEl>
                                          <p:spTgt spid="273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7">
                                            <p:txEl>
                                              <p:pRg end="7" st="7"/>
                                            </p:txEl>
                                          </p:spTgt>
                                        </p:tgtEl>
                                        <p:attrNameLst>
                                          <p:attrName>style.visibility</p:attrName>
                                        </p:attrNameLst>
                                      </p:cBhvr>
                                      <p:to>
                                        <p:strVal val="visible"/>
                                      </p:to>
                                    </p:set>
                                    <p:animEffect filter="fade" transition="in">
                                      <p:cBhvr>
                                        <p:cTn dur="1000"/>
                                        <p:tgtEl>
                                          <p:spTgt spid="2737">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7">
                                            <p:txEl>
                                              <p:pRg end="8" st="8"/>
                                            </p:txEl>
                                          </p:spTgt>
                                        </p:tgtEl>
                                        <p:attrNameLst>
                                          <p:attrName>style.visibility</p:attrName>
                                        </p:attrNameLst>
                                      </p:cBhvr>
                                      <p:to>
                                        <p:strVal val="visible"/>
                                      </p:to>
                                    </p:set>
                                    <p:animEffect filter="fade" transition="in">
                                      <p:cBhvr>
                                        <p:cTn dur="1000"/>
                                        <p:tgtEl>
                                          <p:spTgt spid="2737">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1" name="Shape 2741"/>
        <p:cNvGrpSpPr/>
        <p:nvPr/>
      </p:nvGrpSpPr>
      <p:grpSpPr>
        <a:xfrm>
          <a:off x="0" y="0"/>
          <a:ext cx="0" cy="0"/>
          <a:chOff x="0" y="0"/>
          <a:chExt cx="0" cy="0"/>
        </a:xfrm>
      </p:grpSpPr>
      <p:sp>
        <p:nvSpPr>
          <p:cNvPr id="2742" name="Google Shape;2742;p6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Vectors Representing Context</a:t>
            </a:r>
            <a:endParaRPr/>
          </a:p>
        </p:txBody>
      </p:sp>
      <p:sp>
        <p:nvSpPr>
          <p:cNvPr id="2743" name="Google Shape;2743;p64"/>
          <p:cNvSpPr txBox="1"/>
          <p:nvPr>
            <p:ph idx="1" type="body"/>
          </p:nvPr>
        </p:nvSpPr>
        <p:spPr>
          <a:xfrm>
            <a:off x="311575" y="1111650"/>
            <a:ext cx="8520600" cy="40320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rgbClr val="000000"/>
              </a:buClr>
              <a:buSzPts val="2200"/>
              <a:buChar char="●"/>
            </a:pPr>
            <a:r>
              <a:rPr lang="en">
                <a:solidFill>
                  <a:srgbClr val="000000"/>
                </a:solidFill>
              </a:rPr>
              <a:t>Let’s consider a bigram model:</a:t>
            </a:r>
            <a:endParaRPr>
              <a:solidFill>
                <a:srgbClr val="000000"/>
              </a:solidFill>
            </a:endParaRPr>
          </a:p>
          <a:p>
            <a:pPr indent="-368300" lvl="1" marL="914400" rtl="0" algn="l">
              <a:spcBef>
                <a:spcPts val="0"/>
              </a:spcBef>
              <a:spcAft>
                <a:spcPts val="0"/>
              </a:spcAft>
              <a:buClr>
                <a:srgbClr val="0000FF"/>
              </a:buClr>
              <a:buSzPts val="2200"/>
              <a:buChar char="○"/>
            </a:pPr>
            <a:r>
              <a:rPr lang="en"/>
              <a:t>argmax</a:t>
            </a:r>
            <a:r>
              <a:rPr baseline="-25000" lang="en"/>
              <a:t>w(i-1)∊V</a:t>
            </a:r>
            <a:r>
              <a:rPr lang="en"/>
              <a:t>(</a:t>
            </a:r>
            <a:r>
              <a:rPr lang="en">
                <a:solidFill>
                  <a:srgbClr val="0000FF"/>
                </a:solidFill>
              </a:rPr>
              <a:t>p(w</a:t>
            </a:r>
            <a:r>
              <a:rPr baseline="-25000" lang="en">
                <a:solidFill>
                  <a:srgbClr val="0000FF"/>
                </a:solidFill>
              </a:rPr>
              <a:t>i-1</a:t>
            </a:r>
            <a:r>
              <a:rPr lang="en">
                <a:solidFill>
                  <a:srgbClr val="0000FF"/>
                </a:solidFill>
              </a:rPr>
              <a:t>|a) / p(w</a:t>
            </a:r>
            <a:r>
              <a:rPr baseline="-25000" lang="en">
                <a:solidFill>
                  <a:srgbClr val="0000FF"/>
                </a:solidFill>
              </a:rPr>
              <a:t>i-1</a:t>
            </a:r>
            <a:r>
              <a:rPr lang="en">
                <a:solidFill>
                  <a:srgbClr val="0000FF"/>
                </a:solidFill>
              </a:rPr>
              <a:t>))</a:t>
            </a:r>
            <a:endParaRPr>
              <a:solidFill>
                <a:srgbClr val="0000FF"/>
              </a:solidFill>
            </a:endParaRPr>
          </a:p>
          <a:p>
            <a:pPr indent="-368300" lvl="1" marL="914400" rtl="0" algn="l">
              <a:spcBef>
                <a:spcPts val="0"/>
              </a:spcBef>
              <a:spcAft>
                <a:spcPts val="0"/>
              </a:spcAft>
              <a:buSzPts val="2200"/>
              <a:buChar char="○"/>
            </a:pPr>
            <a:r>
              <a:rPr lang="en"/>
              <a:t>Intuitively: the word that frequently occurs before the target word </a:t>
            </a:r>
            <a:r>
              <a:rPr i="1" lang="en"/>
              <a:t>a</a:t>
            </a:r>
            <a:r>
              <a:rPr lang="en"/>
              <a:t>, and seldom occurring without </a:t>
            </a:r>
            <a:r>
              <a:rPr i="1" lang="en"/>
              <a:t>a</a:t>
            </a:r>
            <a:endParaRPr/>
          </a:p>
          <a:p>
            <a:pPr indent="-368300" lvl="0" marL="457200" rtl="0" algn="l">
              <a:spcBef>
                <a:spcPts val="0"/>
              </a:spcBef>
              <a:spcAft>
                <a:spcPts val="0"/>
              </a:spcAft>
              <a:buSzPts val="2200"/>
              <a:buChar char="●"/>
            </a:pPr>
            <a:r>
              <a:rPr lang="en"/>
              <a:t>If our </a:t>
            </a:r>
            <a:r>
              <a:rPr i="1" lang="en"/>
              <a:t>context</a:t>
            </a:r>
            <a:r>
              <a:rPr lang="en"/>
              <a:t> is a </a:t>
            </a:r>
            <a:r>
              <a:rPr i="1" lang="en"/>
              <a:t>multi-hot</a:t>
            </a:r>
            <a:r>
              <a:rPr lang="en"/>
              <a:t> vector instead of a </a:t>
            </a:r>
            <a:r>
              <a:rPr i="1" lang="en"/>
              <a:t>one-hot</a:t>
            </a:r>
            <a:r>
              <a:rPr lang="en"/>
              <a:t> vector, the intuition is the same, just for the last few words</a:t>
            </a:r>
            <a:endParaRPr/>
          </a:p>
          <a:p>
            <a:pPr indent="-368300" lvl="0" marL="457200" rtl="0" algn="l">
              <a:spcBef>
                <a:spcPts val="0"/>
              </a:spcBef>
              <a:spcAft>
                <a:spcPts val="0"/>
              </a:spcAft>
              <a:buSzPts val="2200"/>
              <a:buChar char="●"/>
            </a:pPr>
            <a:r>
              <a:rPr lang="en"/>
              <a:t>Could we have reasoned about likely </a:t>
            </a:r>
            <a:r>
              <a:rPr i="1" lang="en"/>
              <a:t>context</a:t>
            </a:r>
            <a:r>
              <a:rPr lang="en"/>
              <a:t> in our </a:t>
            </a:r>
            <a:r>
              <a:rPr i="1" lang="en"/>
              <a:t>n</a:t>
            </a:r>
            <a:r>
              <a:rPr lang="en"/>
              <a:t>-gram models that considered word order?</a:t>
            </a:r>
            <a:endParaRPr/>
          </a:p>
          <a:p>
            <a:pPr indent="-368300" lvl="1" marL="914400" rtl="0" algn="l">
              <a:spcBef>
                <a:spcPts val="0"/>
              </a:spcBef>
              <a:spcAft>
                <a:spcPts val="0"/>
              </a:spcAft>
              <a:buSzPts val="2200"/>
              <a:buChar char="○"/>
            </a:pPr>
            <a:r>
              <a:rPr lang="en"/>
              <a:t>Yes! Just even less tractable. |V|</a:t>
            </a:r>
            <a:r>
              <a:rPr baseline="30000" lang="en"/>
              <a:t>n-1</a:t>
            </a:r>
            <a:r>
              <a:rPr lang="en"/>
              <a:t> places to reason about.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3">
                                            <p:txEl>
                                              <p:pRg end="0" st="0"/>
                                            </p:txEl>
                                          </p:spTgt>
                                        </p:tgtEl>
                                        <p:attrNameLst>
                                          <p:attrName>style.visibility</p:attrName>
                                        </p:attrNameLst>
                                      </p:cBhvr>
                                      <p:to>
                                        <p:strVal val="visible"/>
                                      </p:to>
                                    </p:set>
                                    <p:animEffect filter="fade" transition="in">
                                      <p:cBhvr>
                                        <p:cTn dur="1000"/>
                                        <p:tgtEl>
                                          <p:spTgt spid="274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3">
                                            <p:txEl>
                                              <p:pRg end="1" st="1"/>
                                            </p:txEl>
                                          </p:spTgt>
                                        </p:tgtEl>
                                        <p:attrNameLst>
                                          <p:attrName>style.visibility</p:attrName>
                                        </p:attrNameLst>
                                      </p:cBhvr>
                                      <p:to>
                                        <p:strVal val="visible"/>
                                      </p:to>
                                    </p:set>
                                    <p:animEffect filter="fade" transition="in">
                                      <p:cBhvr>
                                        <p:cTn dur="1000"/>
                                        <p:tgtEl>
                                          <p:spTgt spid="274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3">
                                            <p:txEl>
                                              <p:pRg end="2" st="2"/>
                                            </p:txEl>
                                          </p:spTgt>
                                        </p:tgtEl>
                                        <p:attrNameLst>
                                          <p:attrName>style.visibility</p:attrName>
                                        </p:attrNameLst>
                                      </p:cBhvr>
                                      <p:to>
                                        <p:strVal val="visible"/>
                                      </p:to>
                                    </p:set>
                                    <p:animEffect filter="fade" transition="in">
                                      <p:cBhvr>
                                        <p:cTn dur="1000"/>
                                        <p:tgtEl>
                                          <p:spTgt spid="274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3">
                                            <p:txEl>
                                              <p:pRg end="3" st="3"/>
                                            </p:txEl>
                                          </p:spTgt>
                                        </p:tgtEl>
                                        <p:attrNameLst>
                                          <p:attrName>style.visibility</p:attrName>
                                        </p:attrNameLst>
                                      </p:cBhvr>
                                      <p:to>
                                        <p:strVal val="visible"/>
                                      </p:to>
                                    </p:set>
                                    <p:animEffect filter="fade" transition="in">
                                      <p:cBhvr>
                                        <p:cTn dur="1000"/>
                                        <p:tgtEl>
                                          <p:spTgt spid="274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3">
                                            <p:txEl>
                                              <p:pRg end="4" st="4"/>
                                            </p:txEl>
                                          </p:spTgt>
                                        </p:tgtEl>
                                        <p:attrNameLst>
                                          <p:attrName>style.visibility</p:attrName>
                                        </p:attrNameLst>
                                      </p:cBhvr>
                                      <p:to>
                                        <p:strVal val="visible"/>
                                      </p:to>
                                    </p:set>
                                    <p:animEffect filter="fade" transition="in">
                                      <p:cBhvr>
                                        <p:cTn dur="1000"/>
                                        <p:tgtEl>
                                          <p:spTgt spid="274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3">
                                            <p:txEl>
                                              <p:pRg end="5" st="5"/>
                                            </p:txEl>
                                          </p:spTgt>
                                        </p:tgtEl>
                                        <p:attrNameLst>
                                          <p:attrName>style.visibility</p:attrName>
                                        </p:attrNameLst>
                                      </p:cBhvr>
                                      <p:to>
                                        <p:strVal val="visible"/>
                                      </p:to>
                                    </p:set>
                                    <p:animEffect filter="fade" transition="in">
                                      <p:cBhvr>
                                        <p:cTn dur="1000"/>
                                        <p:tgtEl>
                                          <p:spTgt spid="2743">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7" name="Shape 2747"/>
        <p:cNvGrpSpPr/>
        <p:nvPr/>
      </p:nvGrpSpPr>
      <p:grpSpPr>
        <a:xfrm>
          <a:off x="0" y="0"/>
          <a:ext cx="0" cy="0"/>
          <a:chOff x="0" y="0"/>
          <a:chExt cx="0" cy="0"/>
        </a:xfrm>
      </p:grpSpPr>
      <p:sp>
        <p:nvSpPr>
          <p:cNvPr id="2748" name="Google Shape;2748;p6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Vectors Representing Context</a:t>
            </a:r>
            <a:endParaRPr/>
          </a:p>
        </p:txBody>
      </p:sp>
      <p:sp>
        <p:nvSpPr>
          <p:cNvPr id="2749" name="Google Shape;2749;p65"/>
          <p:cNvSpPr txBox="1"/>
          <p:nvPr>
            <p:ph idx="1" type="body"/>
          </p:nvPr>
        </p:nvSpPr>
        <p:spPr>
          <a:xfrm>
            <a:off x="311575" y="1111650"/>
            <a:ext cx="8520600" cy="40320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The core unsatisfying thing about </a:t>
            </a:r>
            <a:r>
              <a:rPr i="1" lang="en"/>
              <a:t>n</a:t>
            </a:r>
            <a:r>
              <a:rPr lang="en"/>
              <a:t>-grams:</a:t>
            </a:r>
            <a:endParaRPr/>
          </a:p>
          <a:p>
            <a:pPr indent="-368300" lvl="1" marL="914400" rtl="0" algn="l">
              <a:spcBef>
                <a:spcPts val="0"/>
              </a:spcBef>
              <a:spcAft>
                <a:spcPts val="0"/>
              </a:spcAft>
              <a:buSzPts val="2200"/>
              <a:buChar char="○"/>
            </a:pPr>
            <a:r>
              <a:rPr lang="en"/>
              <a:t>Sparsity!</a:t>
            </a:r>
            <a:endParaRPr/>
          </a:p>
          <a:p>
            <a:pPr indent="-368300" lvl="0" marL="457200" rtl="0" algn="l">
              <a:spcBef>
                <a:spcPts val="0"/>
              </a:spcBef>
              <a:spcAft>
                <a:spcPts val="0"/>
              </a:spcAft>
              <a:buSzPts val="2200"/>
              <a:buChar char="●"/>
            </a:pPr>
            <a:r>
              <a:rPr lang="en"/>
              <a:t>Zipf’s law! </a:t>
            </a:r>
            <a:endParaRPr i="1"/>
          </a:p>
          <a:p>
            <a:pPr indent="-368300" lvl="1" marL="914400" rtl="0" algn="l">
              <a:spcBef>
                <a:spcPts val="0"/>
              </a:spcBef>
              <a:spcAft>
                <a:spcPts val="0"/>
              </a:spcAft>
              <a:buSzPts val="2200"/>
              <a:buChar char="○"/>
            </a:pPr>
            <a:r>
              <a:rPr lang="en"/>
              <a:t>Zero entries dominate as context (n) grows</a:t>
            </a:r>
            <a:endParaRPr/>
          </a:p>
          <a:p>
            <a:pPr indent="-368300" lvl="0" marL="457200" rtl="0" algn="l">
              <a:spcBef>
                <a:spcPts val="0"/>
              </a:spcBef>
              <a:spcAft>
                <a:spcPts val="0"/>
              </a:spcAft>
              <a:buSzPts val="2200"/>
              <a:buChar char="●"/>
            </a:pPr>
            <a:r>
              <a:rPr lang="en"/>
              <a:t>Using a multi-hot context of size |V| for previous n words (our bag-of-words alternative) </a:t>
            </a:r>
            <a:r>
              <a:rPr i="1" lang="en"/>
              <a:t>does not resolve this fundamental issue</a:t>
            </a:r>
            <a:r>
              <a:rPr lang="en"/>
              <a:t> because it’s based on co-occurrence counts yet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9">
                                            <p:txEl>
                                              <p:pRg end="0" st="0"/>
                                            </p:txEl>
                                          </p:spTgt>
                                        </p:tgtEl>
                                        <p:attrNameLst>
                                          <p:attrName>style.visibility</p:attrName>
                                        </p:attrNameLst>
                                      </p:cBhvr>
                                      <p:to>
                                        <p:strVal val="visible"/>
                                      </p:to>
                                    </p:set>
                                    <p:animEffect filter="fade" transition="in">
                                      <p:cBhvr>
                                        <p:cTn dur="1000"/>
                                        <p:tgtEl>
                                          <p:spTgt spid="274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9">
                                            <p:txEl>
                                              <p:pRg end="1" st="1"/>
                                            </p:txEl>
                                          </p:spTgt>
                                        </p:tgtEl>
                                        <p:attrNameLst>
                                          <p:attrName>style.visibility</p:attrName>
                                        </p:attrNameLst>
                                      </p:cBhvr>
                                      <p:to>
                                        <p:strVal val="visible"/>
                                      </p:to>
                                    </p:set>
                                    <p:animEffect filter="fade" transition="in">
                                      <p:cBhvr>
                                        <p:cTn dur="1000"/>
                                        <p:tgtEl>
                                          <p:spTgt spid="274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9">
                                            <p:txEl>
                                              <p:pRg end="2" st="2"/>
                                            </p:txEl>
                                          </p:spTgt>
                                        </p:tgtEl>
                                        <p:attrNameLst>
                                          <p:attrName>style.visibility</p:attrName>
                                        </p:attrNameLst>
                                      </p:cBhvr>
                                      <p:to>
                                        <p:strVal val="visible"/>
                                      </p:to>
                                    </p:set>
                                    <p:animEffect filter="fade" transition="in">
                                      <p:cBhvr>
                                        <p:cTn dur="1000"/>
                                        <p:tgtEl>
                                          <p:spTgt spid="274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9">
                                            <p:txEl>
                                              <p:pRg end="3" st="3"/>
                                            </p:txEl>
                                          </p:spTgt>
                                        </p:tgtEl>
                                        <p:attrNameLst>
                                          <p:attrName>style.visibility</p:attrName>
                                        </p:attrNameLst>
                                      </p:cBhvr>
                                      <p:to>
                                        <p:strVal val="visible"/>
                                      </p:to>
                                    </p:set>
                                    <p:animEffect filter="fade" transition="in">
                                      <p:cBhvr>
                                        <p:cTn dur="1000"/>
                                        <p:tgtEl>
                                          <p:spTgt spid="274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9">
                                            <p:txEl>
                                              <p:pRg end="4" st="4"/>
                                            </p:txEl>
                                          </p:spTgt>
                                        </p:tgtEl>
                                        <p:attrNameLst>
                                          <p:attrName>style.visibility</p:attrName>
                                        </p:attrNameLst>
                                      </p:cBhvr>
                                      <p:to>
                                        <p:strVal val="visible"/>
                                      </p:to>
                                    </p:set>
                                    <p:animEffect filter="fade" transition="in">
                                      <p:cBhvr>
                                        <p:cTn dur="1000"/>
                                        <p:tgtEl>
                                          <p:spTgt spid="274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3" name="Shape 2753"/>
        <p:cNvGrpSpPr/>
        <p:nvPr/>
      </p:nvGrpSpPr>
      <p:grpSpPr>
        <a:xfrm>
          <a:off x="0" y="0"/>
          <a:ext cx="0" cy="0"/>
          <a:chOff x="0" y="0"/>
          <a:chExt cx="0" cy="0"/>
        </a:xfrm>
      </p:grpSpPr>
      <p:sp>
        <p:nvSpPr>
          <p:cNvPr id="2754" name="Google Shape;2754;p6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Word Embeddings Compress n-grams!</a:t>
            </a:r>
            <a:endParaRPr/>
          </a:p>
        </p:txBody>
      </p:sp>
      <p:sp>
        <p:nvSpPr>
          <p:cNvPr id="2755" name="Google Shape;2755;p66"/>
          <p:cNvSpPr txBox="1"/>
          <p:nvPr>
            <p:ph idx="1" type="body"/>
          </p:nvPr>
        </p:nvSpPr>
        <p:spPr>
          <a:xfrm>
            <a:off x="311575" y="1111650"/>
            <a:ext cx="8520600" cy="40320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What is the standard remedy for sparsity in a data structure?</a:t>
            </a:r>
            <a:endParaRPr/>
          </a:p>
          <a:p>
            <a:pPr indent="-368300" lvl="1" marL="914400" rtl="0" algn="l">
              <a:spcBef>
                <a:spcPts val="0"/>
              </a:spcBef>
              <a:spcAft>
                <a:spcPts val="0"/>
              </a:spcAft>
              <a:buSzPts val="2200"/>
              <a:buChar char="○"/>
            </a:pPr>
            <a:r>
              <a:rPr lang="en"/>
              <a:t>Compression!</a:t>
            </a:r>
            <a:endParaRPr/>
          </a:p>
          <a:p>
            <a:pPr indent="-368300" lvl="0" marL="457200" rtl="0" algn="l">
              <a:spcBef>
                <a:spcPts val="0"/>
              </a:spcBef>
              <a:spcAft>
                <a:spcPts val="0"/>
              </a:spcAft>
              <a:buSzPts val="2200"/>
              <a:buChar char="●"/>
            </a:pPr>
            <a:r>
              <a:rPr lang="en"/>
              <a:t>What we would </a:t>
            </a:r>
            <a:r>
              <a:rPr i="1" lang="en"/>
              <a:t>like to achieve</a:t>
            </a:r>
            <a:r>
              <a:rPr lang="en"/>
              <a:t> is to compress all the co-occurrence information in our big table of word/context counts in fewer than |V|</a:t>
            </a:r>
            <a:r>
              <a:rPr baseline="30000" lang="en"/>
              <a:t>n</a:t>
            </a:r>
            <a:r>
              <a:rPr lang="en"/>
              <a:t> dimensions </a:t>
            </a:r>
            <a:endParaRPr/>
          </a:p>
          <a:p>
            <a:pPr indent="-368300" lvl="0" marL="457200" rtl="0" algn="l">
              <a:spcBef>
                <a:spcPts val="0"/>
              </a:spcBef>
              <a:spcAft>
                <a:spcPts val="0"/>
              </a:spcAft>
              <a:buSzPts val="2200"/>
              <a:buChar char="●"/>
            </a:pPr>
            <a:r>
              <a:rPr lang="en"/>
              <a:t>Luckily, we can</a:t>
            </a:r>
            <a:endParaRPr/>
          </a:p>
          <a:p>
            <a:pPr indent="-368300" lvl="1" marL="914400" rtl="0" algn="l">
              <a:spcBef>
                <a:spcPts val="0"/>
              </a:spcBef>
              <a:spcAft>
                <a:spcPts val="0"/>
              </a:spcAft>
              <a:buSzPts val="2200"/>
              <a:buChar char="○"/>
            </a:pPr>
            <a:r>
              <a:rPr lang="en"/>
              <a:t>The first </a:t>
            </a:r>
            <a:r>
              <a:rPr i="1" lang="en"/>
              <a:t>neural</a:t>
            </a:r>
            <a:r>
              <a:rPr lang="en"/>
              <a:t> approaches to achieving this goal stored |V|=30k, n=10 with bidirectional context in 600d vectors</a:t>
            </a:r>
            <a:endParaRPr/>
          </a:p>
          <a:p>
            <a:pPr indent="-368300" lvl="2" marL="1371600" rtl="0" algn="l">
              <a:spcBef>
                <a:spcPts val="0"/>
              </a:spcBef>
              <a:spcAft>
                <a:spcPts val="0"/>
              </a:spcAft>
              <a:buSzPts val="2200"/>
              <a:buChar char="■"/>
            </a:pPr>
            <a:r>
              <a:rPr lang="en"/>
              <a:t>Raw co-occurrence: 30,000</a:t>
            </a:r>
            <a:r>
              <a:rPr baseline="30000" lang="en"/>
              <a:t>10</a:t>
            </a:r>
            <a:endParaRPr/>
          </a:p>
          <a:p>
            <a:pPr indent="-368300" lvl="2" marL="1371600" rtl="0" algn="l">
              <a:spcBef>
                <a:spcPts val="0"/>
              </a:spcBef>
              <a:spcAft>
                <a:spcPts val="0"/>
              </a:spcAft>
              <a:buSzPts val="2200"/>
              <a:buChar char="■"/>
            </a:pPr>
            <a:r>
              <a:rPr lang="en"/>
              <a:t>Three hundred trillion entries in co-occ matrix</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55">
                                            <p:txEl>
                                              <p:pRg end="0" st="0"/>
                                            </p:txEl>
                                          </p:spTgt>
                                        </p:tgtEl>
                                        <p:attrNameLst>
                                          <p:attrName>style.visibility</p:attrName>
                                        </p:attrNameLst>
                                      </p:cBhvr>
                                      <p:to>
                                        <p:strVal val="visible"/>
                                      </p:to>
                                    </p:set>
                                    <p:animEffect filter="fade" transition="in">
                                      <p:cBhvr>
                                        <p:cTn dur="1000"/>
                                        <p:tgtEl>
                                          <p:spTgt spid="27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55">
                                            <p:txEl>
                                              <p:pRg end="1" st="1"/>
                                            </p:txEl>
                                          </p:spTgt>
                                        </p:tgtEl>
                                        <p:attrNameLst>
                                          <p:attrName>style.visibility</p:attrName>
                                        </p:attrNameLst>
                                      </p:cBhvr>
                                      <p:to>
                                        <p:strVal val="visible"/>
                                      </p:to>
                                    </p:set>
                                    <p:animEffect filter="fade" transition="in">
                                      <p:cBhvr>
                                        <p:cTn dur="1000"/>
                                        <p:tgtEl>
                                          <p:spTgt spid="27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55">
                                            <p:txEl>
                                              <p:pRg end="2" st="2"/>
                                            </p:txEl>
                                          </p:spTgt>
                                        </p:tgtEl>
                                        <p:attrNameLst>
                                          <p:attrName>style.visibility</p:attrName>
                                        </p:attrNameLst>
                                      </p:cBhvr>
                                      <p:to>
                                        <p:strVal val="visible"/>
                                      </p:to>
                                    </p:set>
                                    <p:animEffect filter="fade" transition="in">
                                      <p:cBhvr>
                                        <p:cTn dur="1000"/>
                                        <p:tgtEl>
                                          <p:spTgt spid="275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55">
                                            <p:txEl>
                                              <p:pRg end="3" st="3"/>
                                            </p:txEl>
                                          </p:spTgt>
                                        </p:tgtEl>
                                        <p:attrNameLst>
                                          <p:attrName>style.visibility</p:attrName>
                                        </p:attrNameLst>
                                      </p:cBhvr>
                                      <p:to>
                                        <p:strVal val="visible"/>
                                      </p:to>
                                    </p:set>
                                    <p:animEffect filter="fade" transition="in">
                                      <p:cBhvr>
                                        <p:cTn dur="1000"/>
                                        <p:tgtEl>
                                          <p:spTgt spid="275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55">
                                            <p:txEl>
                                              <p:pRg end="4" st="4"/>
                                            </p:txEl>
                                          </p:spTgt>
                                        </p:tgtEl>
                                        <p:attrNameLst>
                                          <p:attrName>style.visibility</p:attrName>
                                        </p:attrNameLst>
                                      </p:cBhvr>
                                      <p:to>
                                        <p:strVal val="visible"/>
                                      </p:to>
                                    </p:set>
                                    <p:animEffect filter="fade" transition="in">
                                      <p:cBhvr>
                                        <p:cTn dur="1000"/>
                                        <p:tgtEl>
                                          <p:spTgt spid="275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55">
                                            <p:txEl>
                                              <p:pRg end="5" st="5"/>
                                            </p:txEl>
                                          </p:spTgt>
                                        </p:tgtEl>
                                        <p:attrNameLst>
                                          <p:attrName>style.visibility</p:attrName>
                                        </p:attrNameLst>
                                      </p:cBhvr>
                                      <p:to>
                                        <p:strVal val="visible"/>
                                      </p:to>
                                    </p:set>
                                    <p:animEffect filter="fade" transition="in">
                                      <p:cBhvr>
                                        <p:cTn dur="1000"/>
                                        <p:tgtEl>
                                          <p:spTgt spid="275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55">
                                            <p:txEl>
                                              <p:pRg end="6" st="6"/>
                                            </p:txEl>
                                          </p:spTgt>
                                        </p:tgtEl>
                                        <p:attrNameLst>
                                          <p:attrName>style.visibility</p:attrName>
                                        </p:attrNameLst>
                                      </p:cBhvr>
                                      <p:to>
                                        <p:strVal val="visible"/>
                                      </p:to>
                                    </p:set>
                                    <p:animEffect filter="fade" transition="in">
                                      <p:cBhvr>
                                        <p:cTn dur="1000"/>
                                        <p:tgtEl>
                                          <p:spTgt spid="2755">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9" name="Shape 2759"/>
        <p:cNvGrpSpPr/>
        <p:nvPr/>
      </p:nvGrpSpPr>
      <p:grpSpPr>
        <a:xfrm>
          <a:off x="0" y="0"/>
          <a:ext cx="0" cy="0"/>
          <a:chOff x="0" y="0"/>
          <a:chExt cx="0" cy="0"/>
        </a:xfrm>
      </p:grpSpPr>
      <p:sp>
        <p:nvSpPr>
          <p:cNvPr id="2760" name="Google Shape;2760;p6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Word Embeddings: A dense alternative to sparse n-grams</a:t>
            </a:r>
            <a:endParaRPr/>
          </a:p>
        </p:txBody>
      </p:sp>
      <p:sp>
        <p:nvSpPr>
          <p:cNvPr id="2761" name="Google Shape;2761;p6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The first </a:t>
            </a:r>
            <a:r>
              <a:rPr i="1" lang="en"/>
              <a:t>neural</a:t>
            </a:r>
            <a:r>
              <a:rPr lang="en"/>
              <a:t> word embeddings learning paper to gain traction:</a:t>
            </a:r>
            <a:endParaRPr/>
          </a:p>
          <a:p>
            <a:pPr indent="-368300" lvl="1" marL="914400" rtl="0" algn="l">
              <a:spcBef>
                <a:spcPts val="0"/>
              </a:spcBef>
              <a:spcAft>
                <a:spcPts val="0"/>
              </a:spcAft>
              <a:buSzPts val="2200"/>
              <a:buChar char="○"/>
            </a:pPr>
            <a:r>
              <a:rPr lang="en" u="sng">
                <a:solidFill>
                  <a:schemeClr val="hlink"/>
                </a:solidFill>
                <a:hlinkClick r:id="rId3"/>
              </a:rPr>
              <a:t>Efficient Estimation of Word Representations in Vector Space</a:t>
            </a:r>
            <a:r>
              <a:rPr lang="en"/>
              <a:t>. Tomas Mikolov, Kai Chen, Greg Corrado, Jeffrey Dean. International Conference on Learning Representations (ICLR), 2013.</a:t>
            </a:r>
            <a:endParaRPr/>
          </a:p>
          <a:p>
            <a:pPr indent="-368300" lvl="0" marL="457200" rtl="0" algn="l">
              <a:spcBef>
                <a:spcPts val="0"/>
              </a:spcBef>
              <a:spcAft>
                <a:spcPts val="0"/>
              </a:spcAft>
              <a:buSzPts val="2200"/>
              <a:buChar char="●"/>
            </a:pPr>
            <a:r>
              <a:rPr lang="en"/>
              <a:t>Popularly known as?</a:t>
            </a:r>
            <a:endParaRPr/>
          </a:p>
          <a:p>
            <a:pPr indent="-368300" lvl="1" marL="914400" rtl="0" algn="l">
              <a:spcBef>
                <a:spcPts val="0"/>
              </a:spcBef>
              <a:spcAft>
                <a:spcPts val="0"/>
              </a:spcAft>
              <a:buSzPts val="2200"/>
              <a:buChar char="○"/>
            </a:pPr>
            <a:r>
              <a:rPr lang="en"/>
              <a:t>Word2Vec</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1">
                                            <p:txEl>
                                              <p:pRg end="0" st="0"/>
                                            </p:txEl>
                                          </p:spTgt>
                                        </p:tgtEl>
                                        <p:attrNameLst>
                                          <p:attrName>style.visibility</p:attrName>
                                        </p:attrNameLst>
                                      </p:cBhvr>
                                      <p:to>
                                        <p:strVal val="visible"/>
                                      </p:to>
                                    </p:set>
                                    <p:animEffect filter="fade" transition="in">
                                      <p:cBhvr>
                                        <p:cTn dur="1000"/>
                                        <p:tgtEl>
                                          <p:spTgt spid="276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1">
                                            <p:txEl>
                                              <p:pRg end="1" st="1"/>
                                            </p:txEl>
                                          </p:spTgt>
                                        </p:tgtEl>
                                        <p:attrNameLst>
                                          <p:attrName>style.visibility</p:attrName>
                                        </p:attrNameLst>
                                      </p:cBhvr>
                                      <p:to>
                                        <p:strVal val="visible"/>
                                      </p:to>
                                    </p:set>
                                    <p:animEffect filter="fade" transition="in">
                                      <p:cBhvr>
                                        <p:cTn dur="1000"/>
                                        <p:tgtEl>
                                          <p:spTgt spid="276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1">
                                            <p:txEl>
                                              <p:pRg end="2" st="2"/>
                                            </p:txEl>
                                          </p:spTgt>
                                        </p:tgtEl>
                                        <p:attrNameLst>
                                          <p:attrName>style.visibility</p:attrName>
                                        </p:attrNameLst>
                                      </p:cBhvr>
                                      <p:to>
                                        <p:strVal val="visible"/>
                                      </p:to>
                                    </p:set>
                                    <p:animEffect filter="fade" transition="in">
                                      <p:cBhvr>
                                        <p:cTn dur="1000"/>
                                        <p:tgtEl>
                                          <p:spTgt spid="276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1">
                                            <p:txEl>
                                              <p:pRg end="3" st="3"/>
                                            </p:txEl>
                                          </p:spTgt>
                                        </p:tgtEl>
                                        <p:attrNameLst>
                                          <p:attrName>style.visibility</p:attrName>
                                        </p:attrNameLst>
                                      </p:cBhvr>
                                      <p:to>
                                        <p:strVal val="visible"/>
                                      </p:to>
                                    </p:set>
                                    <p:animEffect filter="fade" transition="in">
                                      <p:cBhvr>
                                        <p:cTn dur="1000"/>
                                        <p:tgtEl>
                                          <p:spTgt spid="276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5" name="Shape 2765"/>
        <p:cNvGrpSpPr/>
        <p:nvPr/>
      </p:nvGrpSpPr>
      <p:grpSpPr>
        <a:xfrm>
          <a:off x="0" y="0"/>
          <a:ext cx="0" cy="0"/>
          <a:chOff x="0" y="0"/>
          <a:chExt cx="0" cy="0"/>
        </a:xfrm>
      </p:grpSpPr>
      <p:sp>
        <p:nvSpPr>
          <p:cNvPr id="2766" name="Google Shape;2766;p6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Word2Vec Proposed Two Models</a:t>
            </a:r>
            <a:endParaRPr/>
          </a:p>
        </p:txBody>
      </p:sp>
      <p:pic>
        <p:nvPicPr>
          <p:cNvPr id="2767" name="Google Shape;2767;p68"/>
          <p:cNvPicPr preferRelativeResize="0"/>
          <p:nvPr/>
        </p:nvPicPr>
        <p:blipFill rotWithShape="1">
          <a:blip r:embed="rId3">
            <a:alphaModFix/>
          </a:blip>
          <a:srcRect b="0" l="0" r="50000" t="0"/>
          <a:stretch/>
        </p:blipFill>
        <p:spPr>
          <a:xfrm>
            <a:off x="899200" y="979000"/>
            <a:ext cx="3291799" cy="4053501"/>
          </a:xfrm>
          <a:prstGeom prst="rect">
            <a:avLst/>
          </a:prstGeom>
          <a:noFill/>
          <a:ln>
            <a:noFill/>
          </a:ln>
        </p:spPr>
      </p:pic>
      <p:pic>
        <p:nvPicPr>
          <p:cNvPr id="2768" name="Google Shape;2768;p68"/>
          <p:cNvPicPr preferRelativeResize="0"/>
          <p:nvPr/>
        </p:nvPicPr>
        <p:blipFill rotWithShape="1">
          <a:blip r:embed="rId3">
            <a:alphaModFix/>
          </a:blip>
          <a:srcRect b="0" l="50000" r="0" t="0"/>
          <a:stretch/>
        </p:blipFill>
        <p:spPr>
          <a:xfrm>
            <a:off x="4989100" y="979000"/>
            <a:ext cx="3291799" cy="40535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7"/>
                                        </p:tgtEl>
                                        <p:attrNameLst>
                                          <p:attrName>style.visibility</p:attrName>
                                        </p:attrNameLst>
                                      </p:cBhvr>
                                      <p:to>
                                        <p:strVal val="visible"/>
                                      </p:to>
                                    </p:set>
                                    <p:animEffect filter="fade" transition="in">
                                      <p:cBhvr>
                                        <p:cTn dur="1000"/>
                                        <p:tgtEl>
                                          <p:spTgt spid="27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8"/>
                                        </p:tgtEl>
                                        <p:attrNameLst>
                                          <p:attrName>style.visibility</p:attrName>
                                        </p:attrNameLst>
                                      </p:cBhvr>
                                      <p:to>
                                        <p:strVal val="visible"/>
                                      </p:to>
                                    </p:set>
                                    <p:animEffect filter="fade" transition="in">
                                      <p:cBhvr>
                                        <p:cTn dur="1000"/>
                                        <p:tgtEl>
                                          <p:spTgt spid="27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2" name="Shape 2772"/>
        <p:cNvGrpSpPr/>
        <p:nvPr/>
      </p:nvGrpSpPr>
      <p:grpSpPr>
        <a:xfrm>
          <a:off x="0" y="0"/>
          <a:ext cx="0" cy="0"/>
          <a:chOff x="0" y="0"/>
          <a:chExt cx="0" cy="0"/>
        </a:xfrm>
      </p:grpSpPr>
      <p:sp>
        <p:nvSpPr>
          <p:cNvPr id="2773" name="Google Shape;2773;p6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Word2Vec: Continuous Bag-of-Words (CBOW)</a:t>
            </a:r>
            <a:endParaRPr/>
          </a:p>
        </p:txBody>
      </p:sp>
      <p:grpSp>
        <p:nvGrpSpPr>
          <p:cNvPr id="2774" name="Google Shape;2774;p69"/>
          <p:cNvGrpSpPr/>
          <p:nvPr/>
        </p:nvGrpSpPr>
        <p:grpSpPr>
          <a:xfrm>
            <a:off x="4856975" y="3824175"/>
            <a:ext cx="3830400" cy="957600"/>
            <a:chOff x="4856975" y="3824175"/>
            <a:chExt cx="3830400" cy="957600"/>
          </a:xfrm>
        </p:grpSpPr>
        <p:sp>
          <p:nvSpPr>
            <p:cNvPr id="2775" name="Google Shape;2775;p69"/>
            <p:cNvSpPr/>
            <p:nvPr/>
          </p:nvSpPr>
          <p:spPr>
            <a:xfrm>
              <a:off x="4856975" y="3824175"/>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sp>
          <p:nvSpPr>
            <p:cNvPr id="2776" name="Google Shape;2776;p69"/>
            <p:cNvSpPr txBox="1"/>
            <p:nvPr/>
          </p:nvSpPr>
          <p:spPr>
            <a:xfrm>
              <a:off x="4856975" y="4443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2777" name="Google Shape;2777;p69"/>
            <p:cNvSpPr txBox="1"/>
            <p:nvPr/>
          </p:nvSpPr>
          <p:spPr>
            <a:xfrm>
              <a:off x="5638736" y="4443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i’m</a:t>
              </a:r>
              <a:endParaRPr sz="1000">
                <a:latin typeface="Helvetica Neue"/>
                <a:ea typeface="Helvetica Neue"/>
                <a:cs typeface="Helvetica Neue"/>
                <a:sym typeface="Helvetica Neue"/>
              </a:endParaRPr>
            </a:p>
          </p:txBody>
        </p:sp>
        <p:sp>
          <p:nvSpPr>
            <p:cNvPr id="2778" name="Google Shape;2778;p69"/>
            <p:cNvSpPr txBox="1"/>
            <p:nvPr/>
          </p:nvSpPr>
          <p:spPr>
            <a:xfrm>
              <a:off x="7202259" y="4443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today</a:t>
              </a:r>
              <a:endParaRPr sz="1000">
                <a:latin typeface="Helvetica Neue"/>
                <a:ea typeface="Helvetica Neue"/>
                <a:cs typeface="Helvetica Neue"/>
                <a:sym typeface="Helvetica Neue"/>
              </a:endParaRPr>
            </a:p>
          </p:txBody>
        </p:sp>
        <p:sp>
          <p:nvSpPr>
            <p:cNvPr id="2779" name="Google Shape;2779;p69"/>
            <p:cNvSpPr txBox="1"/>
            <p:nvPr/>
          </p:nvSpPr>
          <p:spPr>
            <a:xfrm>
              <a:off x="4856975" y="4146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2780" name="Google Shape;2780;p69"/>
            <p:cNvSpPr txBox="1"/>
            <p:nvPr/>
          </p:nvSpPr>
          <p:spPr>
            <a:xfrm>
              <a:off x="5637885" y="4146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320</a:t>
              </a:r>
              <a:endParaRPr i="1" sz="1000">
                <a:latin typeface="Helvetica Neue"/>
                <a:ea typeface="Helvetica Neue"/>
                <a:cs typeface="Helvetica Neue"/>
                <a:sym typeface="Helvetica Neue"/>
              </a:endParaRPr>
            </a:p>
          </p:txBody>
        </p:sp>
        <p:sp>
          <p:nvSpPr>
            <p:cNvPr id="2781" name="Google Shape;2781;p69"/>
            <p:cNvSpPr txBox="1"/>
            <p:nvPr/>
          </p:nvSpPr>
          <p:spPr>
            <a:xfrm>
              <a:off x="7206568" y="4146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780</a:t>
              </a:r>
              <a:endParaRPr i="1" sz="1000">
                <a:latin typeface="Helvetica Neue"/>
                <a:ea typeface="Helvetica Neue"/>
                <a:cs typeface="Helvetica Neue"/>
                <a:sym typeface="Helvetica Neue"/>
              </a:endParaRPr>
            </a:p>
          </p:txBody>
        </p:sp>
        <p:sp>
          <p:nvSpPr>
            <p:cNvPr id="2782" name="Google Shape;2782;p69"/>
            <p:cNvSpPr txBox="1"/>
            <p:nvPr/>
          </p:nvSpPr>
          <p:spPr>
            <a:xfrm>
              <a:off x="7992659" y="4443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2783" name="Google Shape;2783;p69"/>
            <p:cNvSpPr txBox="1"/>
            <p:nvPr/>
          </p:nvSpPr>
          <p:spPr>
            <a:xfrm>
              <a:off x="7996968" y="4146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grpSp>
        <p:nvGrpSpPr>
          <p:cNvPr id="2784" name="Google Shape;2784;p69"/>
          <p:cNvGrpSpPr/>
          <p:nvPr/>
        </p:nvGrpSpPr>
        <p:grpSpPr>
          <a:xfrm>
            <a:off x="4856975" y="3047350"/>
            <a:ext cx="3830400" cy="689401"/>
            <a:chOff x="4856975" y="3047350"/>
            <a:chExt cx="3830400" cy="689401"/>
          </a:xfrm>
        </p:grpSpPr>
        <p:grpSp>
          <p:nvGrpSpPr>
            <p:cNvPr id="2785" name="Google Shape;2785;p69"/>
            <p:cNvGrpSpPr/>
            <p:nvPr/>
          </p:nvGrpSpPr>
          <p:grpSpPr>
            <a:xfrm>
              <a:off x="4978678" y="3590951"/>
              <a:ext cx="450600" cy="145800"/>
              <a:chOff x="705975" y="2364450"/>
              <a:chExt cx="450600" cy="145800"/>
            </a:xfrm>
          </p:grpSpPr>
          <p:sp>
            <p:nvSpPr>
              <p:cNvPr id="2786" name="Google Shape;2786;p69"/>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9"/>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9"/>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9" name="Google Shape;2789;p69"/>
            <p:cNvGrpSpPr/>
            <p:nvPr/>
          </p:nvGrpSpPr>
          <p:grpSpPr>
            <a:xfrm>
              <a:off x="5762128" y="3590951"/>
              <a:ext cx="450600" cy="145800"/>
              <a:chOff x="705975" y="2364450"/>
              <a:chExt cx="450600" cy="145800"/>
            </a:xfrm>
          </p:grpSpPr>
          <p:sp>
            <p:nvSpPr>
              <p:cNvPr id="2790" name="Google Shape;2790;p69"/>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9"/>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9"/>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3" name="Google Shape;2793;p69"/>
            <p:cNvGrpSpPr/>
            <p:nvPr/>
          </p:nvGrpSpPr>
          <p:grpSpPr>
            <a:xfrm>
              <a:off x="7326423" y="3590951"/>
              <a:ext cx="450600" cy="145800"/>
              <a:chOff x="705975" y="2364450"/>
              <a:chExt cx="450600" cy="145800"/>
            </a:xfrm>
          </p:grpSpPr>
          <p:sp>
            <p:nvSpPr>
              <p:cNvPr id="2794" name="Google Shape;2794;p69"/>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9"/>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9"/>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97" name="Google Shape;2797;p69"/>
            <p:cNvCxnSpPr/>
            <p:nvPr/>
          </p:nvCxnSpPr>
          <p:spPr>
            <a:xfrm rot="10800000">
              <a:off x="5203978" y="33698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2798" name="Google Shape;2798;p69"/>
            <p:cNvCxnSpPr/>
            <p:nvPr/>
          </p:nvCxnSpPr>
          <p:spPr>
            <a:xfrm rot="10800000">
              <a:off x="5987428" y="33698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2799" name="Google Shape;2799;p69"/>
            <p:cNvCxnSpPr/>
            <p:nvPr/>
          </p:nvCxnSpPr>
          <p:spPr>
            <a:xfrm rot="10800000">
              <a:off x="7552188" y="3369851"/>
              <a:ext cx="0" cy="221100"/>
            </a:xfrm>
            <a:prstGeom prst="straightConnector1">
              <a:avLst/>
            </a:prstGeom>
            <a:noFill/>
            <a:ln cap="flat" cmpd="sng" w="9525">
              <a:solidFill>
                <a:schemeClr val="dk2"/>
              </a:solidFill>
              <a:prstDash val="solid"/>
              <a:round/>
              <a:headEnd len="med" w="med" type="none"/>
              <a:tailEnd len="med" w="med" type="triangle"/>
            </a:ln>
          </p:spPr>
        </p:cxnSp>
        <p:sp>
          <p:nvSpPr>
            <p:cNvPr id="2800" name="Google Shape;2800;p69"/>
            <p:cNvSpPr/>
            <p:nvPr/>
          </p:nvSpPr>
          <p:spPr>
            <a:xfrm>
              <a:off x="4856975" y="3047350"/>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Sum</a:t>
              </a:r>
              <a:endParaRPr i="1">
                <a:latin typeface="Helvetica Neue"/>
                <a:ea typeface="Helvetica Neue"/>
                <a:cs typeface="Helvetica Neue"/>
                <a:sym typeface="Helvetica Neue"/>
              </a:endParaRPr>
            </a:p>
          </p:txBody>
        </p:sp>
        <p:grpSp>
          <p:nvGrpSpPr>
            <p:cNvPr id="2801" name="Google Shape;2801;p69"/>
            <p:cNvGrpSpPr/>
            <p:nvPr/>
          </p:nvGrpSpPr>
          <p:grpSpPr>
            <a:xfrm>
              <a:off x="8112498" y="3590951"/>
              <a:ext cx="450600" cy="145800"/>
              <a:chOff x="705975" y="2364450"/>
              <a:chExt cx="450600" cy="145800"/>
            </a:xfrm>
          </p:grpSpPr>
          <p:sp>
            <p:nvSpPr>
              <p:cNvPr id="2802" name="Google Shape;2802;p69"/>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9"/>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9"/>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05" name="Google Shape;2805;p69"/>
            <p:cNvCxnSpPr/>
            <p:nvPr/>
          </p:nvCxnSpPr>
          <p:spPr>
            <a:xfrm rot="10800000">
              <a:off x="8338263" y="3369851"/>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2806" name="Google Shape;2806;p69"/>
          <p:cNvGrpSpPr/>
          <p:nvPr/>
        </p:nvGrpSpPr>
        <p:grpSpPr>
          <a:xfrm>
            <a:off x="6544949" y="2674157"/>
            <a:ext cx="450600" cy="373193"/>
            <a:chOff x="6544949" y="2674157"/>
            <a:chExt cx="450600" cy="373193"/>
          </a:xfrm>
        </p:grpSpPr>
        <p:grpSp>
          <p:nvGrpSpPr>
            <p:cNvPr id="2807" name="Google Shape;2807;p69"/>
            <p:cNvGrpSpPr/>
            <p:nvPr/>
          </p:nvGrpSpPr>
          <p:grpSpPr>
            <a:xfrm>
              <a:off x="6544949" y="2674157"/>
              <a:ext cx="450600" cy="145800"/>
              <a:chOff x="705975" y="2212050"/>
              <a:chExt cx="450600" cy="145800"/>
            </a:xfrm>
          </p:grpSpPr>
          <p:sp>
            <p:nvSpPr>
              <p:cNvPr id="2808" name="Google Shape;2808;p69"/>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9"/>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9"/>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11" name="Google Shape;2811;p69"/>
            <p:cNvCxnSpPr>
              <a:stCxn id="2800" idx="3"/>
              <a:endCxn id="2809" idx="2"/>
            </p:cNvCxnSpPr>
            <p:nvPr/>
          </p:nvCxnSpPr>
          <p:spPr>
            <a:xfrm rot="10800000">
              <a:off x="6770375" y="2819950"/>
              <a:ext cx="1800" cy="227400"/>
            </a:xfrm>
            <a:prstGeom prst="straightConnector1">
              <a:avLst/>
            </a:prstGeom>
            <a:noFill/>
            <a:ln cap="flat" cmpd="sng" w="9525">
              <a:solidFill>
                <a:schemeClr val="dk2"/>
              </a:solidFill>
              <a:prstDash val="solid"/>
              <a:round/>
              <a:headEnd len="med" w="med" type="none"/>
              <a:tailEnd len="med" w="med" type="triangle"/>
            </a:ln>
          </p:spPr>
        </p:cxnSp>
      </p:grpSp>
      <p:sp>
        <p:nvSpPr>
          <p:cNvPr id="2812" name="Google Shape;2812;p69"/>
          <p:cNvSpPr txBox="1"/>
          <p:nvPr>
            <p:ph idx="1" type="body"/>
          </p:nvPr>
        </p:nvSpPr>
        <p:spPr>
          <a:xfrm>
            <a:off x="311700" y="1152475"/>
            <a:ext cx="4482300" cy="39909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What probability does the FC layer estimate?</a:t>
            </a:r>
            <a:endParaRPr/>
          </a:p>
          <a:p>
            <a:pPr indent="-368300" lvl="1" marL="914400" rtl="0" algn="l">
              <a:spcBef>
                <a:spcPts val="0"/>
              </a:spcBef>
              <a:spcAft>
                <a:spcPts val="0"/>
              </a:spcAft>
              <a:buSzPts val="2200"/>
              <a:buChar char="○"/>
            </a:pPr>
            <a:r>
              <a:rPr lang="en"/>
              <a:t>p(w</a:t>
            </a:r>
            <a:r>
              <a:rPr baseline="-25000" lang="en"/>
              <a:t>i</a:t>
            </a:r>
            <a:r>
              <a:rPr lang="en"/>
              <a:t>|w</a:t>
            </a:r>
            <a:r>
              <a:rPr baseline="-25000" lang="en"/>
              <a:t>i-2</a:t>
            </a:r>
            <a:r>
              <a:rPr lang="en"/>
              <a:t>w</a:t>
            </a:r>
            <a:r>
              <a:rPr baseline="-25000" lang="en"/>
              <a:t>i-1</a:t>
            </a:r>
            <a:r>
              <a:rPr lang="en"/>
              <a:t>w</a:t>
            </a:r>
            <a:r>
              <a:rPr baseline="-25000" lang="en"/>
              <a:t>i+1</a:t>
            </a:r>
            <a:r>
              <a:rPr lang="en"/>
              <a:t>w</a:t>
            </a:r>
            <a:r>
              <a:rPr baseline="-25000" lang="en"/>
              <a:t>i+2</a:t>
            </a:r>
            <a:r>
              <a:rPr lang="en"/>
              <a:t>)</a:t>
            </a:r>
            <a:endParaRPr/>
          </a:p>
          <a:p>
            <a:pPr indent="-368300" lvl="0" marL="457200" rtl="0" algn="l">
              <a:spcBef>
                <a:spcPts val="0"/>
              </a:spcBef>
              <a:spcAft>
                <a:spcPts val="0"/>
              </a:spcAft>
              <a:buSzPts val="2200"/>
              <a:buChar char="●"/>
            </a:pPr>
            <a:r>
              <a:rPr lang="en"/>
              <a:t>What assumptions?</a:t>
            </a:r>
            <a:endParaRPr/>
          </a:p>
          <a:p>
            <a:pPr indent="-368300" lvl="1" marL="914400" rtl="0" algn="l">
              <a:spcBef>
                <a:spcPts val="0"/>
              </a:spcBef>
              <a:spcAft>
                <a:spcPts val="0"/>
              </a:spcAft>
              <a:buSzPts val="2200"/>
              <a:buChar char="○"/>
            </a:pPr>
            <a:r>
              <a:rPr lang="en"/>
              <a:t>Word order doesn’t matter</a:t>
            </a:r>
            <a:endParaRPr/>
          </a:p>
          <a:p>
            <a:pPr indent="-368300" lvl="1" marL="914400" rtl="0" algn="l">
              <a:spcBef>
                <a:spcPts val="0"/>
              </a:spcBef>
              <a:spcAft>
                <a:spcPts val="0"/>
              </a:spcAft>
              <a:buSzPts val="2200"/>
              <a:buChar char="○"/>
            </a:pPr>
            <a:r>
              <a:rPr lang="en"/>
              <a:t>Firth!</a:t>
            </a:r>
            <a:endParaRPr/>
          </a:p>
          <a:p>
            <a:pPr indent="-368300" lvl="0" marL="457200" rtl="0" algn="l">
              <a:spcBef>
                <a:spcPts val="0"/>
              </a:spcBef>
              <a:spcAft>
                <a:spcPts val="0"/>
              </a:spcAft>
              <a:buSzPts val="2200"/>
              <a:buChar char="●"/>
            </a:pPr>
            <a:r>
              <a:rPr lang="en"/>
              <a:t>What’s being learned?</a:t>
            </a:r>
            <a:endParaRPr/>
          </a:p>
          <a:p>
            <a:pPr indent="-368300" lvl="1" marL="914400" rtl="0" algn="l">
              <a:spcBef>
                <a:spcPts val="0"/>
              </a:spcBef>
              <a:spcAft>
                <a:spcPts val="0"/>
              </a:spcAft>
              <a:buSzPts val="2200"/>
              <a:buChar char="○"/>
            </a:pPr>
            <a:r>
              <a:rPr lang="en"/>
              <a:t>FC + Embeddings</a:t>
            </a:r>
            <a:endParaRPr/>
          </a:p>
        </p:txBody>
      </p:sp>
      <p:grpSp>
        <p:nvGrpSpPr>
          <p:cNvPr id="2813" name="Google Shape;2813;p69"/>
          <p:cNvGrpSpPr/>
          <p:nvPr/>
        </p:nvGrpSpPr>
        <p:grpSpPr>
          <a:xfrm>
            <a:off x="4856975" y="1098675"/>
            <a:ext cx="3830400" cy="1575482"/>
            <a:chOff x="4856975" y="1098675"/>
            <a:chExt cx="3830400" cy="1575482"/>
          </a:xfrm>
        </p:grpSpPr>
        <p:sp>
          <p:nvSpPr>
            <p:cNvPr id="2814" name="Google Shape;2814;p69"/>
            <p:cNvSpPr txBox="1"/>
            <p:nvPr/>
          </p:nvSpPr>
          <p:spPr>
            <a:xfrm>
              <a:off x="6420498" y="1395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happy</a:t>
              </a:r>
              <a:endParaRPr sz="1000">
                <a:latin typeface="Helvetica Neue"/>
                <a:ea typeface="Helvetica Neue"/>
                <a:cs typeface="Helvetica Neue"/>
                <a:sym typeface="Helvetica Neue"/>
              </a:endParaRPr>
            </a:p>
          </p:txBody>
        </p:sp>
        <p:sp>
          <p:nvSpPr>
            <p:cNvPr id="2815" name="Google Shape;2815;p69"/>
            <p:cNvSpPr txBox="1"/>
            <p:nvPr/>
          </p:nvSpPr>
          <p:spPr>
            <a:xfrm>
              <a:off x="6418795" y="1098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253</a:t>
              </a:r>
              <a:endParaRPr i="1" sz="1000">
                <a:latin typeface="Helvetica Neue"/>
                <a:ea typeface="Helvetica Neue"/>
                <a:cs typeface="Helvetica Neue"/>
                <a:sym typeface="Helvetica Neue"/>
              </a:endParaRPr>
            </a:p>
          </p:txBody>
        </p:sp>
        <p:sp>
          <p:nvSpPr>
            <p:cNvPr id="2816" name="Google Shape;2816;p69"/>
            <p:cNvSpPr/>
            <p:nvPr/>
          </p:nvSpPr>
          <p:spPr>
            <a:xfrm>
              <a:off x="4856975" y="2127181"/>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Fully Connected Layer</a:t>
              </a:r>
              <a:endParaRPr i="1">
                <a:latin typeface="Helvetica Neue"/>
                <a:ea typeface="Helvetica Neue"/>
                <a:cs typeface="Helvetica Neue"/>
                <a:sym typeface="Helvetica Neue"/>
              </a:endParaRPr>
            </a:p>
          </p:txBody>
        </p:sp>
        <p:cxnSp>
          <p:nvCxnSpPr>
            <p:cNvPr id="2817" name="Google Shape;2817;p69"/>
            <p:cNvCxnSpPr>
              <a:stCxn id="2809" idx="0"/>
              <a:endCxn id="2816" idx="1"/>
            </p:cNvCxnSpPr>
            <p:nvPr/>
          </p:nvCxnSpPr>
          <p:spPr>
            <a:xfrm flipH="1" rot="10800000">
              <a:off x="6770249" y="2449757"/>
              <a:ext cx="1800" cy="224400"/>
            </a:xfrm>
            <a:prstGeom prst="straightConnector1">
              <a:avLst/>
            </a:prstGeom>
            <a:noFill/>
            <a:ln cap="flat" cmpd="sng" w="9525">
              <a:solidFill>
                <a:schemeClr val="dk2"/>
              </a:solidFill>
              <a:prstDash val="solid"/>
              <a:round/>
              <a:headEnd len="med" w="med" type="none"/>
              <a:tailEnd len="med" w="med" type="triangle"/>
            </a:ln>
          </p:spPr>
        </p:cxnSp>
        <p:grpSp>
          <p:nvGrpSpPr>
            <p:cNvPr id="2818" name="Google Shape;2818;p69"/>
            <p:cNvGrpSpPr/>
            <p:nvPr/>
          </p:nvGrpSpPr>
          <p:grpSpPr>
            <a:xfrm>
              <a:off x="4870479" y="1891557"/>
              <a:ext cx="450600" cy="145800"/>
              <a:chOff x="705975" y="2364450"/>
              <a:chExt cx="450600" cy="145800"/>
            </a:xfrm>
          </p:grpSpPr>
          <p:sp>
            <p:nvSpPr>
              <p:cNvPr id="2819" name="Google Shape;2819;p69"/>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9"/>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9"/>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2" name="Google Shape;2822;p69"/>
            <p:cNvGrpSpPr/>
            <p:nvPr/>
          </p:nvGrpSpPr>
          <p:grpSpPr>
            <a:xfrm>
              <a:off x="5327679" y="1891557"/>
              <a:ext cx="450600" cy="145800"/>
              <a:chOff x="705975" y="2364450"/>
              <a:chExt cx="450600" cy="145800"/>
            </a:xfrm>
          </p:grpSpPr>
          <p:sp>
            <p:nvSpPr>
              <p:cNvPr id="2823" name="Google Shape;2823;p69"/>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9"/>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9"/>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6" name="Google Shape;2826;p69"/>
            <p:cNvGrpSpPr/>
            <p:nvPr/>
          </p:nvGrpSpPr>
          <p:grpSpPr>
            <a:xfrm>
              <a:off x="5784879" y="1891557"/>
              <a:ext cx="450600" cy="145800"/>
              <a:chOff x="705975" y="2364450"/>
              <a:chExt cx="450600" cy="145800"/>
            </a:xfrm>
          </p:grpSpPr>
          <p:sp>
            <p:nvSpPr>
              <p:cNvPr id="2827" name="Google Shape;2827;p69"/>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9"/>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9"/>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0" name="Google Shape;2830;p69"/>
            <p:cNvGrpSpPr/>
            <p:nvPr/>
          </p:nvGrpSpPr>
          <p:grpSpPr>
            <a:xfrm>
              <a:off x="6242079" y="1891557"/>
              <a:ext cx="450600" cy="145800"/>
              <a:chOff x="705975" y="2364450"/>
              <a:chExt cx="450600" cy="145800"/>
            </a:xfrm>
          </p:grpSpPr>
          <p:sp>
            <p:nvSpPr>
              <p:cNvPr id="2831" name="Google Shape;2831;p69"/>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9"/>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9"/>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4" name="Google Shape;2834;p69"/>
            <p:cNvGrpSpPr/>
            <p:nvPr/>
          </p:nvGrpSpPr>
          <p:grpSpPr>
            <a:xfrm>
              <a:off x="6699279" y="1891557"/>
              <a:ext cx="450600" cy="145800"/>
              <a:chOff x="705975" y="2364450"/>
              <a:chExt cx="450600" cy="145800"/>
            </a:xfrm>
          </p:grpSpPr>
          <p:sp>
            <p:nvSpPr>
              <p:cNvPr id="2835" name="Google Shape;2835;p69"/>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9"/>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9"/>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8" name="Google Shape;2838;p69"/>
            <p:cNvGrpSpPr/>
            <p:nvPr/>
          </p:nvGrpSpPr>
          <p:grpSpPr>
            <a:xfrm>
              <a:off x="7156479" y="1891557"/>
              <a:ext cx="450600" cy="145800"/>
              <a:chOff x="705975" y="2364450"/>
              <a:chExt cx="450600" cy="145800"/>
            </a:xfrm>
          </p:grpSpPr>
          <p:sp>
            <p:nvSpPr>
              <p:cNvPr id="2839" name="Google Shape;2839;p69"/>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9"/>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9"/>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2" name="Google Shape;2842;p69"/>
            <p:cNvGrpSpPr/>
            <p:nvPr/>
          </p:nvGrpSpPr>
          <p:grpSpPr>
            <a:xfrm>
              <a:off x="7613679" y="1891557"/>
              <a:ext cx="450600" cy="145800"/>
              <a:chOff x="705975" y="2364450"/>
              <a:chExt cx="450600" cy="145800"/>
            </a:xfrm>
          </p:grpSpPr>
          <p:sp>
            <p:nvSpPr>
              <p:cNvPr id="2843" name="Google Shape;2843;p69"/>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9"/>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9"/>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6" name="Google Shape;2846;p69"/>
            <p:cNvGrpSpPr/>
            <p:nvPr/>
          </p:nvGrpSpPr>
          <p:grpSpPr>
            <a:xfrm>
              <a:off x="8070879" y="1891557"/>
              <a:ext cx="450600" cy="145800"/>
              <a:chOff x="705975" y="2364450"/>
              <a:chExt cx="450600" cy="145800"/>
            </a:xfrm>
          </p:grpSpPr>
          <p:sp>
            <p:nvSpPr>
              <p:cNvPr id="2847" name="Google Shape;2847;p69"/>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9"/>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9"/>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0" name="Google Shape;2850;p69"/>
            <p:cNvSpPr/>
            <p:nvPr/>
          </p:nvSpPr>
          <p:spPr>
            <a:xfrm>
              <a:off x="8528079" y="1891557"/>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51" name="Google Shape;2851;p69"/>
            <p:cNvCxnSpPr>
              <a:stCxn id="2814" idx="3"/>
              <a:endCxn id="2841" idx="0"/>
            </p:cNvCxnSpPr>
            <p:nvPr/>
          </p:nvCxnSpPr>
          <p:spPr>
            <a:xfrm>
              <a:off x="7110798" y="1564425"/>
              <a:ext cx="423300" cy="327000"/>
            </a:xfrm>
            <a:prstGeom prst="bentConnector2">
              <a:avLst/>
            </a:prstGeom>
            <a:noFill/>
            <a:ln cap="flat" cmpd="sng" w="9525">
              <a:solidFill>
                <a:schemeClr val="dk2"/>
              </a:solidFill>
              <a:prstDash val="solid"/>
              <a:round/>
              <a:headEnd len="med" w="med" type="none"/>
              <a:tailEnd len="med" w="med"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4"/>
                                        </p:tgtEl>
                                        <p:attrNameLst>
                                          <p:attrName>style.visibility</p:attrName>
                                        </p:attrNameLst>
                                      </p:cBhvr>
                                      <p:to>
                                        <p:strVal val="visible"/>
                                      </p:to>
                                    </p:set>
                                    <p:animEffect filter="fade" transition="in">
                                      <p:cBhvr>
                                        <p:cTn dur="1000"/>
                                        <p:tgtEl>
                                          <p:spTgt spid="27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84"/>
                                        </p:tgtEl>
                                        <p:attrNameLst>
                                          <p:attrName>style.visibility</p:attrName>
                                        </p:attrNameLst>
                                      </p:cBhvr>
                                      <p:to>
                                        <p:strVal val="visible"/>
                                      </p:to>
                                    </p:set>
                                    <p:animEffect filter="fade" transition="in">
                                      <p:cBhvr>
                                        <p:cTn dur="1000"/>
                                        <p:tgtEl>
                                          <p:spTgt spid="27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6"/>
                                        </p:tgtEl>
                                        <p:attrNameLst>
                                          <p:attrName>style.visibility</p:attrName>
                                        </p:attrNameLst>
                                      </p:cBhvr>
                                      <p:to>
                                        <p:strVal val="visible"/>
                                      </p:to>
                                    </p:set>
                                    <p:animEffect filter="fade" transition="in">
                                      <p:cBhvr>
                                        <p:cTn dur="1000"/>
                                        <p:tgtEl>
                                          <p:spTgt spid="28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3"/>
                                        </p:tgtEl>
                                        <p:attrNameLst>
                                          <p:attrName>style.visibility</p:attrName>
                                        </p:attrNameLst>
                                      </p:cBhvr>
                                      <p:to>
                                        <p:strVal val="visible"/>
                                      </p:to>
                                    </p:set>
                                    <p:animEffect filter="fade" transition="in">
                                      <p:cBhvr>
                                        <p:cTn dur="1000"/>
                                        <p:tgtEl>
                                          <p:spTgt spid="28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2">
                                            <p:txEl>
                                              <p:pRg end="0" st="0"/>
                                            </p:txEl>
                                          </p:spTgt>
                                        </p:tgtEl>
                                        <p:attrNameLst>
                                          <p:attrName>style.visibility</p:attrName>
                                        </p:attrNameLst>
                                      </p:cBhvr>
                                      <p:to>
                                        <p:strVal val="visible"/>
                                      </p:to>
                                    </p:set>
                                    <p:animEffect filter="fade" transition="in">
                                      <p:cBhvr>
                                        <p:cTn dur="1000"/>
                                        <p:tgtEl>
                                          <p:spTgt spid="281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2">
                                            <p:txEl>
                                              <p:pRg end="1" st="1"/>
                                            </p:txEl>
                                          </p:spTgt>
                                        </p:tgtEl>
                                        <p:attrNameLst>
                                          <p:attrName>style.visibility</p:attrName>
                                        </p:attrNameLst>
                                      </p:cBhvr>
                                      <p:to>
                                        <p:strVal val="visible"/>
                                      </p:to>
                                    </p:set>
                                    <p:animEffect filter="fade" transition="in">
                                      <p:cBhvr>
                                        <p:cTn dur="1000"/>
                                        <p:tgtEl>
                                          <p:spTgt spid="281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2">
                                            <p:txEl>
                                              <p:pRg end="2" st="2"/>
                                            </p:txEl>
                                          </p:spTgt>
                                        </p:tgtEl>
                                        <p:attrNameLst>
                                          <p:attrName>style.visibility</p:attrName>
                                        </p:attrNameLst>
                                      </p:cBhvr>
                                      <p:to>
                                        <p:strVal val="visible"/>
                                      </p:to>
                                    </p:set>
                                    <p:animEffect filter="fade" transition="in">
                                      <p:cBhvr>
                                        <p:cTn dur="1000"/>
                                        <p:tgtEl>
                                          <p:spTgt spid="281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2">
                                            <p:txEl>
                                              <p:pRg end="3" st="3"/>
                                            </p:txEl>
                                          </p:spTgt>
                                        </p:tgtEl>
                                        <p:attrNameLst>
                                          <p:attrName>style.visibility</p:attrName>
                                        </p:attrNameLst>
                                      </p:cBhvr>
                                      <p:to>
                                        <p:strVal val="visible"/>
                                      </p:to>
                                    </p:set>
                                    <p:animEffect filter="fade" transition="in">
                                      <p:cBhvr>
                                        <p:cTn dur="1000"/>
                                        <p:tgtEl>
                                          <p:spTgt spid="281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2">
                                            <p:txEl>
                                              <p:pRg end="4" st="4"/>
                                            </p:txEl>
                                          </p:spTgt>
                                        </p:tgtEl>
                                        <p:attrNameLst>
                                          <p:attrName>style.visibility</p:attrName>
                                        </p:attrNameLst>
                                      </p:cBhvr>
                                      <p:to>
                                        <p:strVal val="visible"/>
                                      </p:to>
                                    </p:set>
                                    <p:animEffect filter="fade" transition="in">
                                      <p:cBhvr>
                                        <p:cTn dur="1000"/>
                                        <p:tgtEl>
                                          <p:spTgt spid="281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2">
                                            <p:txEl>
                                              <p:pRg end="5" st="5"/>
                                            </p:txEl>
                                          </p:spTgt>
                                        </p:tgtEl>
                                        <p:attrNameLst>
                                          <p:attrName>style.visibility</p:attrName>
                                        </p:attrNameLst>
                                      </p:cBhvr>
                                      <p:to>
                                        <p:strVal val="visible"/>
                                      </p:to>
                                    </p:set>
                                    <p:animEffect filter="fade" transition="in">
                                      <p:cBhvr>
                                        <p:cTn dur="1000"/>
                                        <p:tgtEl>
                                          <p:spTgt spid="281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2">
                                            <p:txEl>
                                              <p:pRg end="6" st="6"/>
                                            </p:txEl>
                                          </p:spTgt>
                                        </p:tgtEl>
                                        <p:attrNameLst>
                                          <p:attrName>style.visibility</p:attrName>
                                        </p:attrNameLst>
                                      </p:cBhvr>
                                      <p:to>
                                        <p:strVal val="visible"/>
                                      </p:to>
                                    </p:set>
                                    <p:animEffect filter="fade" transition="in">
                                      <p:cBhvr>
                                        <p:cTn dur="1000"/>
                                        <p:tgtEl>
                                          <p:spTgt spid="2812">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5" name="Shape 2855"/>
        <p:cNvGrpSpPr/>
        <p:nvPr/>
      </p:nvGrpSpPr>
      <p:grpSpPr>
        <a:xfrm>
          <a:off x="0" y="0"/>
          <a:ext cx="0" cy="0"/>
          <a:chOff x="0" y="0"/>
          <a:chExt cx="0" cy="0"/>
        </a:xfrm>
      </p:grpSpPr>
      <p:sp>
        <p:nvSpPr>
          <p:cNvPr id="2856" name="Google Shape;2856;p7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Word2Vec: Continuous Skip-Gram Model</a:t>
            </a:r>
            <a:endParaRPr/>
          </a:p>
        </p:txBody>
      </p:sp>
      <p:grpSp>
        <p:nvGrpSpPr>
          <p:cNvPr id="2857" name="Google Shape;2857;p70"/>
          <p:cNvGrpSpPr/>
          <p:nvPr/>
        </p:nvGrpSpPr>
        <p:grpSpPr>
          <a:xfrm>
            <a:off x="6002100" y="3209951"/>
            <a:ext cx="1523700" cy="555724"/>
            <a:chOff x="6002100" y="3209951"/>
            <a:chExt cx="1523700" cy="555724"/>
          </a:xfrm>
        </p:grpSpPr>
        <p:sp>
          <p:nvSpPr>
            <p:cNvPr id="2858" name="Google Shape;2858;p70"/>
            <p:cNvSpPr/>
            <p:nvPr/>
          </p:nvSpPr>
          <p:spPr>
            <a:xfrm>
              <a:off x="6002100" y="3443175"/>
              <a:ext cx="15237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grpSp>
          <p:nvGrpSpPr>
            <p:cNvPr id="2859" name="Google Shape;2859;p70"/>
            <p:cNvGrpSpPr/>
            <p:nvPr/>
          </p:nvGrpSpPr>
          <p:grpSpPr>
            <a:xfrm>
              <a:off x="6547205" y="3209951"/>
              <a:ext cx="450600" cy="145800"/>
              <a:chOff x="705975" y="2364450"/>
              <a:chExt cx="450600" cy="145800"/>
            </a:xfrm>
          </p:grpSpPr>
          <p:sp>
            <p:nvSpPr>
              <p:cNvPr id="2860" name="Google Shape;2860;p7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63" name="Google Shape;2863;p70"/>
          <p:cNvSpPr txBox="1"/>
          <p:nvPr>
            <p:ph idx="1" type="body"/>
          </p:nvPr>
        </p:nvSpPr>
        <p:spPr>
          <a:xfrm>
            <a:off x="311700" y="1152475"/>
            <a:ext cx="4482300" cy="37629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What probability does the FC layer estimate?</a:t>
            </a:r>
            <a:endParaRPr/>
          </a:p>
          <a:p>
            <a:pPr indent="-368300" lvl="1" marL="914400" rtl="0" algn="l">
              <a:spcBef>
                <a:spcPts val="0"/>
              </a:spcBef>
              <a:spcAft>
                <a:spcPts val="0"/>
              </a:spcAft>
              <a:buSzPts val="2200"/>
              <a:buChar char="○"/>
            </a:pPr>
            <a:r>
              <a:rPr lang="en"/>
              <a:t>p(w</a:t>
            </a:r>
            <a:r>
              <a:rPr baseline="-25000" lang="en"/>
              <a:t>i-2</a:t>
            </a:r>
            <a:r>
              <a:rPr lang="en"/>
              <a:t>|w</a:t>
            </a:r>
            <a:r>
              <a:rPr baseline="-25000" lang="en"/>
              <a:t>i</a:t>
            </a:r>
            <a:r>
              <a:rPr lang="en"/>
              <a:t>)p(w</a:t>
            </a:r>
            <a:r>
              <a:rPr baseline="-25000" lang="en"/>
              <a:t>i-1</a:t>
            </a:r>
            <a:r>
              <a:rPr lang="en"/>
              <a:t>|w</a:t>
            </a:r>
            <a:r>
              <a:rPr baseline="-25000" lang="en"/>
              <a:t>i</a:t>
            </a:r>
            <a:r>
              <a:rPr lang="en"/>
              <a:t>)*</a:t>
            </a:r>
            <a:br>
              <a:rPr lang="en"/>
            </a:br>
            <a:r>
              <a:rPr lang="en"/>
              <a:t>p(w</a:t>
            </a:r>
            <a:r>
              <a:rPr baseline="-25000" lang="en"/>
              <a:t>i+1</a:t>
            </a:r>
            <a:r>
              <a:rPr lang="en"/>
              <a:t>|w</a:t>
            </a:r>
            <a:r>
              <a:rPr baseline="-25000" lang="en"/>
              <a:t>i</a:t>
            </a:r>
            <a:r>
              <a:rPr lang="en"/>
              <a:t>)p(w</a:t>
            </a:r>
            <a:r>
              <a:rPr baseline="-25000" lang="en"/>
              <a:t>i+2</a:t>
            </a:r>
            <a:r>
              <a:rPr lang="en"/>
              <a:t>|w</a:t>
            </a:r>
            <a:r>
              <a:rPr baseline="-25000" lang="en"/>
              <a:t>i</a:t>
            </a:r>
            <a:r>
              <a:rPr lang="en"/>
              <a:t>)</a:t>
            </a:r>
            <a:endParaRPr/>
          </a:p>
          <a:p>
            <a:pPr indent="-368300" lvl="0" marL="457200" rtl="0" algn="l">
              <a:spcBef>
                <a:spcPts val="0"/>
              </a:spcBef>
              <a:spcAft>
                <a:spcPts val="0"/>
              </a:spcAft>
              <a:buSzPts val="2200"/>
              <a:buChar char="●"/>
            </a:pPr>
            <a:r>
              <a:rPr lang="en"/>
              <a:t>What assumptions?</a:t>
            </a:r>
            <a:endParaRPr/>
          </a:p>
          <a:p>
            <a:pPr indent="-368300" lvl="1" marL="914400" rtl="0" algn="l">
              <a:spcBef>
                <a:spcPts val="0"/>
              </a:spcBef>
              <a:spcAft>
                <a:spcPts val="0"/>
              </a:spcAft>
              <a:buSzPts val="2200"/>
              <a:buChar char="○"/>
            </a:pPr>
            <a:r>
              <a:rPr lang="en"/>
              <a:t>Word order doesn’t matter</a:t>
            </a:r>
            <a:endParaRPr/>
          </a:p>
          <a:p>
            <a:pPr indent="-368300" lvl="1" marL="914400" rtl="0" algn="l">
              <a:spcBef>
                <a:spcPts val="0"/>
              </a:spcBef>
              <a:spcAft>
                <a:spcPts val="0"/>
              </a:spcAft>
              <a:buSzPts val="2200"/>
              <a:buChar char="○"/>
            </a:pPr>
            <a:r>
              <a:rPr lang="en"/>
              <a:t>Firth!</a:t>
            </a:r>
            <a:endParaRPr/>
          </a:p>
          <a:p>
            <a:pPr indent="-368300" lvl="0" marL="457200" rtl="0" algn="l">
              <a:spcBef>
                <a:spcPts val="0"/>
              </a:spcBef>
              <a:spcAft>
                <a:spcPts val="0"/>
              </a:spcAft>
              <a:buSzPts val="2200"/>
              <a:buChar char="●"/>
            </a:pPr>
            <a:r>
              <a:rPr lang="en"/>
              <a:t>What’s being learned?</a:t>
            </a:r>
            <a:endParaRPr/>
          </a:p>
          <a:p>
            <a:pPr indent="-368300" lvl="1" marL="914400" rtl="0" algn="l">
              <a:spcBef>
                <a:spcPts val="0"/>
              </a:spcBef>
              <a:spcAft>
                <a:spcPts val="0"/>
              </a:spcAft>
              <a:buSzPts val="2200"/>
              <a:buChar char="○"/>
            </a:pPr>
            <a:r>
              <a:rPr lang="en"/>
              <a:t>FC + Embeddings</a:t>
            </a:r>
            <a:endParaRPr/>
          </a:p>
        </p:txBody>
      </p:sp>
      <p:grpSp>
        <p:nvGrpSpPr>
          <p:cNvPr id="2864" name="Google Shape;2864;p70"/>
          <p:cNvGrpSpPr/>
          <p:nvPr/>
        </p:nvGrpSpPr>
        <p:grpSpPr>
          <a:xfrm>
            <a:off x="6418795" y="3765675"/>
            <a:ext cx="692003" cy="635100"/>
            <a:chOff x="6418795" y="3765675"/>
            <a:chExt cx="692003" cy="635100"/>
          </a:xfrm>
        </p:grpSpPr>
        <p:sp>
          <p:nvSpPr>
            <p:cNvPr id="2865" name="Google Shape;2865;p70"/>
            <p:cNvSpPr txBox="1"/>
            <p:nvPr/>
          </p:nvSpPr>
          <p:spPr>
            <a:xfrm>
              <a:off x="6420498" y="4062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happy</a:t>
              </a:r>
              <a:endParaRPr sz="1000">
                <a:latin typeface="Helvetica Neue"/>
                <a:ea typeface="Helvetica Neue"/>
                <a:cs typeface="Helvetica Neue"/>
                <a:sym typeface="Helvetica Neue"/>
              </a:endParaRPr>
            </a:p>
          </p:txBody>
        </p:sp>
        <p:sp>
          <p:nvSpPr>
            <p:cNvPr id="2866" name="Google Shape;2866;p70"/>
            <p:cNvSpPr txBox="1"/>
            <p:nvPr/>
          </p:nvSpPr>
          <p:spPr>
            <a:xfrm>
              <a:off x="6418795" y="3765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253</a:t>
              </a:r>
              <a:endParaRPr i="1" sz="1000">
                <a:latin typeface="Helvetica Neue"/>
                <a:ea typeface="Helvetica Neue"/>
                <a:cs typeface="Helvetica Neue"/>
                <a:sym typeface="Helvetica Neue"/>
              </a:endParaRPr>
            </a:p>
          </p:txBody>
        </p:sp>
      </p:grpSp>
      <p:cxnSp>
        <p:nvCxnSpPr>
          <p:cNvPr id="2867" name="Google Shape;2867;p70"/>
          <p:cNvCxnSpPr>
            <a:endCxn id="2868" idx="1"/>
          </p:cNvCxnSpPr>
          <p:nvPr/>
        </p:nvCxnSpPr>
        <p:spPr>
          <a:xfrm flipH="1" rot="10800000">
            <a:off x="6768440" y="2985556"/>
            <a:ext cx="1800" cy="224400"/>
          </a:xfrm>
          <a:prstGeom prst="straightConnector1">
            <a:avLst/>
          </a:prstGeom>
          <a:noFill/>
          <a:ln cap="flat" cmpd="sng" w="9525">
            <a:solidFill>
              <a:schemeClr val="dk2"/>
            </a:solidFill>
            <a:prstDash val="solid"/>
            <a:round/>
            <a:headEnd len="med" w="med" type="none"/>
            <a:tailEnd len="med" w="med" type="triangle"/>
          </a:ln>
        </p:spPr>
      </p:cxnSp>
      <p:grpSp>
        <p:nvGrpSpPr>
          <p:cNvPr id="2869" name="Google Shape;2869;p70"/>
          <p:cNvGrpSpPr/>
          <p:nvPr/>
        </p:nvGrpSpPr>
        <p:grpSpPr>
          <a:xfrm>
            <a:off x="4855040" y="1555875"/>
            <a:ext cx="3832229" cy="1429681"/>
            <a:chOff x="4855040" y="1555875"/>
            <a:chExt cx="3832229" cy="1429681"/>
          </a:xfrm>
        </p:grpSpPr>
        <p:sp>
          <p:nvSpPr>
            <p:cNvPr id="2870" name="Google Shape;2870;p70"/>
            <p:cNvSpPr txBox="1"/>
            <p:nvPr/>
          </p:nvSpPr>
          <p:spPr>
            <a:xfrm>
              <a:off x="4856975"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2871" name="Google Shape;2871;p70"/>
            <p:cNvSpPr txBox="1"/>
            <p:nvPr/>
          </p:nvSpPr>
          <p:spPr>
            <a:xfrm>
              <a:off x="5637885"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320</a:t>
              </a:r>
              <a:endParaRPr i="1" sz="1000">
                <a:latin typeface="Helvetica Neue"/>
                <a:ea typeface="Helvetica Neue"/>
                <a:cs typeface="Helvetica Neue"/>
                <a:sym typeface="Helvetica Neue"/>
              </a:endParaRPr>
            </a:p>
          </p:txBody>
        </p:sp>
        <p:sp>
          <p:nvSpPr>
            <p:cNvPr id="2872" name="Google Shape;2872;p70"/>
            <p:cNvSpPr txBox="1"/>
            <p:nvPr/>
          </p:nvSpPr>
          <p:spPr>
            <a:xfrm>
              <a:off x="7206568"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780</a:t>
              </a:r>
              <a:endParaRPr i="1" sz="1000">
                <a:latin typeface="Helvetica Neue"/>
                <a:ea typeface="Helvetica Neue"/>
                <a:cs typeface="Helvetica Neue"/>
                <a:sym typeface="Helvetica Neue"/>
              </a:endParaRPr>
            </a:p>
          </p:txBody>
        </p:sp>
        <p:sp>
          <p:nvSpPr>
            <p:cNvPr id="2873" name="Google Shape;2873;p70"/>
            <p:cNvSpPr txBox="1"/>
            <p:nvPr/>
          </p:nvSpPr>
          <p:spPr>
            <a:xfrm>
              <a:off x="7996968"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sp>
          <p:nvSpPr>
            <p:cNvPr id="2874" name="Google Shape;2874;p70"/>
            <p:cNvSpPr txBox="1"/>
            <p:nvPr/>
          </p:nvSpPr>
          <p:spPr>
            <a:xfrm>
              <a:off x="4856975"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2875" name="Google Shape;2875;p70"/>
            <p:cNvSpPr txBox="1"/>
            <p:nvPr/>
          </p:nvSpPr>
          <p:spPr>
            <a:xfrm>
              <a:off x="5638736"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i’m</a:t>
              </a:r>
              <a:endParaRPr sz="1000">
                <a:latin typeface="Helvetica Neue"/>
                <a:ea typeface="Helvetica Neue"/>
                <a:cs typeface="Helvetica Neue"/>
                <a:sym typeface="Helvetica Neue"/>
              </a:endParaRPr>
            </a:p>
          </p:txBody>
        </p:sp>
        <p:sp>
          <p:nvSpPr>
            <p:cNvPr id="2876" name="Google Shape;2876;p70"/>
            <p:cNvSpPr txBox="1"/>
            <p:nvPr/>
          </p:nvSpPr>
          <p:spPr>
            <a:xfrm>
              <a:off x="7202259"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today</a:t>
              </a:r>
              <a:endParaRPr sz="1000">
                <a:latin typeface="Helvetica Neue"/>
                <a:ea typeface="Helvetica Neue"/>
                <a:cs typeface="Helvetica Neue"/>
                <a:sym typeface="Helvetica Neue"/>
              </a:endParaRPr>
            </a:p>
          </p:txBody>
        </p:sp>
        <p:sp>
          <p:nvSpPr>
            <p:cNvPr id="2877" name="Google Shape;2877;p70"/>
            <p:cNvSpPr txBox="1"/>
            <p:nvPr/>
          </p:nvSpPr>
          <p:spPr>
            <a:xfrm>
              <a:off x="7992659"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2868" name="Google Shape;2868;p70"/>
            <p:cNvSpPr/>
            <p:nvPr/>
          </p:nvSpPr>
          <p:spPr>
            <a:xfrm>
              <a:off x="4855040" y="2663056"/>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Fully Connected Layer</a:t>
              </a:r>
              <a:endParaRPr i="1">
                <a:latin typeface="Helvetica Neue"/>
                <a:ea typeface="Helvetica Neue"/>
                <a:cs typeface="Helvetica Neue"/>
                <a:sym typeface="Helvetica Neue"/>
              </a:endParaRPr>
            </a:p>
          </p:txBody>
        </p:sp>
        <p:grpSp>
          <p:nvGrpSpPr>
            <p:cNvPr id="2878" name="Google Shape;2878;p70"/>
            <p:cNvGrpSpPr/>
            <p:nvPr/>
          </p:nvGrpSpPr>
          <p:grpSpPr>
            <a:xfrm>
              <a:off x="4868544" y="2427432"/>
              <a:ext cx="450600" cy="145800"/>
              <a:chOff x="705975" y="2364450"/>
              <a:chExt cx="450600" cy="145800"/>
            </a:xfrm>
          </p:grpSpPr>
          <p:sp>
            <p:nvSpPr>
              <p:cNvPr id="2879" name="Google Shape;2879;p70"/>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0"/>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0"/>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2" name="Google Shape;2882;p70"/>
            <p:cNvGrpSpPr/>
            <p:nvPr/>
          </p:nvGrpSpPr>
          <p:grpSpPr>
            <a:xfrm>
              <a:off x="5325744" y="2427432"/>
              <a:ext cx="450600" cy="145800"/>
              <a:chOff x="705975" y="2364450"/>
              <a:chExt cx="450600" cy="145800"/>
            </a:xfrm>
          </p:grpSpPr>
          <p:sp>
            <p:nvSpPr>
              <p:cNvPr id="2883" name="Google Shape;2883;p70"/>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0"/>
              <p:cNvSpPr/>
              <p:nvPr/>
            </p:nvSpPr>
            <p:spPr>
              <a:xfrm>
                <a:off x="8583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0"/>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6" name="Google Shape;2886;p70"/>
            <p:cNvGrpSpPr/>
            <p:nvPr/>
          </p:nvGrpSpPr>
          <p:grpSpPr>
            <a:xfrm>
              <a:off x="5782944" y="2427432"/>
              <a:ext cx="450600" cy="145800"/>
              <a:chOff x="705975" y="2364450"/>
              <a:chExt cx="450600" cy="145800"/>
            </a:xfrm>
          </p:grpSpPr>
          <p:sp>
            <p:nvSpPr>
              <p:cNvPr id="2887" name="Google Shape;2887;p70"/>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0"/>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0"/>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0" name="Google Shape;2890;p70"/>
            <p:cNvGrpSpPr/>
            <p:nvPr/>
          </p:nvGrpSpPr>
          <p:grpSpPr>
            <a:xfrm>
              <a:off x="6240144" y="2427432"/>
              <a:ext cx="450600" cy="145800"/>
              <a:chOff x="705975" y="2364450"/>
              <a:chExt cx="450600" cy="145800"/>
            </a:xfrm>
          </p:grpSpPr>
          <p:sp>
            <p:nvSpPr>
              <p:cNvPr id="2891" name="Google Shape;2891;p70"/>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0"/>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0"/>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70"/>
            <p:cNvGrpSpPr/>
            <p:nvPr/>
          </p:nvGrpSpPr>
          <p:grpSpPr>
            <a:xfrm>
              <a:off x="6697344" y="2427432"/>
              <a:ext cx="450600" cy="145800"/>
              <a:chOff x="705975" y="2364450"/>
              <a:chExt cx="450600" cy="145800"/>
            </a:xfrm>
          </p:grpSpPr>
          <p:sp>
            <p:nvSpPr>
              <p:cNvPr id="2895" name="Google Shape;2895;p70"/>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0"/>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0"/>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8" name="Google Shape;2898;p70"/>
            <p:cNvGrpSpPr/>
            <p:nvPr/>
          </p:nvGrpSpPr>
          <p:grpSpPr>
            <a:xfrm>
              <a:off x="7154544" y="2427432"/>
              <a:ext cx="450600" cy="145800"/>
              <a:chOff x="705975" y="2364450"/>
              <a:chExt cx="450600" cy="145800"/>
            </a:xfrm>
          </p:grpSpPr>
          <p:sp>
            <p:nvSpPr>
              <p:cNvPr id="2899" name="Google Shape;2899;p70"/>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0"/>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0"/>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2" name="Google Shape;2902;p70"/>
            <p:cNvGrpSpPr/>
            <p:nvPr/>
          </p:nvGrpSpPr>
          <p:grpSpPr>
            <a:xfrm>
              <a:off x="7611744" y="2427432"/>
              <a:ext cx="450600" cy="145800"/>
              <a:chOff x="705975" y="2364450"/>
              <a:chExt cx="450600" cy="145800"/>
            </a:xfrm>
          </p:grpSpPr>
          <p:sp>
            <p:nvSpPr>
              <p:cNvPr id="2903" name="Google Shape;2903;p70"/>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0"/>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0"/>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6" name="Google Shape;2906;p70"/>
            <p:cNvGrpSpPr/>
            <p:nvPr/>
          </p:nvGrpSpPr>
          <p:grpSpPr>
            <a:xfrm>
              <a:off x="8068944" y="2427432"/>
              <a:ext cx="450600" cy="145800"/>
              <a:chOff x="705975" y="2364450"/>
              <a:chExt cx="450600" cy="145800"/>
            </a:xfrm>
          </p:grpSpPr>
          <p:sp>
            <p:nvSpPr>
              <p:cNvPr id="2907" name="Google Shape;2907;p70"/>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0"/>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0"/>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0" name="Google Shape;2910;p70"/>
            <p:cNvSpPr/>
            <p:nvPr/>
          </p:nvSpPr>
          <p:spPr>
            <a:xfrm>
              <a:off x="8526144" y="2427432"/>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11" name="Google Shape;2911;p70"/>
            <p:cNvCxnSpPr>
              <a:stCxn id="2874" idx="2"/>
              <a:endCxn id="2910" idx="0"/>
            </p:cNvCxnSpPr>
            <p:nvPr/>
          </p:nvCxnSpPr>
          <p:spPr>
            <a:xfrm flipH="1" rot="-5400000">
              <a:off x="6782375" y="610725"/>
              <a:ext cx="236400" cy="3396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2912" name="Google Shape;2912;p70"/>
            <p:cNvCxnSpPr>
              <a:stCxn id="2875" idx="2"/>
              <a:endCxn id="2884" idx="0"/>
            </p:cNvCxnSpPr>
            <p:nvPr/>
          </p:nvCxnSpPr>
          <p:spPr>
            <a:xfrm rot="5400000">
              <a:off x="5649236" y="2092725"/>
              <a:ext cx="236400" cy="432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2913" name="Google Shape;2913;p70"/>
            <p:cNvCxnSpPr>
              <a:stCxn id="2876" idx="2"/>
              <a:endCxn id="2905" idx="0"/>
            </p:cNvCxnSpPr>
            <p:nvPr/>
          </p:nvCxnSpPr>
          <p:spPr>
            <a:xfrm flipH="1" rot="-5400000">
              <a:off x="7650159" y="2088225"/>
              <a:ext cx="236400" cy="441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2914" name="Google Shape;2914;p70"/>
            <p:cNvCxnSpPr>
              <a:stCxn id="2877" idx="2"/>
              <a:endCxn id="2909" idx="0"/>
            </p:cNvCxnSpPr>
            <p:nvPr/>
          </p:nvCxnSpPr>
          <p:spPr>
            <a:xfrm flipH="1" rot="-5400000">
              <a:off x="8274059" y="2254725"/>
              <a:ext cx="236400" cy="108900"/>
            </a:xfrm>
            <a:prstGeom prst="bentConnector3">
              <a:avLst>
                <a:gd fmla="val 50012" name="adj1"/>
              </a:avLst>
            </a:prstGeom>
            <a:noFill/>
            <a:ln cap="flat" cmpd="sng" w="9525">
              <a:solidFill>
                <a:schemeClr val="dk2"/>
              </a:solidFill>
              <a:prstDash val="solid"/>
              <a:round/>
              <a:headEnd len="med" w="med" type="none"/>
              <a:tailEnd len="med" w="med"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4"/>
                                        </p:tgtEl>
                                        <p:attrNameLst>
                                          <p:attrName>style.visibility</p:attrName>
                                        </p:attrNameLst>
                                      </p:cBhvr>
                                      <p:to>
                                        <p:strVal val="visible"/>
                                      </p:to>
                                    </p:set>
                                    <p:animEffect filter="fade" transition="in">
                                      <p:cBhvr>
                                        <p:cTn dur="1000"/>
                                        <p:tgtEl>
                                          <p:spTgt spid="28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57"/>
                                        </p:tgtEl>
                                        <p:attrNameLst>
                                          <p:attrName>style.visibility</p:attrName>
                                        </p:attrNameLst>
                                      </p:cBhvr>
                                      <p:to>
                                        <p:strVal val="visible"/>
                                      </p:to>
                                    </p:set>
                                    <p:animEffect filter="fade" transition="in">
                                      <p:cBhvr>
                                        <p:cTn dur="1000"/>
                                        <p:tgtEl>
                                          <p:spTgt spid="28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9"/>
                                        </p:tgtEl>
                                        <p:attrNameLst>
                                          <p:attrName>style.visibility</p:attrName>
                                        </p:attrNameLst>
                                      </p:cBhvr>
                                      <p:to>
                                        <p:strVal val="visible"/>
                                      </p:to>
                                    </p:set>
                                    <p:animEffect filter="fade" transition="in">
                                      <p:cBhvr>
                                        <p:cTn dur="1000"/>
                                        <p:tgtEl>
                                          <p:spTgt spid="2869"/>
                                        </p:tgtEl>
                                      </p:cBhvr>
                                    </p:animEffect>
                                  </p:childTnLst>
                                </p:cTn>
                              </p:par>
                              <p:par>
                                <p:cTn fill="hold" nodeType="withEffect" presetClass="entr" presetID="10" presetSubtype="0">
                                  <p:stCondLst>
                                    <p:cond delay="0"/>
                                  </p:stCondLst>
                                  <p:childTnLst>
                                    <p:set>
                                      <p:cBhvr>
                                        <p:cTn dur="1" fill="hold">
                                          <p:stCondLst>
                                            <p:cond delay="0"/>
                                          </p:stCondLst>
                                        </p:cTn>
                                        <p:tgtEl>
                                          <p:spTgt spid="2867"/>
                                        </p:tgtEl>
                                        <p:attrNameLst>
                                          <p:attrName>style.visibility</p:attrName>
                                        </p:attrNameLst>
                                      </p:cBhvr>
                                      <p:to>
                                        <p:strVal val="visible"/>
                                      </p:to>
                                    </p:set>
                                    <p:animEffect filter="fade" transition="in">
                                      <p:cBhvr>
                                        <p:cTn dur="1000"/>
                                        <p:tgtEl>
                                          <p:spTgt spid="28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3">
                                            <p:txEl>
                                              <p:pRg end="0" st="0"/>
                                            </p:txEl>
                                          </p:spTgt>
                                        </p:tgtEl>
                                        <p:attrNameLst>
                                          <p:attrName>style.visibility</p:attrName>
                                        </p:attrNameLst>
                                      </p:cBhvr>
                                      <p:to>
                                        <p:strVal val="visible"/>
                                      </p:to>
                                    </p:set>
                                    <p:animEffect filter="fade" transition="in">
                                      <p:cBhvr>
                                        <p:cTn dur="1000"/>
                                        <p:tgtEl>
                                          <p:spTgt spid="286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3">
                                            <p:txEl>
                                              <p:pRg end="1" st="1"/>
                                            </p:txEl>
                                          </p:spTgt>
                                        </p:tgtEl>
                                        <p:attrNameLst>
                                          <p:attrName>style.visibility</p:attrName>
                                        </p:attrNameLst>
                                      </p:cBhvr>
                                      <p:to>
                                        <p:strVal val="visible"/>
                                      </p:to>
                                    </p:set>
                                    <p:animEffect filter="fade" transition="in">
                                      <p:cBhvr>
                                        <p:cTn dur="1000"/>
                                        <p:tgtEl>
                                          <p:spTgt spid="286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3">
                                            <p:txEl>
                                              <p:pRg end="2" st="2"/>
                                            </p:txEl>
                                          </p:spTgt>
                                        </p:tgtEl>
                                        <p:attrNameLst>
                                          <p:attrName>style.visibility</p:attrName>
                                        </p:attrNameLst>
                                      </p:cBhvr>
                                      <p:to>
                                        <p:strVal val="visible"/>
                                      </p:to>
                                    </p:set>
                                    <p:animEffect filter="fade" transition="in">
                                      <p:cBhvr>
                                        <p:cTn dur="1000"/>
                                        <p:tgtEl>
                                          <p:spTgt spid="286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3">
                                            <p:txEl>
                                              <p:pRg end="3" st="3"/>
                                            </p:txEl>
                                          </p:spTgt>
                                        </p:tgtEl>
                                        <p:attrNameLst>
                                          <p:attrName>style.visibility</p:attrName>
                                        </p:attrNameLst>
                                      </p:cBhvr>
                                      <p:to>
                                        <p:strVal val="visible"/>
                                      </p:to>
                                    </p:set>
                                    <p:animEffect filter="fade" transition="in">
                                      <p:cBhvr>
                                        <p:cTn dur="1000"/>
                                        <p:tgtEl>
                                          <p:spTgt spid="286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3">
                                            <p:txEl>
                                              <p:pRg end="4" st="4"/>
                                            </p:txEl>
                                          </p:spTgt>
                                        </p:tgtEl>
                                        <p:attrNameLst>
                                          <p:attrName>style.visibility</p:attrName>
                                        </p:attrNameLst>
                                      </p:cBhvr>
                                      <p:to>
                                        <p:strVal val="visible"/>
                                      </p:to>
                                    </p:set>
                                    <p:animEffect filter="fade" transition="in">
                                      <p:cBhvr>
                                        <p:cTn dur="1000"/>
                                        <p:tgtEl>
                                          <p:spTgt spid="286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3">
                                            <p:txEl>
                                              <p:pRg end="5" st="5"/>
                                            </p:txEl>
                                          </p:spTgt>
                                        </p:tgtEl>
                                        <p:attrNameLst>
                                          <p:attrName>style.visibility</p:attrName>
                                        </p:attrNameLst>
                                      </p:cBhvr>
                                      <p:to>
                                        <p:strVal val="visible"/>
                                      </p:to>
                                    </p:set>
                                    <p:animEffect filter="fade" transition="in">
                                      <p:cBhvr>
                                        <p:cTn dur="1000"/>
                                        <p:tgtEl>
                                          <p:spTgt spid="286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3">
                                            <p:txEl>
                                              <p:pRg end="6" st="6"/>
                                            </p:txEl>
                                          </p:spTgt>
                                        </p:tgtEl>
                                        <p:attrNameLst>
                                          <p:attrName>style.visibility</p:attrName>
                                        </p:attrNameLst>
                                      </p:cBhvr>
                                      <p:to>
                                        <p:strVal val="visible"/>
                                      </p:to>
                                    </p:set>
                                    <p:animEffect filter="fade" transition="in">
                                      <p:cBhvr>
                                        <p:cTn dur="1000"/>
                                        <p:tgtEl>
                                          <p:spTgt spid="2863">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E00FF">
            <a:alpha val="5360"/>
          </a:srgbClr>
        </a:solidFill>
      </p:bgPr>
    </p:bg>
    <p:spTree>
      <p:nvGrpSpPr>
        <p:cNvPr id="2918" name="Shape 2918"/>
        <p:cNvGrpSpPr/>
        <p:nvPr/>
      </p:nvGrpSpPr>
      <p:grpSpPr>
        <a:xfrm>
          <a:off x="0" y="0"/>
          <a:ext cx="0" cy="0"/>
          <a:chOff x="0" y="0"/>
          <a:chExt cx="0" cy="0"/>
        </a:xfrm>
      </p:grpSpPr>
      <p:sp>
        <p:nvSpPr>
          <p:cNvPr id="2919" name="Google Shape;2919;p71"/>
          <p:cNvSpPr txBox="1"/>
          <p:nvPr/>
        </p:nvSpPr>
        <p:spPr>
          <a:xfrm>
            <a:off x="311700" y="2718025"/>
            <a:ext cx="8784600" cy="2143200"/>
          </a:xfrm>
          <a:prstGeom prst="rect">
            <a:avLst/>
          </a:prstGeom>
          <a:noFill/>
          <a:ln>
            <a:noFill/>
          </a:ln>
        </p:spPr>
        <p:txBody>
          <a:bodyPr anchorCtr="0" anchor="t" bIns="91425" lIns="91425" spcFirstLastPara="1" rIns="91425" wrap="square" tIns="91425">
            <a:normAutofit/>
          </a:bodyPr>
          <a:lstStyle/>
          <a:p>
            <a:pPr indent="-368300" lvl="0" marL="457200" rtl="0" algn="l">
              <a:lnSpc>
                <a:spcPct val="115000"/>
              </a:lnSpc>
              <a:spcBef>
                <a:spcPts val="0"/>
              </a:spcBef>
              <a:spcAft>
                <a:spcPts val="0"/>
              </a:spcAft>
              <a:buClr>
                <a:schemeClr val="dk1"/>
              </a:buClr>
              <a:buSzPts val="2200"/>
              <a:buFont typeface="Helvetica Neue"/>
              <a:buChar char="●"/>
            </a:pPr>
            <a:r>
              <a:rPr i="1" lang="en" sz="2200">
                <a:solidFill>
                  <a:schemeClr val="dk1"/>
                </a:solidFill>
                <a:latin typeface="Helvetica Neue"/>
                <a:ea typeface="Helvetica Neue"/>
                <a:cs typeface="Helvetica Neue"/>
                <a:sym typeface="Helvetica Neue"/>
              </a:rPr>
              <a:t>Binary</a:t>
            </a:r>
            <a:r>
              <a:rPr lang="en" sz="2200">
                <a:solidFill>
                  <a:schemeClr val="dk1"/>
                </a:solidFill>
                <a:latin typeface="Helvetica Neue"/>
                <a:ea typeface="Helvetica Neue"/>
                <a:cs typeface="Helvetica Neue"/>
                <a:sym typeface="Helvetica Neue"/>
              </a:rPr>
              <a:t> cross entropy: </a:t>
            </a:r>
            <a:endParaRPr sz="2200">
              <a:solidFill>
                <a:schemeClr val="dk1"/>
              </a:solidFill>
              <a:latin typeface="Helvetica Neue"/>
              <a:ea typeface="Helvetica Neue"/>
              <a:cs typeface="Helvetica Neue"/>
              <a:sym typeface="Helvetica Neue"/>
            </a:endParaRPr>
          </a:p>
          <a:p>
            <a:pPr indent="-368300" lvl="1" marL="9144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For F(x)-&gt;</a:t>
            </a:r>
            <a:r>
              <a:rPr i="1" lang="en" sz="2200">
                <a:solidFill>
                  <a:schemeClr val="dk1"/>
                </a:solidFill>
                <a:latin typeface="Helvetica Neue"/>
                <a:ea typeface="Helvetica Neue"/>
                <a:cs typeface="Helvetica Neue"/>
                <a:sym typeface="Helvetica Neue"/>
              </a:rPr>
              <a:t>|C|</a:t>
            </a:r>
            <a:r>
              <a:rPr lang="en" sz="2200">
                <a:solidFill>
                  <a:schemeClr val="dk1"/>
                </a:solidFill>
                <a:latin typeface="Helvetica Neue"/>
                <a:ea typeface="Helvetica Neue"/>
                <a:cs typeface="Helvetica Neue"/>
                <a:sym typeface="Helvetica Neue"/>
              </a:rPr>
              <a:t>, each x has</a:t>
            </a:r>
            <a:br>
              <a:rPr lang="en" sz="2200">
                <a:solidFill>
                  <a:schemeClr val="dk1"/>
                </a:solidFill>
                <a:latin typeface="Helvetica Neue"/>
                <a:ea typeface="Helvetica Neue"/>
                <a:cs typeface="Helvetica Neue"/>
                <a:sym typeface="Helvetica Neue"/>
              </a:rPr>
            </a:br>
            <a:r>
              <a:rPr lang="en" sz="2200">
                <a:solidFill>
                  <a:schemeClr val="dk1"/>
                </a:solidFill>
                <a:latin typeface="Helvetica Neue"/>
                <a:ea typeface="Helvetica Neue"/>
                <a:cs typeface="Helvetica Neue"/>
                <a:sym typeface="Helvetica Neue"/>
              </a:rPr>
              <a:t>a combination of labels </a:t>
            </a:r>
            <a:r>
              <a:rPr b="1" i="1" lang="en" sz="2200">
                <a:solidFill>
                  <a:schemeClr val="dk1"/>
                </a:solidFill>
                <a:latin typeface="Helvetica Neue"/>
                <a:ea typeface="Helvetica Neue"/>
                <a:cs typeface="Helvetica Neue"/>
                <a:sym typeface="Helvetica Neue"/>
              </a:rPr>
              <a:t>c</a:t>
            </a:r>
            <a:r>
              <a:rPr baseline="-25000" i="1" lang="en" sz="2200">
                <a:solidFill>
                  <a:schemeClr val="dk1"/>
                </a:solidFill>
                <a:latin typeface="Helvetica Neue"/>
                <a:ea typeface="Helvetica Neue"/>
                <a:cs typeface="Helvetica Neue"/>
                <a:sym typeface="Helvetica Neue"/>
              </a:rPr>
              <a:t>k</a:t>
            </a:r>
            <a:r>
              <a:rPr i="1" lang="en" sz="2200">
                <a:solidFill>
                  <a:schemeClr val="dk1"/>
                </a:solidFill>
                <a:latin typeface="Helvetica Neue"/>
                <a:ea typeface="Helvetica Neue"/>
                <a:cs typeface="Helvetica Neue"/>
                <a:sym typeface="Helvetica Neue"/>
              </a:rPr>
              <a:t>∊C</a:t>
            </a:r>
            <a:r>
              <a:rPr lang="en" sz="2200">
                <a:solidFill>
                  <a:schemeClr val="dk1"/>
                </a:solidFill>
                <a:latin typeface="Helvetica Neue"/>
                <a:ea typeface="Helvetica Neue"/>
                <a:cs typeface="Helvetica Neue"/>
                <a:sym typeface="Helvetica Neue"/>
              </a:rPr>
              <a:t>;</a:t>
            </a:r>
            <a:br>
              <a:rPr lang="en" sz="2200">
                <a:solidFill>
                  <a:schemeClr val="dk1"/>
                </a:solidFill>
                <a:latin typeface="Helvetica Neue"/>
                <a:ea typeface="Helvetica Neue"/>
                <a:cs typeface="Helvetica Neue"/>
                <a:sym typeface="Helvetica Neue"/>
              </a:rPr>
            </a:br>
            <a:r>
              <a:rPr lang="en" sz="2200">
                <a:solidFill>
                  <a:schemeClr val="dk1"/>
                </a:solidFill>
                <a:latin typeface="Helvetica Neue"/>
                <a:ea typeface="Helvetica Neue"/>
                <a:cs typeface="Helvetica Neue"/>
                <a:sym typeface="Helvetica Neue"/>
              </a:rPr>
              <a:t>F(x) estimates p(</a:t>
            </a:r>
            <a:r>
              <a:rPr b="1" lang="en" sz="2200">
                <a:solidFill>
                  <a:schemeClr val="dk1"/>
                </a:solidFill>
                <a:latin typeface="Helvetica Neue"/>
                <a:ea typeface="Helvetica Neue"/>
                <a:cs typeface="Helvetica Neue"/>
                <a:sym typeface="Helvetica Neue"/>
              </a:rPr>
              <a:t>c</a:t>
            </a:r>
            <a:r>
              <a:rPr lang="en" sz="2200">
                <a:solidFill>
                  <a:schemeClr val="dk1"/>
                </a:solidFill>
                <a:latin typeface="Helvetica Neue"/>
                <a:ea typeface="Helvetica Neue"/>
                <a:cs typeface="Helvetica Neue"/>
                <a:sym typeface="Helvetica Neue"/>
              </a:rPr>
              <a:t>|x), and the</a:t>
            </a:r>
            <a:br>
              <a:rPr lang="en" sz="2200">
                <a:solidFill>
                  <a:schemeClr val="dk1"/>
                </a:solidFill>
                <a:latin typeface="Helvetica Neue"/>
                <a:ea typeface="Helvetica Neue"/>
                <a:cs typeface="Helvetica Neue"/>
                <a:sym typeface="Helvetica Neue"/>
              </a:rPr>
            </a:br>
            <a:r>
              <a:rPr lang="en" sz="2200">
                <a:solidFill>
                  <a:schemeClr val="dk1"/>
                </a:solidFill>
                <a:latin typeface="Helvetica Neue"/>
                <a:ea typeface="Helvetica Neue"/>
                <a:cs typeface="Helvetica Neue"/>
                <a:sym typeface="Helvetica Neue"/>
              </a:rPr>
              <a:t>loss encourages p(</a:t>
            </a:r>
            <a:r>
              <a:rPr b="1" lang="en" sz="2200">
                <a:solidFill>
                  <a:schemeClr val="dk1"/>
                </a:solidFill>
                <a:latin typeface="Helvetica Neue"/>
                <a:ea typeface="Helvetica Neue"/>
                <a:cs typeface="Helvetica Neue"/>
                <a:sym typeface="Helvetica Neue"/>
              </a:rPr>
              <a:t>c</a:t>
            </a:r>
            <a:r>
              <a:rPr baseline="-25000" lang="en" sz="2200">
                <a:solidFill>
                  <a:schemeClr val="dk1"/>
                </a:solidFill>
                <a:latin typeface="Helvetica Neue"/>
                <a:ea typeface="Helvetica Neue"/>
                <a:cs typeface="Helvetica Neue"/>
                <a:sym typeface="Helvetica Neue"/>
              </a:rPr>
              <a:t>k</a:t>
            </a:r>
            <a:r>
              <a:rPr lang="en" sz="2200">
                <a:solidFill>
                  <a:schemeClr val="dk1"/>
                </a:solidFill>
                <a:latin typeface="Helvetica Neue"/>
                <a:ea typeface="Helvetica Neue"/>
                <a:cs typeface="Helvetica Neue"/>
                <a:sym typeface="Helvetica Neue"/>
              </a:rPr>
              <a:t>|x)=1</a:t>
            </a:r>
            <a:endParaRPr sz="2200">
              <a:solidFill>
                <a:schemeClr val="dk1"/>
              </a:solidFill>
              <a:latin typeface="Helvetica Neue"/>
              <a:ea typeface="Helvetica Neue"/>
              <a:cs typeface="Helvetica Neue"/>
              <a:sym typeface="Helvetica Neue"/>
            </a:endParaRPr>
          </a:p>
        </p:txBody>
      </p:sp>
      <p:sp>
        <p:nvSpPr>
          <p:cNvPr id="2920" name="Google Shape;2920;p7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ML FUNDAMENTALS: Cross Entropies</a:t>
            </a:r>
            <a:endParaRPr b="1"/>
          </a:p>
        </p:txBody>
      </p:sp>
      <p:sp>
        <p:nvSpPr>
          <p:cNvPr id="2921" name="Google Shape;2921;p71"/>
          <p:cNvSpPr/>
          <p:nvPr/>
        </p:nvSpPr>
        <p:spPr>
          <a:xfrm>
            <a:off x="25" y="4878472"/>
            <a:ext cx="9144000" cy="2538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Helvetica Neue"/>
                <a:ea typeface="Helvetica Neue"/>
                <a:cs typeface="Helvetica Neue"/>
                <a:sym typeface="Helvetica Neue"/>
                <a:hlinkClick r:id="rId3"/>
              </a:rPr>
              <a:t>Categorical Cross Entropy</a:t>
            </a:r>
            <a:r>
              <a:rPr lang="en">
                <a:latin typeface="Helvetica Neue"/>
                <a:ea typeface="Helvetica Neue"/>
                <a:cs typeface="Helvetica Neue"/>
                <a:sym typeface="Helvetica Neue"/>
              </a:rPr>
              <a:t>; </a:t>
            </a:r>
            <a:r>
              <a:rPr lang="en" u="sng">
                <a:solidFill>
                  <a:schemeClr val="hlink"/>
                </a:solidFill>
                <a:latin typeface="Helvetica Neue"/>
                <a:ea typeface="Helvetica Neue"/>
                <a:cs typeface="Helvetica Neue"/>
                <a:sym typeface="Helvetica Neue"/>
                <a:hlinkClick r:id="rId4"/>
              </a:rPr>
              <a:t>Binary Cross Entropy</a:t>
            </a:r>
            <a:endParaRPr>
              <a:latin typeface="Helvetica Neue"/>
              <a:ea typeface="Helvetica Neue"/>
              <a:cs typeface="Helvetica Neue"/>
              <a:sym typeface="Helvetica Neue"/>
            </a:endParaRPr>
          </a:p>
        </p:txBody>
      </p:sp>
      <p:sp>
        <p:nvSpPr>
          <p:cNvPr id="2922" name="Google Shape;2922;p71"/>
          <p:cNvSpPr txBox="1"/>
          <p:nvPr/>
        </p:nvSpPr>
        <p:spPr>
          <a:xfrm>
            <a:off x="311700" y="1117825"/>
            <a:ext cx="8784600" cy="2143200"/>
          </a:xfrm>
          <a:prstGeom prst="rect">
            <a:avLst/>
          </a:prstGeom>
          <a:noFill/>
          <a:ln>
            <a:noFill/>
          </a:ln>
        </p:spPr>
        <p:txBody>
          <a:bodyPr anchorCtr="0" anchor="t" bIns="91425" lIns="91425" spcFirstLastPara="1" rIns="91425" wrap="square" tIns="91425">
            <a:normAutofit/>
          </a:bodyPr>
          <a:lstStyle/>
          <a:p>
            <a:pPr indent="-368300" lvl="0" marL="457200" rtl="0" algn="l">
              <a:lnSpc>
                <a:spcPct val="115000"/>
              </a:lnSpc>
              <a:spcBef>
                <a:spcPts val="0"/>
              </a:spcBef>
              <a:spcAft>
                <a:spcPts val="0"/>
              </a:spcAft>
              <a:buClr>
                <a:schemeClr val="dk1"/>
              </a:buClr>
              <a:buSzPts val="2200"/>
              <a:buFont typeface="Helvetica Neue"/>
              <a:buChar char="●"/>
            </a:pPr>
            <a:r>
              <a:rPr i="1" lang="en" sz="2200">
                <a:solidFill>
                  <a:schemeClr val="dk1"/>
                </a:solidFill>
                <a:latin typeface="Helvetica Neue"/>
                <a:ea typeface="Helvetica Neue"/>
                <a:cs typeface="Helvetica Neue"/>
                <a:sym typeface="Helvetica Neue"/>
              </a:rPr>
              <a:t>Categorical</a:t>
            </a:r>
            <a:r>
              <a:rPr lang="en" sz="2200">
                <a:solidFill>
                  <a:schemeClr val="dk1"/>
                </a:solidFill>
                <a:latin typeface="Helvetica Neue"/>
                <a:ea typeface="Helvetica Neue"/>
                <a:cs typeface="Helvetica Neue"/>
                <a:sym typeface="Helvetica Neue"/>
              </a:rPr>
              <a:t> cross entropy: </a:t>
            </a:r>
            <a:endParaRPr sz="2200">
              <a:solidFill>
                <a:schemeClr val="dk1"/>
              </a:solidFill>
              <a:latin typeface="Helvetica Neue"/>
              <a:ea typeface="Helvetica Neue"/>
              <a:cs typeface="Helvetica Neue"/>
              <a:sym typeface="Helvetica Neue"/>
            </a:endParaRPr>
          </a:p>
          <a:p>
            <a:pPr indent="-368300" lvl="1" marL="9144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For F(x)-&gt;|C|, each </a:t>
            </a:r>
            <a:r>
              <a:rPr i="1" lang="en" sz="2200">
                <a:solidFill>
                  <a:schemeClr val="dk1"/>
                </a:solidFill>
                <a:latin typeface="Helvetica Neue"/>
                <a:ea typeface="Helvetica Neue"/>
                <a:cs typeface="Helvetica Neue"/>
                <a:sym typeface="Helvetica Neue"/>
              </a:rPr>
              <a:t>x</a:t>
            </a:r>
            <a:r>
              <a:rPr lang="en" sz="2200">
                <a:solidFill>
                  <a:schemeClr val="dk1"/>
                </a:solidFill>
                <a:latin typeface="Helvetica Neue"/>
                <a:ea typeface="Helvetica Neue"/>
                <a:cs typeface="Helvetica Neue"/>
                <a:sym typeface="Helvetica Neue"/>
              </a:rPr>
              <a:t> has label</a:t>
            </a:r>
            <a:br>
              <a:rPr lang="en" sz="2200">
                <a:solidFill>
                  <a:schemeClr val="dk1"/>
                </a:solidFill>
                <a:latin typeface="Helvetica Neue"/>
                <a:ea typeface="Helvetica Neue"/>
                <a:cs typeface="Helvetica Neue"/>
                <a:sym typeface="Helvetica Neue"/>
              </a:rPr>
            </a:br>
            <a:r>
              <a:rPr lang="en" sz="2200">
                <a:solidFill>
                  <a:schemeClr val="dk1"/>
                </a:solidFill>
                <a:latin typeface="Helvetica Neue"/>
                <a:ea typeface="Helvetica Neue"/>
                <a:cs typeface="Helvetica Neue"/>
                <a:sym typeface="Helvetica Neue"/>
              </a:rPr>
              <a:t> </a:t>
            </a:r>
            <a:r>
              <a:rPr i="1" lang="en" sz="2200">
                <a:solidFill>
                  <a:schemeClr val="dk1"/>
                </a:solidFill>
                <a:latin typeface="Helvetica Neue"/>
                <a:ea typeface="Helvetica Neue"/>
                <a:cs typeface="Helvetica Neue"/>
                <a:sym typeface="Helvetica Neue"/>
              </a:rPr>
              <a:t>c</a:t>
            </a:r>
            <a:r>
              <a:rPr baseline="30000" i="1" lang="en" sz="2200">
                <a:solidFill>
                  <a:schemeClr val="dk1"/>
                </a:solidFill>
                <a:latin typeface="Helvetica Neue"/>
                <a:ea typeface="Helvetica Neue"/>
                <a:cs typeface="Helvetica Neue"/>
                <a:sym typeface="Helvetica Neue"/>
              </a:rPr>
              <a:t>*</a:t>
            </a:r>
            <a:r>
              <a:rPr i="1" lang="en" sz="2200">
                <a:solidFill>
                  <a:schemeClr val="dk1"/>
                </a:solidFill>
                <a:latin typeface="Helvetica Neue"/>
                <a:ea typeface="Helvetica Neue"/>
                <a:cs typeface="Helvetica Neue"/>
                <a:sym typeface="Helvetica Neue"/>
              </a:rPr>
              <a:t>∊C</a:t>
            </a:r>
            <a:r>
              <a:rPr lang="en" sz="2200">
                <a:solidFill>
                  <a:schemeClr val="dk1"/>
                </a:solidFill>
                <a:latin typeface="Helvetica Neue"/>
                <a:ea typeface="Helvetica Neue"/>
                <a:cs typeface="Helvetica Neue"/>
                <a:sym typeface="Helvetica Neue"/>
              </a:rPr>
              <a:t>; </a:t>
            </a:r>
            <a:r>
              <a:rPr i="1" lang="en" sz="2200">
                <a:solidFill>
                  <a:schemeClr val="dk1"/>
                </a:solidFill>
                <a:latin typeface="Helvetica Neue"/>
                <a:ea typeface="Helvetica Neue"/>
                <a:cs typeface="Helvetica Neue"/>
                <a:sym typeface="Helvetica Neue"/>
              </a:rPr>
              <a:t>F(x)</a:t>
            </a:r>
            <a:r>
              <a:rPr lang="en" sz="2200">
                <a:solidFill>
                  <a:schemeClr val="dk1"/>
                </a:solidFill>
                <a:latin typeface="Helvetica Neue"/>
                <a:ea typeface="Helvetica Neue"/>
                <a:cs typeface="Helvetica Neue"/>
                <a:sym typeface="Helvetica Neue"/>
              </a:rPr>
              <a:t> estimates </a:t>
            </a:r>
            <a:r>
              <a:rPr i="1" lang="en" sz="2200">
                <a:solidFill>
                  <a:schemeClr val="dk1"/>
                </a:solidFill>
                <a:latin typeface="Helvetica Neue"/>
                <a:ea typeface="Helvetica Neue"/>
                <a:cs typeface="Helvetica Neue"/>
                <a:sym typeface="Helvetica Neue"/>
              </a:rPr>
              <a:t>p(c|x)</a:t>
            </a:r>
            <a:r>
              <a:rPr lang="en" sz="2200">
                <a:solidFill>
                  <a:schemeClr val="dk1"/>
                </a:solidFill>
                <a:latin typeface="Helvetica Neue"/>
                <a:ea typeface="Helvetica Neue"/>
                <a:cs typeface="Helvetica Neue"/>
                <a:sym typeface="Helvetica Neue"/>
              </a:rPr>
              <a:t>, </a:t>
            </a:r>
            <a:br>
              <a:rPr lang="en" sz="2200">
                <a:solidFill>
                  <a:schemeClr val="dk1"/>
                </a:solidFill>
                <a:latin typeface="Helvetica Neue"/>
                <a:ea typeface="Helvetica Neue"/>
                <a:cs typeface="Helvetica Neue"/>
                <a:sym typeface="Helvetica Neue"/>
              </a:rPr>
            </a:br>
            <a:r>
              <a:rPr lang="en" sz="2200">
                <a:solidFill>
                  <a:schemeClr val="dk1"/>
                </a:solidFill>
                <a:latin typeface="Helvetica Neue"/>
                <a:ea typeface="Helvetica Neue"/>
                <a:cs typeface="Helvetica Neue"/>
                <a:sym typeface="Helvetica Neue"/>
              </a:rPr>
              <a:t>and the loss encourages </a:t>
            </a:r>
            <a:r>
              <a:rPr i="1" lang="en" sz="2200">
                <a:solidFill>
                  <a:schemeClr val="dk1"/>
                </a:solidFill>
                <a:latin typeface="Helvetica Neue"/>
                <a:ea typeface="Helvetica Neue"/>
                <a:cs typeface="Helvetica Neue"/>
                <a:sym typeface="Helvetica Neue"/>
              </a:rPr>
              <a:t>p(c</a:t>
            </a:r>
            <a:r>
              <a:rPr baseline="30000" i="1" lang="en" sz="2200">
                <a:solidFill>
                  <a:schemeClr val="dk1"/>
                </a:solidFill>
                <a:latin typeface="Helvetica Neue"/>
                <a:ea typeface="Helvetica Neue"/>
                <a:cs typeface="Helvetica Neue"/>
                <a:sym typeface="Helvetica Neue"/>
              </a:rPr>
              <a:t>*</a:t>
            </a:r>
            <a:r>
              <a:rPr i="1" lang="en" sz="2200">
                <a:solidFill>
                  <a:schemeClr val="dk1"/>
                </a:solidFill>
                <a:latin typeface="Helvetica Neue"/>
                <a:ea typeface="Helvetica Neue"/>
                <a:cs typeface="Helvetica Neue"/>
                <a:sym typeface="Helvetica Neue"/>
              </a:rPr>
              <a:t>|x)=1</a:t>
            </a:r>
            <a:endParaRPr sz="2200">
              <a:solidFill>
                <a:schemeClr val="dk1"/>
              </a:solidFill>
              <a:latin typeface="Helvetica Neue"/>
              <a:ea typeface="Helvetica Neue"/>
              <a:cs typeface="Helvetica Neue"/>
              <a:sym typeface="Helvetica Neue"/>
            </a:endParaRPr>
          </a:p>
        </p:txBody>
      </p:sp>
      <p:grpSp>
        <p:nvGrpSpPr>
          <p:cNvPr id="2923" name="Google Shape;2923;p71"/>
          <p:cNvGrpSpPr/>
          <p:nvPr/>
        </p:nvGrpSpPr>
        <p:grpSpPr>
          <a:xfrm>
            <a:off x="5237975" y="946275"/>
            <a:ext cx="3830400" cy="1351006"/>
            <a:chOff x="4856975" y="1098675"/>
            <a:chExt cx="3830400" cy="1351006"/>
          </a:xfrm>
        </p:grpSpPr>
        <p:sp>
          <p:nvSpPr>
            <p:cNvPr id="2924" name="Google Shape;2924;p71"/>
            <p:cNvSpPr txBox="1"/>
            <p:nvPr/>
          </p:nvSpPr>
          <p:spPr>
            <a:xfrm>
              <a:off x="6420498" y="1395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happy</a:t>
              </a:r>
              <a:endParaRPr sz="1000">
                <a:latin typeface="Helvetica Neue"/>
                <a:ea typeface="Helvetica Neue"/>
                <a:cs typeface="Helvetica Neue"/>
                <a:sym typeface="Helvetica Neue"/>
              </a:endParaRPr>
            </a:p>
          </p:txBody>
        </p:sp>
        <p:sp>
          <p:nvSpPr>
            <p:cNvPr id="2925" name="Google Shape;2925;p71"/>
            <p:cNvSpPr txBox="1"/>
            <p:nvPr/>
          </p:nvSpPr>
          <p:spPr>
            <a:xfrm>
              <a:off x="6418795" y="1098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253</a:t>
              </a:r>
              <a:endParaRPr i="1" sz="1000">
                <a:latin typeface="Helvetica Neue"/>
                <a:ea typeface="Helvetica Neue"/>
                <a:cs typeface="Helvetica Neue"/>
                <a:sym typeface="Helvetica Neue"/>
              </a:endParaRPr>
            </a:p>
          </p:txBody>
        </p:sp>
        <p:sp>
          <p:nvSpPr>
            <p:cNvPr id="2926" name="Google Shape;2926;p71"/>
            <p:cNvSpPr/>
            <p:nvPr/>
          </p:nvSpPr>
          <p:spPr>
            <a:xfrm>
              <a:off x="4856975" y="2127181"/>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Fully Connected Layer</a:t>
              </a:r>
              <a:endParaRPr i="1">
                <a:latin typeface="Helvetica Neue"/>
                <a:ea typeface="Helvetica Neue"/>
                <a:cs typeface="Helvetica Neue"/>
                <a:sym typeface="Helvetica Neue"/>
              </a:endParaRPr>
            </a:p>
          </p:txBody>
        </p:sp>
        <p:grpSp>
          <p:nvGrpSpPr>
            <p:cNvPr id="2927" name="Google Shape;2927;p71"/>
            <p:cNvGrpSpPr/>
            <p:nvPr/>
          </p:nvGrpSpPr>
          <p:grpSpPr>
            <a:xfrm>
              <a:off x="4870479" y="1891557"/>
              <a:ext cx="450600" cy="145800"/>
              <a:chOff x="705975" y="2364450"/>
              <a:chExt cx="450600" cy="145800"/>
            </a:xfrm>
          </p:grpSpPr>
          <p:sp>
            <p:nvSpPr>
              <p:cNvPr id="2928" name="Google Shape;2928;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1" name="Google Shape;2931;p71"/>
            <p:cNvGrpSpPr/>
            <p:nvPr/>
          </p:nvGrpSpPr>
          <p:grpSpPr>
            <a:xfrm>
              <a:off x="5327679" y="1891557"/>
              <a:ext cx="450600" cy="145800"/>
              <a:chOff x="705975" y="2364450"/>
              <a:chExt cx="450600" cy="145800"/>
            </a:xfrm>
          </p:grpSpPr>
          <p:sp>
            <p:nvSpPr>
              <p:cNvPr id="2932" name="Google Shape;2932;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5" name="Google Shape;2935;p71"/>
            <p:cNvGrpSpPr/>
            <p:nvPr/>
          </p:nvGrpSpPr>
          <p:grpSpPr>
            <a:xfrm>
              <a:off x="5784879" y="1891557"/>
              <a:ext cx="450600" cy="145800"/>
              <a:chOff x="705975" y="2364450"/>
              <a:chExt cx="450600" cy="145800"/>
            </a:xfrm>
          </p:grpSpPr>
          <p:sp>
            <p:nvSpPr>
              <p:cNvPr id="2936" name="Google Shape;2936;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9" name="Google Shape;2939;p71"/>
            <p:cNvGrpSpPr/>
            <p:nvPr/>
          </p:nvGrpSpPr>
          <p:grpSpPr>
            <a:xfrm>
              <a:off x="6242079" y="1891557"/>
              <a:ext cx="450600" cy="145800"/>
              <a:chOff x="705975" y="2364450"/>
              <a:chExt cx="450600" cy="145800"/>
            </a:xfrm>
          </p:grpSpPr>
          <p:sp>
            <p:nvSpPr>
              <p:cNvPr id="2940" name="Google Shape;2940;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3" name="Google Shape;2943;p71"/>
            <p:cNvGrpSpPr/>
            <p:nvPr/>
          </p:nvGrpSpPr>
          <p:grpSpPr>
            <a:xfrm>
              <a:off x="6699279" y="1891557"/>
              <a:ext cx="450600" cy="145800"/>
              <a:chOff x="705975" y="2364450"/>
              <a:chExt cx="450600" cy="145800"/>
            </a:xfrm>
          </p:grpSpPr>
          <p:sp>
            <p:nvSpPr>
              <p:cNvPr id="2944" name="Google Shape;2944;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7" name="Google Shape;2947;p71"/>
            <p:cNvGrpSpPr/>
            <p:nvPr/>
          </p:nvGrpSpPr>
          <p:grpSpPr>
            <a:xfrm>
              <a:off x="7156479" y="1891557"/>
              <a:ext cx="450600" cy="145800"/>
              <a:chOff x="705975" y="2364450"/>
              <a:chExt cx="450600" cy="145800"/>
            </a:xfrm>
          </p:grpSpPr>
          <p:sp>
            <p:nvSpPr>
              <p:cNvPr id="2948" name="Google Shape;2948;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1"/>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1" name="Google Shape;2951;p71"/>
            <p:cNvGrpSpPr/>
            <p:nvPr/>
          </p:nvGrpSpPr>
          <p:grpSpPr>
            <a:xfrm>
              <a:off x="7613679" y="1891557"/>
              <a:ext cx="450600" cy="145800"/>
              <a:chOff x="705975" y="2364450"/>
              <a:chExt cx="450600" cy="145800"/>
            </a:xfrm>
          </p:grpSpPr>
          <p:sp>
            <p:nvSpPr>
              <p:cNvPr id="2952" name="Google Shape;2952;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71"/>
            <p:cNvGrpSpPr/>
            <p:nvPr/>
          </p:nvGrpSpPr>
          <p:grpSpPr>
            <a:xfrm>
              <a:off x="8070879" y="1891557"/>
              <a:ext cx="450600" cy="145800"/>
              <a:chOff x="705975" y="2364450"/>
              <a:chExt cx="450600" cy="145800"/>
            </a:xfrm>
          </p:grpSpPr>
          <p:sp>
            <p:nvSpPr>
              <p:cNvPr id="2956" name="Google Shape;2956;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9" name="Google Shape;2959;p71"/>
            <p:cNvSpPr/>
            <p:nvPr/>
          </p:nvSpPr>
          <p:spPr>
            <a:xfrm>
              <a:off x="8528079" y="1891557"/>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60" name="Google Shape;2960;p71"/>
            <p:cNvCxnSpPr>
              <a:stCxn id="2924" idx="3"/>
              <a:endCxn id="2950" idx="0"/>
            </p:cNvCxnSpPr>
            <p:nvPr/>
          </p:nvCxnSpPr>
          <p:spPr>
            <a:xfrm>
              <a:off x="7110798" y="1564425"/>
              <a:ext cx="423300" cy="327000"/>
            </a:xfrm>
            <a:prstGeom prst="bentConnector2">
              <a:avLst/>
            </a:prstGeom>
            <a:noFill/>
            <a:ln cap="flat" cmpd="sng" w="9525">
              <a:solidFill>
                <a:schemeClr val="dk2"/>
              </a:solidFill>
              <a:prstDash val="solid"/>
              <a:round/>
              <a:headEnd len="med" w="med" type="none"/>
              <a:tailEnd len="med" w="med" type="none"/>
            </a:ln>
          </p:spPr>
        </p:cxnSp>
      </p:grpSp>
      <p:grpSp>
        <p:nvGrpSpPr>
          <p:cNvPr id="2961" name="Google Shape;2961;p71"/>
          <p:cNvGrpSpPr/>
          <p:nvPr/>
        </p:nvGrpSpPr>
        <p:grpSpPr>
          <a:xfrm>
            <a:off x="5236040" y="2927475"/>
            <a:ext cx="3832229" cy="1429681"/>
            <a:chOff x="4855040" y="1555875"/>
            <a:chExt cx="3832229" cy="1429681"/>
          </a:xfrm>
        </p:grpSpPr>
        <p:sp>
          <p:nvSpPr>
            <p:cNvPr id="2962" name="Google Shape;2962;p71"/>
            <p:cNvSpPr txBox="1"/>
            <p:nvPr/>
          </p:nvSpPr>
          <p:spPr>
            <a:xfrm>
              <a:off x="4856975"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2963" name="Google Shape;2963;p71"/>
            <p:cNvSpPr txBox="1"/>
            <p:nvPr/>
          </p:nvSpPr>
          <p:spPr>
            <a:xfrm>
              <a:off x="5637885"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320</a:t>
              </a:r>
              <a:endParaRPr i="1" sz="1000">
                <a:latin typeface="Helvetica Neue"/>
                <a:ea typeface="Helvetica Neue"/>
                <a:cs typeface="Helvetica Neue"/>
                <a:sym typeface="Helvetica Neue"/>
              </a:endParaRPr>
            </a:p>
          </p:txBody>
        </p:sp>
        <p:sp>
          <p:nvSpPr>
            <p:cNvPr id="2964" name="Google Shape;2964;p71"/>
            <p:cNvSpPr txBox="1"/>
            <p:nvPr/>
          </p:nvSpPr>
          <p:spPr>
            <a:xfrm>
              <a:off x="7206568"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780</a:t>
              </a:r>
              <a:endParaRPr i="1" sz="1000">
                <a:latin typeface="Helvetica Neue"/>
                <a:ea typeface="Helvetica Neue"/>
                <a:cs typeface="Helvetica Neue"/>
                <a:sym typeface="Helvetica Neue"/>
              </a:endParaRPr>
            </a:p>
          </p:txBody>
        </p:sp>
        <p:sp>
          <p:nvSpPr>
            <p:cNvPr id="2965" name="Google Shape;2965;p71"/>
            <p:cNvSpPr txBox="1"/>
            <p:nvPr/>
          </p:nvSpPr>
          <p:spPr>
            <a:xfrm>
              <a:off x="7996968"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sp>
          <p:nvSpPr>
            <p:cNvPr id="2966" name="Google Shape;2966;p71"/>
            <p:cNvSpPr txBox="1"/>
            <p:nvPr/>
          </p:nvSpPr>
          <p:spPr>
            <a:xfrm>
              <a:off x="4856975"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2967" name="Google Shape;2967;p71"/>
            <p:cNvSpPr txBox="1"/>
            <p:nvPr/>
          </p:nvSpPr>
          <p:spPr>
            <a:xfrm>
              <a:off x="5638736"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i’m</a:t>
              </a:r>
              <a:endParaRPr sz="1000">
                <a:latin typeface="Helvetica Neue"/>
                <a:ea typeface="Helvetica Neue"/>
                <a:cs typeface="Helvetica Neue"/>
                <a:sym typeface="Helvetica Neue"/>
              </a:endParaRPr>
            </a:p>
          </p:txBody>
        </p:sp>
        <p:sp>
          <p:nvSpPr>
            <p:cNvPr id="2968" name="Google Shape;2968;p71"/>
            <p:cNvSpPr txBox="1"/>
            <p:nvPr/>
          </p:nvSpPr>
          <p:spPr>
            <a:xfrm>
              <a:off x="7202259"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today</a:t>
              </a:r>
              <a:endParaRPr sz="1000">
                <a:latin typeface="Helvetica Neue"/>
                <a:ea typeface="Helvetica Neue"/>
                <a:cs typeface="Helvetica Neue"/>
                <a:sym typeface="Helvetica Neue"/>
              </a:endParaRPr>
            </a:p>
          </p:txBody>
        </p:sp>
        <p:sp>
          <p:nvSpPr>
            <p:cNvPr id="2969" name="Google Shape;2969;p71"/>
            <p:cNvSpPr txBox="1"/>
            <p:nvPr/>
          </p:nvSpPr>
          <p:spPr>
            <a:xfrm>
              <a:off x="7992659"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2970" name="Google Shape;2970;p71"/>
            <p:cNvSpPr/>
            <p:nvPr/>
          </p:nvSpPr>
          <p:spPr>
            <a:xfrm>
              <a:off x="4855040" y="2663056"/>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Fully Connected Layer</a:t>
              </a:r>
              <a:endParaRPr i="1">
                <a:latin typeface="Helvetica Neue"/>
                <a:ea typeface="Helvetica Neue"/>
                <a:cs typeface="Helvetica Neue"/>
                <a:sym typeface="Helvetica Neue"/>
              </a:endParaRPr>
            </a:p>
          </p:txBody>
        </p:sp>
        <p:grpSp>
          <p:nvGrpSpPr>
            <p:cNvPr id="2971" name="Google Shape;2971;p71"/>
            <p:cNvGrpSpPr/>
            <p:nvPr/>
          </p:nvGrpSpPr>
          <p:grpSpPr>
            <a:xfrm>
              <a:off x="4868544" y="2427432"/>
              <a:ext cx="450600" cy="145800"/>
              <a:chOff x="705975" y="2364450"/>
              <a:chExt cx="450600" cy="145800"/>
            </a:xfrm>
          </p:grpSpPr>
          <p:sp>
            <p:nvSpPr>
              <p:cNvPr id="2972" name="Google Shape;2972;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5" name="Google Shape;2975;p71"/>
            <p:cNvGrpSpPr/>
            <p:nvPr/>
          </p:nvGrpSpPr>
          <p:grpSpPr>
            <a:xfrm>
              <a:off x="5325744" y="2427432"/>
              <a:ext cx="450600" cy="145800"/>
              <a:chOff x="705975" y="2364450"/>
              <a:chExt cx="450600" cy="145800"/>
            </a:xfrm>
          </p:grpSpPr>
          <p:sp>
            <p:nvSpPr>
              <p:cNvPr id="2976" name="Google Shape;2976;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1"/>
              <p:cNvSpPr/>
              <p:nvPr/>
            </p:nvSpPr>
            <p:spPr>
              <a:xfrm>
                <a:off x="8583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9" name="Google Shape;2979;p71"/>
            <p:cNvGrpSpPr/>
            <p:nvPr/>
          </p:nvGrpSpPr>
          <p:grpSpPr>
            <a:xfrm>
              <a:off x="5782944" y="2427432"/>
              <a:ext cx="450600" cy="145800"/>
              <a:chOff x="705975" y="2364450"/>
              <a:chExt cx="450600" cy="145800"/>
            </a:xfrm>
          </p:grpSpPr>
          <p:sp>
            <p:nvSpPr>
              <p:cNvPr id="2980" name="Google Shape;2980;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3" name="Google Shape;2983;p71"/>
            <p:cNvGrpSpPr/>
            <p:nvPr/>
          </p:nvGrpSpPr>
          <p:grpSpPr>
            <a:xfrm>
              <a:off x="6240144" y="2427432"/>
              <a:ext cx="450600" cy="145800"/>
              <a:chOff x="705975" y="2364450"/>
              <a:chExt cx="450600" cy="145800"/>
            </a:xfrm>
          </p:grpSpPr>
          <p:sp>
            <p:nvSpPr>
              <p:cNvPr id="2984" name="Google Shape;2984;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7" name="Google Shape;2987;p71"/>
            <p:cNvGrpSpPr/>
            <p:nvPr/>
          </p:nvGrpSpPr>
          <p:grpSpPr>
            <a:xfrm>
              <a:off x="6697344" y="2427432"/>
              <a:ext cx="450600" cy="145800"/>
              <a:chOff x="705975" y="2364450"/>
              <a:chExt cx="450600" cy="145800"/>
            </a:xfrm>
          </p:grpSpPr>
          <p:sp>
            <p:nvSpPr>
              <p:cNvPr id="2988" name="Google Shape;2988;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1" name="Google Shape;2991;p71"/>
            <p:cNvGrpSpPr/>
            <p:nvPr/>
          </p:nvGrpSpPr>
          <p:grpSpPr>
            <a:xfrm>
              <a:off x="7154544" y="2427432"/>
              <a:ext cx="450600" cy="145800"/>
              <a:chOff x="705975" y="2364450"/>
              <a:chExt cx="450600" cy="145800"/>
            </a:xfrm>
          </p:grpSpPr>
          <p:sp>
            <p:nvSpPr>
              <p:cNvPr id="2992" name="Google Shape;2992;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1"/>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5" name="Google Shape;2995;p71"/>
            <p:cNvGrpSpPr/>
            <p:nvPr/>
          </p:nvGrpSpPr>
          <p:grpSpPr>
            <a:xfrm>
              <a:off x="7611744" y="2427432"/>
              <a:ext cx="450600" cy="145800"/>
              <a:chOff x="705975" y="2364450"/>
              <a:chExt cx="450600" cy="145800"/>
            </a:xfrm>
          </p:grpSpPr>
          <p:sp>
            <p:nvSpPr>
              <p:cNvPr id="2996" name="Google Shape;2996;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1"/>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9" name="Google Shape;2999;p71"/>
            <p:cNvGrpSpPr/>
            <p:nvPr/>
          </p:nvGrpSpPr>
          <p:grpSpPr>
            <a:xfrm>
              <a:off x="8068944" y="2427432"/>
              <a:ext cx="450600" cy="145800"/>
              <a:chOff x="705975" y="2364450"/>
              <a:chExt cx="450600" cy="145800"/>
            </a:xfrm>
          </p:grpSpPr>
          <p:sp>
            <p:nvSpPr>
              <p:cNvPr id="3000" name="Google Shape;3000;p71"/>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1"/>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1"/>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3" name="Google Shape;3003;p71"/>
            <p:cNvSpPr/>
            <p:nvPr/>
          </p:nvSpPr>
          <p:spPr>
            <a:xfrm>
              <a:off x="8526144" y="2427432"/>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04" name="Google Shape;3004;p71"/>
            <p:cNvCxnSpPr>
              <a:stCxn id="2966" idx="2"/>
              <a:endCxn id="3003" idx="0"/>
            </p:cNvCxnSpPr>
            <p:nvPr/>
          </p:nvCxnSpPr>
          <p:spPr>
            <a:xfrm flipH="1" rot="-5400000">
              <a:off x="6782375" y="610725"/>
              <a:ext cx="236400" cy="3396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3005" name="Google Shape;3005;p71"/>
            <p:cNvCxnSpPr>
              <a:stCxn id="2967" idx="2"/>
              <a:endCxn id="2977" idx="0"/>
            </p:cNvCxnSpPr>
            <p:nvPr/>
          </p:nvCxnSpPr>
          <p:spPr>
            <a:xfrm rot="5400000">
              <a:off x="5649236" y="2092725"/>
              <a:ext cx="236400" cy="432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3006" name="Google Shape;3006;p71"/>
            <p:cNvCxnSpPr>
              <a:stCxn id="2968" idx="2"/>
              <a:endCxn id="2998" idx="0"/>
            </p:cNvCxnSpPr>
            <p:nvPr/>
          </p:nvCxnSpPr>
          <p:spPr>
            <a:xfrm flipH="1" rot="-5400000">
              <a:off x="7650159" y="2088225"/>
              <a:ext cx="236400" cy="441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3007" name="Google Shape;3007;p71"/>
            <p:cNvCxnSpPr>
              <a:stCxn id="2969" idx="2"/>
              <a:endCxn id="3002" idx="0"/>
            </p:cNvCxnSpPr>
            <p:nvPr/>
          </p:nvCxnSpPr>
          <p:spPr>
            <a:xfrm flipH="1" rot="-5400000">
              <a:off x="8274059" y="2254725"/>
              <a:ext cx="236400" cy="108900"/>
            </a:xfrm>
            <a:prstGeom prst="bentConnector3">
              <a:avLst>
                <a:gd fmla="val 50012" name="adj1"/>
              </a:avLst>
            </a:prstGeom>
            <a:noFill/>
            <a:ln cap="flat" cmpd="sng" w="9525">
              <a:solidFill>
                <a:schemeClr val="dk2"/>
              </a:solidFill>
              <a:prstDash val="solid"/>
              <a:round/>
              <a:headEnd len="med" w="med" type="none"/>
              <a:tailEnd len="med" w="med" type="none"/>
            </a:ln>
          </p:spPr>
        </p:cxnSp>
      </p:grpSp>
      <p:sp>
        <p:nvSpPr>
          <p:cNvPr id="3008" name="Google Shape;3008;p71"/>
          <p:cNvSpPr/>
          <p:nvPr/>
        </p:nvSpPr>
        <p:spPr>
          <a:xfrm rot="762668">
            <a:off x="2990056" y="1667054"/>
            <a:ext cx="1799708" cy="596942"/>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Say </a:t>
            </a:r>
            <a:r>
              <a:rPr i="1" lang="en">
                <a:latin typeface="Helvetica Neue"/>
                <a:ea typeface="Helvetica Neue"/>
                <a:cs typeface="Helvetica Neue"/>
                <a:sym typeface="Helvetica Neue"/>
              </a:rPr>
              <a:t>which one </a:t>
            </a:r>
            <a:r>
              <a:rPr lang="en">
                <a:latin typeface="Helvetica Neue"/>
                <a:ea typeface="Helvetica Neue"/>
                <a:cs typeface="Helvetica Neue"/>
                <a:sym typeface="Helvetica Neue"/>
              </a:rPr>
              <a:t>of |C| labels </a:t>
            </a:r>
            <a:r>
              <a:rPr i="1" lang="en">
                <a:latin typeface="Helvetica Neue"/>
                <a:ea typeface="Helvetica Neue"/>
                <a:cs typeface="Helvetica Neue"/>
                <a:sym typeface="Helvetica Neue"/>
              </a:rPr>
              <a:t>x</a:t>
            </a:r>
            <a:r>
              <a:rPr lang="en">
                <a:latin typeface="Helvetica Neue"/>
                <a:ea typeface="Helvetica Neue"/>
                <a:cs typeface="Helvetica Neue"/>
                <a:sym typeface="Helvetica Neue"/>
              </a:rPr>
              <a:t> exhibits</a:t>
            </a:r>
            <a:endParaRPr>
              <a:latin typeface="Helvetica Neue"/>
              <a:ea typeface="Helvetica Neue"/>
              <a:cs typeface="Helvetica Neue"/>
              <a:sym typeface="Helvetica Neue"/>
            </a:endParaRPr>
          </a:p>
        </p:txBody>
      </p:sp>
      <p:sp>
        <p:nvSpPr>
          <p:cNvPr id="3009" name="Google Shape;3009;p71"/>
          <p:cNvSpPr/>
          <p:nvPr/>
        </p:nvSpPr>
        <p:spPr>
          <a:xfrm rot="762668">
            <a:off x="2871481" y="2965129"/>
            <a:ext cx="1799708" cy="596942"/>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For each |C| say whether </a:t>
            </a:r>
            <a:r>
              <a:rPr i="1" lang="en">
                <a:latin typeface="Helvetica Neue"/>
                <a:ea typeface="Helvetica Neue"/>
                <a:cs typeface="Helvetica Neue"/>
                <a:sym typeface="Helvetica Neue"/>
              </a:rPr>
              <a:t>x</a:t>
            </a:r>
            <a:r>
              <a:rPr lang="en">
                <a:latin typeface="Helvetica Neue"/>
                <a:ea typeface="Helvetica Neue"/>
                <a:cs typeface="Helvetica Neue"/>
                <a:sym typeface="Helvetica Neue"/>
              </a:rPr>
              <a:t> exhibits it</a:t>
            </a:r>
            <a:endParaRPr>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2">
                                            <p:txEl>
                                              <p:pRg end="0" st="0"/>
                                            </p:txEl>
                                          </p:spTgt>
                                        </p:tgtEl>
                                        <p:attrNameLst>
                                          <p:attrName>style.visibility</p:attrName>
                                        </p:attrNameLst>
                                      </p:cBhvr>
                                      <p:to>
                                        <p:strVal val="visible"/>
                                      </p:to>
                                    </p:set>
                                    <p:animEffect filter="fade" transition="in">
                                      <p:cBhvr>
                                        <p:cTn dur="1000"/>
                                        <p:tgtEl>
                                          <p:spTgt spid="292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2">
                                            <p:txEl>
                                              <p:pRg end="1" st="1"/>
                                            </p:txEl>
                                          </p:spTgt>
                                        </p:tgtEl>
                                        <p:attrNameLst>
                                          <p:attrName>style.visibility</p:attrName>
                                        </p:attrNameLst>
                                      </p:cBhvr>
                                      <p:to>
                                        <p:strVal val="visible"/>
                                      </p:to>
                                    </p:set>
                                    <p:animEffect filter="fade" transition="in">
                                      <p:cBhvr>
                                        <p:cTn dur="1000"/>
                                        <p:tgtEl>
                                          <p:spTgt spid="292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3"/>
                                        </p:tgtEl>
                                        <p:attrNameLst>
                                          <p:attrName>style.visibility</p:attrName>
                                        </p:attrNameLst>
                                      </p:cBhvr>
                                      <p:to>
                                        <p:strVal val="visible"/>
                                      </p:to>
                                    </p:set>
                                    <p:animEffect filter="fade" transition="in">
                                      <p:cBhvr>
                                        <p:cTn dur="1000"/>
                                        <p:tgtEl>
                                          <p:spTgt spid="29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19"/>
                                        </p:tgtEl>
                                        <p:attrNameLst>
                                          <p:attrName>style.visibility</p:attrName>
                                        </p:attrNameLst>
                                      </p:cBhvr>
                                      <p:to>
                                        <p:strVal val="visible"/>
                                      </p:to>
                                    </p:set>
                                    <p:animEffect filter="fade" transition="in">
                                      <p:cBhvr>
                                        <p:cTn dur="1000"/>
                                        <p:tgtEl>
                                          <p:spTgt spid="29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61"/>
                                        </p:tgtEl>
                                        <p:attrNameLst>
                                          <p:attrName>style.visibility</p:attrName>
                                        </p:attrNameLst>
                                      </p:cBhvr>
                                      <p:to>
                                        <p:strVal val="visible"/>
                                      </p:to>
                                    </p:set>
                                    <p:animEffect filter="fade" transition="in">
                                      <p:cBhvr>
                                        <p:cTn dur="1000"/>
                                        <p:tgtEl>
                                          <p:spTgt spid="29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8"/>
                                        </p:tgtEl>
                                        <p:attrNameLst>
                                          <p:attrName>style.visibility</p:attrName>
                                        </p:attrNameLst>
                                      </p:cBhvr>
                                      <p:to>
                                        <p:strVal val="visible"/>
                                      </p:to>
                                    </p:set>
                                    <p:animEffect filter="fade" transition="in">
                                      <p:cBhvr>
                                        <p:cTn dur="1000"/>
                                        <p:tgtEl>
                                          <p:spTgt spid="30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9"/>
                                        </p:tgtEl>
                                        <p:attrNameLst>
                                          <p:attrName>style.visibility</p:attrName>
                                        </p:attrNameLst>
                                      </p:cBhvr>
                                      <p:to>
                                        <p:strVal val="visible"/>
                                      </p:to>
                                    </p:set>
                                    <p:animEffect filter="fade" transition="in">
                                      <p:cBhvr>
                                        <p:cTn dur="1000"/>
                                        <p:tgtEl>
                                          <p:spTgt spid="30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Midterm</a:t>
            </a:r>
            <a:endParaRPr/>
          </a:p>
        </p:txBody>
      </p:sp>
      <p:sp>
        <p:nvSpPr>
          <p:cNvPr id="127" name="Google Shape;127;p18"/>
          <p:cNvSpPr txBox="1"/>
          <p:nvPr>
            <p:ph idx="1" type="body"/>
          </p:nvPr>
        </p:nvSpPr>
        <p:spPr>
          <a:xfrm>
            <a:off x="311700" y="1152475"/>
            <a:ext cx="8520600" cy="39183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The exam (primary and make-up versions) is still being graded</a:t>
            </a:r>
            <a:endParaRPr/>
          </a:p>
          <a:p>
            <a:pPr indent="-368300" lvl="0" marL="457200" rtl="0" algn="l">
              <a:spcBef>
                <a:spcPts val="0"/>
              </a:spcBef>
              <a:spcAft>
                <a:spcPts val="0"/>
              </a:spcAft>
              <a:buSzPts val="2200"/>
              <a:buChar char="●"/>
            </a:pPr>
            <a:r>
              <a:rPr lang="en"/>
              <a:t>We will have an exam </a:t>
            </a:r>
            <a:r>
              <a:rPr i="1" lang="en"/>
              <a:t>debrief</a:t>
            </a:r>
            <a:r>
              <a:rPr lang="en"/>
              <a:t> session next class [Mar 10]</a:t>
            </a:r>
            <a:endParaRPr/>
          </a:p>
          <a:p>
            <a:pPr indent="-368300" lvl="1" marL="914400" rtl="0" algn="l">
              <a:spcBef>
                <a:spcPts val="0"/>
              </a:spcBef>
              <a:spcAft>
                <a:spcPts val="0"/>
              </a:spcAft>
              <a:buSzPts val="2200"/>
              <a:buChar char="○"/>
            </a:pPr>
            <a:r>
              <a:rPr lang="en"/>
              <a:t>Will cover grade distribution, common mistakes, any changes to grading made post-release, etc.</a:t>
            </a:r>
            <a:endParaRPr/>
          </a:p>
          <a:p>
            <a:pPr indent="-368300" lvl="1" marL="914400" rtl="0" algn="l">
              <a:spcBef>
                <a:spcPts val="0"/>
              </a:spcBef>
              <a:spcAft>
                <a:spcPts val="0"/>
              </a:spcAft>
              <a:buSzPts val="2200"/>
              <a:buChar char="○"/>
            </a:pPr>
            <a:r>
              <a:rPr lang="en"/>
              <a:t>Opportunity</a:t>
            </a:r>
            <a:r>
              <a:rPr lang="en"/>
              <a:t> for Q&amp;A for misunderstandings etc., but grades will be considered final at that time</a:t>
            </a:r>
            <a:endParaRPr/>
          </a:p>
          <a:p>
            <a:pPr indent="-368300" lvl="0" marL="457200" rtl="0" algn="l">
              <a:spcBef>
                <a:spcPts val="0"/>
              </a:spcBef>
              <a:spcAft>
                <a:spcPts val="0"/>
              </a:spcAft>
              <a:buSzPts val="2200"/>
              <a:buChar char="●"/>
            </a:pPr>
            <a:r>
              <a:rPr lang="en"/>
              <a:t>Grades for the midterm (and assignment 1, etc.) will be posted to Blackboard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xEl>
                                              <p:pRg end="0" st="0"/>
                                            </p:txEl>
                                          </p:spTgt>
                                        </p:tgtEl>
                                        <p:attrNameLst>
                                          <p:attrName>style.visibility</p:attrName>
                                        </p:attrNameLst>
                                      </p:cBhvr>
                                      <p:to>
                                        <p:strVal val="visible"/>
                                      </p:to>
                                    </p:set>
                                    <p:animEffect filter="fade" transition="in">
                                      <p:cBhvr>
                                        <p:cTn dur="1000"/>
                                        <p:tgtEl>
                                          <p:spTgt spid="12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xEl>
                                              <p:pRg end="1" st="1"/>
                                            </p:txEl>
                                          </p:spTgt>
                                        </p:tgtEl>
                                        <p:attrNameLst>
                                          <p:attrName>style.visibility</p:attrName>
                                        </p:attrNameLst>
                                      </p:cBhvr>
                                      <p:to>
                                        <p:strVal val="visible"/>
                                      </p:to>
                                    </p:set>
                                    <p:animEffect filter="fade" transition="in">
                                      <p:cBhvr>
                                        <p:cTn dur="1000"/>
                                        <p:tgtEl>
                                          <p:spTgt spid="12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xEl>
                                              <p:pRg end="2" st="2"/>
                                            </p:txEl>
                                          </p:spTgt>
                                        </p:tgtEl>
                                        <p:attrNameLst>
                                          <p:attrName>style.visibility</p:attrName>
                                        </p:attrNameLst>
                                      </p:cBhvr>
                                      <p:to>
                                        <p:strVal val="visible"/>
                                      </p:to>
                                    </p:set>
                                    <p:animEffect filter="fade" transition="in">
                                      <p:cBhvr>
                                        <p:cTn dur="1000"/>
                                        <p:tgtEl>
                                          <p:spTgt spid="12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xEl>
                                              <p:pRg end="3" st="3"/>
                                            </p:txEl>
                                          </p:spTgt>
                                        </p:tgtEl>
                                        <p:attrNameLst>
                                          <p:attrName>style.visibility</p:attrName>
                                        </p:attrNameLst>
                                      </p:cBhvr>
                                      <p:to>
                                        <p:strVal val="visible"/>
                                      </p:to>
                                    </p:set>
                                    <p:animEffect filter="fade" transition="in">
                                      <p:cBhvr>
                                        <p:cTn dur="1000"/>
                                        <p:tgtEl>
                                          <p:spTgt spid="12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xEl>
                                              <p:pRg end="4" st="4"/>
                                            </p:txEl>
                                          </p:spTgt>
                                        </p:tgtEl>
                                        <p:attrNameLst>
                                          <p:attrName>style.visibility</p:attrName>
                                        </p:attrNameLst>
                                      </p:cBhvr>
                                      <p:to>
                                        <p:strVal val="visible"/>
                                      </p:to>
                                    </p:set>
                                    <p:animEffect filter="fade" transition="in">
                                      <p:cBhvr>
                                        <p:cTn dur="1000"/>
                                        <p:tgtEl>
                                          <p:spTgt spid="12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3" name="Shape 3013"/>
        <p:cNvGrpSpPr/>
        <p:nvPr/>
      </p:nvGrpSpPr>
      <p:grpSpPr>
        <a:xfrm>
          <a:off x="0" y="0"/>
          <a:ext cx="0" cy="0"/>
          <a:chOff x="0" y="0"/>
          <a:chExt cx="0" cy="0"/>
        </a:xfrm>
      </p:grpSpPr>
      <p:sp>
        <p:nvSpPr>
          <p:cNvPr id="3014" name="Google Shape;3014;p7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Word2Vec: Recap</a:t>
            </a:r>
            <a:endParaRPr/>
          </a:p>
        </p:txBody>
      </p:sp>
      <p:grpSp>
        <p:nvGrpSpPr>
          <p:cNvPr id="3015" name="Google Shape;3015;p72"/>
          <p:cNvGrpSpPr/>
          <p:nvPr/>
        </p:nvGrpSpPr>
        <p:grpSpPr>
          <a:xfrm>
            <a:off x="4855040" y="946275"/>
            <a:ext cx="3832229" cy="2844900"/>
            <a:chOff x="4855040" y="1555875"/>
            <a:chExt cx="3832229" cy="2844900"/>
          </a:xfrm>
        </p:grpSpPr>
        <p:sp>
          <p:nvSpPr>
            <p:cNvPr id="3016" name="Google Shape;3016;p72"/>
            <p:cNvSpPr txBox="1"/>
            <p:nvPr/>
          </p:nvSpPr>
          <p:spPr>
            <a:xfrm>
              <a:off x="4856975"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3017" name="Google Shape;3017;p72"/>
            <p:cNvSpPr txBox="1"/>
            <p:nvPr/>
          </p:nvSpPr>
          <p:spPr>
            <a:xfrm>
              <a:off x="5637885"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320</a:t>
              </a:r>
              <a:endParaRPr i="1" sz="1000">
                <a:latin typeface="Helvetica Neue"/>
                <a:ea typeface="Helvetica Neue"/>
                <a:cs typeface="Helvetica Neue"/>
                <a:sym typeface="Helvetica Neue"/>
              </a:endParaRPr>
            </a:p>
          </p:txBody>
        </p:sp>
        <p:sp>
          <p:nvSpPr>
            <p:cNvPr id="3018" name="Google Shape;3018;p72"/>
            <p:cNvSpPr txBox="1"/>
            <p:nvPr/>
          </p:nvSpPr>
          <p:spPr>
            <a:xfrm>
              <a:off x="7206568"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780</a:t>
              </a:r>
              <a:endParaRPr i="1" sz="1000">
                <a:latin typeface="Helvetica Neue"/>
                <a:ea typeface="Helvetica Neue"/>
                <a:cs typeface="Helvetica Neue"/>
                <a:sym typeface="Helvetica Neue"/>
              </a:endParaRPr>
            </a:p>
          </p:txBody>
        </p:sp>
        <p:sp>
          <p:nvSpPr>
            <p:cNvPr id="3019" name="Google Shape;3019;p72"/>
            <p:cNvSpPr txBox="1"/>
            <p:nvPr/>
          </p:nvSpPr>
          <p:spPr>
            <a:xfrm>
              <a:off x="7996968"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nvGrpSpPr>
            <p:cNvPr id="3020" name="Google Shape;3020;p72"/>
            <p:cNvGrpSpPr/>
            <p:nvPr/>
          </p:nvGrpSpPr>
          <p:grpSpPr>
            <a:xfrm>
              <a:off x="6002100" y="3209951"/>
              <a:ext cx="1523700" cy="555724"/>
              <a:chOff x="6002100" y="3209951"/>
              <a:chExt cx="1523700" cy="555724"/>
            </a:xfrm>
          </p:grpSpPr>
          <p:sp>
            <p:nvSpPr>
              <p:cNvPr id="3021" name="Google Shape;3021;p72"/>
              <p:cNvSpPr/>
              <p:nvPr/>
            </p:nvSpPr>
            <p:spPr>
              <a:xfrm>
                <a:off x="6002100" y="3443175"/>
                <a:ext cx="15237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grpSp>
            <p:nvGrpSpPr>
              <p:cNvPr id="3022" name="Google Shape;3022;p72"/>
              <p:cNvGrpSpPr/>
              <p:nvPr/>
            </p:nvGrpSpPr>
            <p:grpSpPr>
              <a:xfrm>
                <a:off x="6547205" y="3209951"/>
                <a:ext cx="450600" cy="145800"/>
                <a:chOff x="705975" y="2364450"/>
                <a:chExt cx="450600" cy="145800"/>
              </a:xfrm>
            </p:grpSpPr>
            <p:sp>
              <p:nvSpPr>
                <p:cNvPr id="3023" name="Google Shape;3023;p72"/>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2"/>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2"/>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26" name="Google Shape;3026;p72"/>
            <p:cNvGrpSpPr/>
            <p:nvPr/>
          </p:nvGrpSpPr>
          <p:grpSpPr>
            <a:xfrm>
              <a:off x="6418795" y="3765675"/>
              <a:ext cx="692003" cy="635100"/>
              <a:chOff x="6418795" y="3765675"/>
              <a:chExt cx="692003" cy="635100"/>
            </a:xfrm>
          </p:grpSpPr>
          <p:sp>
            <p:nvSpPr>
              <p:cNvPr id="3027" name="Google Shape;3027;p72"/>
              <p:cNvSpPr txBox="1"/>
              <p:nvPr/>
            </p:nvSpPr>
            <p:spPr>
              <a:xfrm>
                <a:off x="6420498" y="4062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happy</a:t>
                </a:r>
                <a:endParaRPr sz="1000">
                  <a:latin typeface="Helvetica Neue"/>
                  <a:ea typeface="Helvetica Neue"/>
                  <a:cs typeface="Helvetica Neue"/>
                  <a:sym typeface="Helvetica Neue"/>
                </a:endParaRPr>
              </a:p>
            </p:txBody>
          </p:sp>
          <p:sp>
            <p:nvSpPr>
              <p:cNvPr id="3028" name="Google Shape;3028;p72"/>
              <p:cNvSpPr txBox="1"/>
              <p:nvPr/>
            </p:nvSpPr>
            <p:spPr>
              <a:xfrm>
                <a:off x="6418795" y="3765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253</a:t>
                </a:r>
                <a:endParaRPr i="1" sz="1000">
                  <a:latin typeface="Helvetica Neue"/>
                  <a:ea typeface="Helvetica Neue"/>
                  <a:cs typeface="Helvetica Neue"/>
                  <a:sym typeface="Helvetica Neue"/>
                </a:endParaRPr>
              </a:p>
            </p:txBody>
          </p:sp>
        </p:grpSp>
        <p:grpSp>
          <p:nvGrpSpPr>
            <p:cNvPr id="3029" name="Google Shape;3029;p72"/>
            <p:cNvGrpSpPr/>
            <p:nvPr/>
          </p:nvGrpSpPr>
          <p:grpSpPr>
            <a:xfrm>
              <a:off x="4855040" y="1852275"/>
              <a:ext cx="3830400" cy="1357681"/>
              <a:chOff x="4855040" y="1852275"/>
              <a:chExt cx="3830400" cy="1357681"/>
            </a:xfrm>
          </p:grpSpPr>
          <p:sp>
            <p:nvSpPr>
              <p:cNvPr id="3030" name="Google Shape;3030;p72"/>
              <p:cNvSpPr txBox="1"/>
              <p:nvPr/>
            </p:nvSpPr>
            <p:spPr>
              <a:xfrm>
                <a:off x="4856975"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3031" name="Google Shape;3031;p72"/>
              <p:cNvSpPr txBox="1"/>
              <p:nvPr/>
            </p:nvSpPr>
            <p:spPr>
              <a:xfrm>
                <a:off x="5638736"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i’m</a:t>
                </a:r>
                <a:endParaRPr sz="1000">
                  <a:latin typeface="Helvetica Neue"/>
                  <a:ea typeface="Helvetica Neue"/>
                  <a:cs typeface="Helvetica Neue"/>
                  <a:sym typeface="Helvetica Neue"/>
                </a:endParaRPr>
              </a:p>
            </p:txBody>
          </p:sp>
          <p:sp>
            <p:nvSpPr>
              <p:cNvPr id="3032" name="Google Shape;3032;p72"/>
              <p:cNvSpPr txBox="1"/>
              <p:nvPr/>
            </p:nvSpPr>
            <p:spPr>
              <a:xfrm>
                <a:off x="7202259"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today</a:t>
                </a:r>
                <a:endParaRPr sz="1000">
                  <a:latin typeface="Helvetica Neue"/>
                  <a:ea typeface="Helvetica Neue"/>
                  <a:cs typeface="Helvetica Neue"/>
                  <a:sym typeface="Helvetica Neue"/>
                </a:endParaRPr>
              </a:p>
            </p:txBody>
          </p:sp>
          <p:sp>
            <p:nvSpPr>
              <p:cNvPr id="3033" name="Google Shape;3033;p72"/>
              <p:cNvSpPr txBox="1"/>
              <p:nvPr/>
            </p:nvSpPr>
            <p:spPr>
              <a:xfrm>
                <a:off x="7992659"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3034" name="Google Shape;3034;p72"/>
              <p:cNvSpPr/>
              <p:nvPr/>
            </p:nvSpPr>
            <p:spPr>
              <a:xfrm>
                <a:off x="4855040" y="2663056"/>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Fully Connected Layer</a:t>
                </a:r>
                <a:endParaRPr i="1">
                  <a:latin typeface="Helvetica Neue"/>
                  <a:ea typeface="Helvetica Neue"/>
                  <a:cs typeface="Helvetica Neue"/>
                  <a:sym typeface="Helvetica Neue"/>
                </a:endParaRPr>
              </a:p>
            </p:txBody>
          </p:sp>
          <p:cxnSp>
            <p:nvCxnSpPr>
              <p:cNvPr id="3035" name="Google Shape;3035;p72"/>
              <p:cNvCxnSpPr>
                <a:endCxn id="3034" idx="1"/>
              </p:cNvCxnSpPr>
              <p:nvPr/>
            </p:nvCxnSpPr>
            <p:spPr>
              <a:xfrm flipH="1" rot="10800000">
                <a:off x="6768440" y="2985556"/>
                <a:ext cx="1800" cy="224400"/>
              </a:xfrm>
              <a:prstGeom prst="straightConnector1">
                <a:avLst/>
              </a:prstGeom>
              <a:noFill/>
              <a:ln cap="flat" cmpd="sng" w="9525">
                <a:solidFill>
                  <a:schemeClr val="dk2"/>
                </a:solidFill>
                <a:prstDash val="solid"/>
                <a:round/>
                <a:headEnd len="med" w="med" type="none"/>
                <a:tailEnd len="med" w="med" type="triangle"/>
              </a:ln>
            </p:spPr>
          </p:cxnSp>
          <p:grpSp>
            <p:nvGrpSpPr>
              <p:cNvPr id="3036" name="Google Shape;3036;p72"/>
              <p:cNvGrpSpPr/>
              <p:nvPr/>
            </p:nvGrpSpPr>
            <p:grpSpPr>
              <a:xfrm>
                <a:off x="4868544" y="2427432"/>
                <a:ext cx="450600" cy="145800"/>
                <a:chOff x="705975" y="2364450"/>
                <a:chExt cx="450600" cy="145800"/>
              </a:xfrm>
            </p:grpSpPr>
            <p:sp>
              <p:nvSpPr>
                <p:cNvPr id="3037" name="Google Shape;3037;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0" name="Google Shape;3040;p72"/>
              <p:cNvGrpSpPr/>
              <p:nvPr/>
            </p:nvGrpSpPr>
            <p:grpSpPr>
              <a:xfrm>
                <a:off x="5325744" y="2427432"/>
                <a:ext cx="450600" cy="145800"/>
                <a:chOff x="705975" y="2364450"/>
                <a:chExt cx="450600" cy="145800"/>
              </a:xfrm>
            </p:grpSpPr>
            <p:sp>
              <p:nvSpPr>
                <p:cNvPr id="3041" name="Google Shape;3041;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2"/>
                <p:cNvSpPr/>
                <p:nvPr/>
              </p:nvSpPr>
              <p:spPr>
                <a:xfrm>
                  <a:off x="8583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4" name="Google Shape;3044;p72"/>
              <p:cNvGrpSpPr/>
              <p:nvPr/>
            </p:nvGrpSpPr>
            <p:grpSpPr>
              <a:xfrm>
                <a:off x="5782944" y="2427432"/>
                <a:ext cx="450600" cy="145800"/>
                <a:chOff x="705975" y="2364450"/>
                <a:chExt cx="450600" cy="145800"/>
              </a:xfrm>
            </p:grpSpPr>
            <p:sp>
              <p:nvSpPr>
                <p:cNvPr id="3045" name="Google Shape;3045;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8" name="Google Shape;3048;p72"/>
              <p:cNvGrpSpPr/>
              <p:nvPr/>
            </p:nvGrpSpPr>
            <p:grpSpPr>
              <a:xfrm>
                <a:off x="6240144" y="2427432"/>
                <a:ext cx="450600" cy="145800"/>
                <a:chOff x="705975" y="2364450"/>
                <a:chExt cx="450600" cy="145800"/>
              </a:xfrm>
            </p:grpSpPr>
            <p:sp>
              <p:nvSpPr>
                <p:cNvPr id="3049" name="Google Shape;3049;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2" name="Google Shape;3052;p72"/>
              <p:cNvGrpSpPr/>
              <p:nvPr/>
            </p:nvGrpSpPr>
            <p:grpSpPr>
              <a:xfrm>
                <a:off x="6697344" y="2427432"/>
                <a:ext cx="450600" cy="145800"/>
                <a:chOff x="705975" y="2364450"/>
                <a:chExt cx="450600" cy="145800"/>
              </a:xfrm>
            </p:grpSpPr>
            <p:sp>
              <p:nvSpPr>
                <p:cNvPr id="3053" name="Google Shape;3053;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6" name="Google Shape;3056;p72"/>
              <p:cNvGrpSpPr/>
              <p:nvPr/>
            </p:nvGrpSpPr>
            <p:grpSpPr>
              <a:xfrm>
                <a:off x="7154544" y="2427432"/>
                <a:ext cx="450600" cy="145800"/>
                <a:chOff x="705975" y="2364450"/>
                <a:chExt cx="450600" cy="145800"/>
              </a:xfrm>
            </p:grpSpPr>
            <p:sp>
              <p:nvSpPr>
                <p:cNvPr id="3057" name="Google Shape;3057;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0" name="Google Shape;3060;p72"/>
              <p:cNvGrpSpPr/>
              <p:nvPr/>
            </p:nvGrpSpPr>
            <p:grpSpPr>
              <a:xfrm>
                <a:off x="7611744" y="2427432"/>
                <a:ext cx="450600" cy="145800"/>
                <a:chOff x="705975" y="2364450"/>
                <a:chExt cx="450600" cy="145800"/>
              </a:xfrm>
            </p:grpSpPr>
            <p:sp>
              <p:nvSpPr>
                <p:cNvPr id="3061" name="Google Shape;3061;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2"/>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4" name="Google Shape;3064;p72"/>
              <p:cNvGrpSpPr/>
              <p:nvPr/>
            </p:nvGrpSpPr>
            <p:grpSpPr>
              <a:xfrm>
                <a:off x="8068944" y="2427432"/>
                <a:ext cx="450600" cy="145800"/>
                <a:chOff x="705975" y="2364450"/>
                <a:chExt cx="450600" cy="145800"/>
              </a:xfrm>
            </p:grpSpPr>
            <p:sp>
              <p:nvSpPr>
                <p:cNvPr id="3065" name="Google Shape;3065;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2"/>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8" name="Google Shape;3068;p72"/>
              <p:cNvSpPr/>
              <p:nvPr/>
            </p:nvSpPr>
            <p:spPr>
              <a:xfrm>
                <a:off x="8526144" y="2427432"/>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69" name="Google Shape;3069;p72"/>
              <p:cNvCxnSpPr>
                <a:stCxn id="3030" idx="2"/>
                <a:endCxn id="3068" idx="0"/>
              </p:cNvCxnSpPr>
              <p:nvPr/>
            </p:nvCxnSpPr>
            <p:spPr>
              <a:xfrm flipH="1" rot="-5400000">
                <a:off x="6782375" y="610725"/>
                <a:ext cx="236400" cy="3396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3070" name="Google Shape;3070;p72"/>
              <p:cNvCxnSpPr>
                <a:stCxn id="3031" idx="2"/>
                <a:endCxn id="3042" idx="0"/>
              </p:cNvCxnSpPr>
              <p:nvPr/>
            </p:nvCxnSpPr>
            <p:spPr>
              <a:xfrm rot="5400000">
                <a:off x="5649236" y="2092725"/>
                <a:ext cx="236400" cy="432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3071" name="Google Shape;3071;p72"/>
              <p:cNvCxnSpPr>
                <a:stCxn id="3032" idx="2"/>
                <a:endCxn id="3063" idx="0"/>
              </p:cNvCxnSpPr>
              <p:nvPr/>
            </p:nvCxnSpPr>
            <p:spPr>
              <a:xfrm flipH="1" rot="-5400000">
                <a:off x="7650159" y="2088225"/>
                <a:ext cx="236400" cy="441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3072" name="Google Shape;3072;p72"/>
              <p:cNvCxnSpPr>
                <a:stCxn id="3033" idx="2"/>
                <a:endCxn id="3067" idx="0"/>
              </p:cNvCxnSpPr>
              <p:nvPr/>
            </p:nvCxnSpPr>
            <p:spPr>
              <a:xfrm flipH="1" rot="-5400000">
                <a:off x="8274059" y="2254725"/>
                <a:ext cx="236400" cy="108900"/>
              </a:xfrm>
              <a:prstGeom prst="bentConnector3">
                <a:avLst>
                  <a:gd fmla="val 50012" name="adj1"/>
                </a:avLst>
              </a:prstGeom>
              <a:noFill/>
              <a:ln cap="flat" cmpd="sng" w="9525">
                <a:solidFill>
                  <a:schemeClr val="dk2"/>
                </a:solidFill>
                <a:prstDash val="solid"/>
                <a:round/>
                <a:headEnd len="med" w="med" type="none"/>
                <a:tailEnd len="med" w="med" type="none"/>
              </a:ln>
            </p:spPr>
          </p:cxnSp>
        </p:grpSp>
      </p:grpSp>
      <p:grpSp>
        <p:nvGrpSpPr>
          <p:cNvPr id="3073" name="Google Shape;3073;p72"/>
          <p:cNvGrpSpPr/>
          <p:nvPr/>
        </p:nvGrpSpPr>
        <p:grpSpPr>
          <a:xfrm>
            <a:off x="513575" y="946275"/>
            <a:ext cx="3830400" cy="3683100"/>
            <a:chOff x="513575" y="1098675"/>
            <a:chExt cx="3830400" cy="3683100"/>
          </a:xfrm>
        </p:grpSpPr>
        <p:grpSp>
          <p:nvGrpSpPr>
            <p:cNvPr id="3074" name="Google Shape;3074;p72"/>
            <p:cNvGrpSpPr/>
            <p:nvPr/>
          </p:nvGrpSpPr>
          <p:grpSpPr>
            <a:xfrm>
              <a:off x="513575" y="3824175"/>
              <a:ext cx="3830400" cy="957600"/>
              <a:chOff x="4856975" y="3824175"/>
              <a:chExt cx="3830400" cy="957600"/>
            </a:xfrm>
          </p:grpSpPr>
          <p:sp>
            <p:nvSpPr>
              <p:cNvPr id="3075" name="Google Shape;3075;p72"/>
              <p:cNvSpPr/>
              <p:nvPr/>
            </p:nvSpPr>
            <p:spPr>
              <a:xfrm>
                <a:off x="4856975" y="3824175"/>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sp>
            <p:nvSpPr>
              <p:cNvPr id="3076" name="Google Shape;3076;p72"/>
              <p:cNvSpPr txBox="1"/>
              <p:nvPr/>
            </p:nvSpPr>
            <p:spPr>
              <a:xfrm>
                <a:off x="4856975" y="4443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3077" name="Google Shape;3077;p72"/>
              <p:cNvSpPr txBox="1"/>
              <p:nvPr/>
            </p:nvSpPr>
            <p:spPr>
              <a:xfrm>
                <a:off x="5638736" y="4443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i’m</a:t>
                </a:r>
                <a:endParaRPr sz="1000">
                  <a:latin typeface="Helvetica Neue"/>
                  <a:ea typeface="Helvetica Neue"/>
                  <a:cs typeface="Helvetica Neue"/>
                  <a:sym typeface="Helvetica Neue"/>
                </a:endParaRPr>
              </a:p>
            </p:txBody>
          </p:sp>
          <p:sp>
            <p:nvSpPr>
              <p:cNvPr id="3078" name="Google Shape;3078;p72"/>
              <p:cNvSpPr txBox="1"/>
              <p:nvPr/>
            </p:nvSpPr>
            <p:spPr>
              <a:xfrm>
                <a:off x="7202259" y="4443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today</a:t>
                </a:r>
                <a:endParaRPr sz="1000">
                  <a:latin typeface="Helvetica Neue"/>
                  <a:ea typeface="Helvetica Neue"/>
                  <a:cs typeface="Helvetica Neue"/>
                  <a:sym typeface="Helvetica Neue"/>
                </a:endParaRPr>
              </a:p>
            </p:txBody>
          </p:sp>
          <p:sp>
            <p:nvSpPr>
              <p:cNvPr id="3079" name="Google Shape;3079;p72"/>
              <p:cNvSpPr txBox="1"/>
              <p:nvPr/>
            </p:nvSpPr>
            <p:spPr>
              <a:xfrm>
                <a:off x="4856975" y="4146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3080" name="Google Shape;3080;p72"/>
              <p:cNvSpPr txBox="1"/>
              <p:nvPr/>
            </p:nvSpPr>
            <p:spPr>
              <a:xfrm>
                <a:off x="5637885" y="4146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320</a:t>
                </a:r>
                <a:endParaRPr i="1" sz="1000">
                  <a:latin typeface="Helvetica Neue"/>
                  <a:ea typeface="Helvetica Neue"/>
                  <a:cs typeface="Helvetica Neue"/>
                  <a:sym typeface="Helvetica Neue"/>
                </a:endParaRPr>
              </a:p>
            </p:txBody>
          </p:sp>
          <p:sp>
            <p:nvSpPr>
              <p:cNvPr id="3081" name="Google Shape;3081;p72"/>
              <p:cNvSpPr txBox="1"/>
              <p:nvPr/>
            </p:nvSpPr>
            <p:spPr>
              <a:xfrm>
                <a:off x="7206568" y="4146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780</a:t>
                </a:r>
                <a:endParaRPr i="1" sz="1000">
                  <a:latin typeface="Helvetica Neue"/>
                  <a:ea typeface="Helvetica Neue"/>
                  <a:cs typeface="Helvetica Neue"/>
                  <a:sym typeface="Helvetica Neue"/>
                </a:endParaRPr>
              </a:p>
            </p:txBody>
          </p:sp>
          <p:sp>
            <p:nvSpPr>
              <p:cNvPr id="3082" name="Google Shape;3082;p72"/>
              <p:cNvSpPr txBox="1"/>
              <p:nvPr/>
            </p:nvSpPr>
            <p:spPr>
              <a:xfrm>
                <a:off x="7992659" y="4443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3083" name="Google Shape;3083;p72"/>
              <p:cNvSpPr txBox="1"/>
              <p:nvPr/>
            </p:nvSpPr>
            <p:spPr>
              <a:xfrm>
                <a:off x="7996968" y="4146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grpSp>
        <p:grpSp>
          <p:nvGrpSpPr>
            <p:cNvPr id="3084" name="Google Shape;3084;p72"/>
            <p:cNvGrpSpPr/>
            <p:nvPr/>
          </p:nvGrpSpPr>
          <p:grpSpPr>
            <a:xfrm>
              <a:off x="513575" y="3047350"/>
              <a:ext cx="3830400" cy="689401"/>
              <a:chOff x="4856975" y="3047350"/>
              <a:chExt cx="3830400" cy="689401"/>
            </a:xfrm>
          </p:grpSpPr>
          <p:grpSp>
            <p:nvGrpSpPr>
              <p:cNvPr id="3085" name="Google Shape;3085;p72"/>
              <p:cNvGrpSpPr/>
              <p:nvPr/>
            </p:nvGrpSpPr>
            <p:grpSpPr>
              <a:xfrm>
                <a:off x="4978678" y="3590951"/>
                <a:ext cx="450600" cy="145800"/>
                <a:chOff x="705975" y="2364450"/>
                <a:chExt cx="450600" cy="145800"/>
              </a:xfrm>
            </p:grpSpPr>
            <p:sp>
              <p:nvSpPr>
                <p:cNvPr id="3086" name="Google Shape;3086;p72"/>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2"/>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2"/>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72"/>
              <p:cNvGrpSpPr/>
              <p:nvPr/>
            </p:nvGrpSpPr>
            <p:grpSpPr>
              <a:xfrm>
                <a:off x="5762128" y="3590951"/>
                <a:ext cx="450600" cy="145800"/>
                <a:chOff x="705975" y="2364450"/>
                <a:chExt cx="450600" cy="145800"/>
              </a:xfrm>
            </p:grpSpPr>
            <p:sp>
              <p:nvSpPr>
                <p:cNvPr id="3090" name="Google Shape;3090;p72"/>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2"/>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2"/>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3" name="Google Shape;3093;p72"/>
              <p:cNvGrpSpPr/>
              <p:nvPr/>
            </p:nvGrpSpPr>
            <p:grpSpPr>
              <a:xfrm>
                <a:off x="7326423" y="3590951"/>
                <a:ext cx="450600" cy="145800"/>
                <a:chOff x="705975" y="2364450"/>
                <a:chExt cx="450600" cy="145800"/>
              </a:xfrm>
            </p:grpSpPr>
            <p:sp>
              <p:nvSpPr>
                <p:cNvPr id="3094" name="Google Shape;3094;p72"/>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2"/>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2"/>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097" name="Google Shape;3097;p72"/>
              <p:cNvCxnSpPr/>
              <p:nvPr/>
            </p:nvCxnSpPr>
            <p:spPr>
              <a:xfrm rot="10800000">
                <a:off x="5203978" y="33698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3098" name="Google Shape;3098;p72"/>
              <p:cNvCxnSpPr/>
              <p:nvPr/>
            </p:nvCxnSpPr>
            <p:spPr>
              <a:xfrm rot="10800000">
                <a:off x="5987428" y="33698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3099" name="Google Shape;3099;p72"/>
              <p:cNvCxnSpPr/>
              <p:nvPr/>
            </p:nvCxnSpPr>
            <p:spPr>
              <a:xfrm rot="10800000">
                <a:off x="7552188" y="3369851"/>
                <a:ext cx="0" cy="221100"/>
              </a:xfrm>
              <a:prstGeom prst="straightConnector1">
                <a:avLst/>
              </a:prstGeom>
              <a:noFill/>
              <a:ln cap="flat" cmpd="sng" w="9525">
                <a:solidFill>
                  <a:schemeClr val="dk2"/>
                </a:solidFill>
                <a:prstDash val="solid"/>
                <a:round/>
                <a:headEnd len="med" w="med" type="none"/>
                <a:tailEnd len="med" w="med" type="triangle"/>
              </a:ln>
            </p:spPr>
          </p:cxnSp>
          <p:sp>
            <p:nvSpPr>
              <p:cNvPr id="3100" name="Google Shape;3100;p72"/>
              <p:cNvSpPr/>
              <p:nvPr/>
            </p:nvSpPr>
            <p:spPr>
              <a:xfrm>
                <a:off x="4856975" y="3047350"/>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Sum</a:t>
                </a:r>
                <a:endParaRPr i="1">
                  <a:latin typeface="Helvetica Neue"/>
                  <a:ea typeface="Helvetica Neue"/>
                  <a:cs typeface="Helvetica Neue"/>
                  <a:sym typeface="Helvetica Neue"/>
                </a:endParaRPr>
              </a:p>
            </p:txBody>
          </p:sp>
          <p:grpSp>
            <p:nvGrpSpPr>
              <p:cNvPr id="3101" name="Google Shape;3101;p72"/>
              <p:cNvGrpSpPr/>
              <p:nvPr/>
            </p:nvGrpSpPr>
            <p:grpSpPr>
              <a:xfrm>
                <a:off x="8112498" y="3590951"/>
                <a:ext cx="450600" cy="145800"/>
                <a:chOff x="705975" y="2364450"/>
                <a:chExt cx="450600" cy="145800"/>
              </a:xfrm>
            </p:grpSpPr>
            <p:sp>
              <p:nvSpPr>
                <p:cNvPr id="3102" name="Google Shape;3102;p72"/>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2"/>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2"/>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105" name="Google Shape;3105;p72"/>
              <p:cNvCxnSpPr/>
              <p:nvPr/>
            </p:nvCxnSpPr>
            <p:spPr>
              <a:xfrm rot="10800000">
                <a:off x="8338263" y="3369851"/>
                <a:ext cx="0" cy="221100"/>
              </a:xfrm>
              <a:prstGeom prst="straightConnector1">
                <a:avLst/>
              </a:prstGeom>
              <a:noFill/>
              <a:ln cap="flat" cmpd="sng" w="9525">
                <a:solidFill>
                  <a:schemeClr val="dk2"/>
                </a:solidFill>
                <a:prstDash val="solid"/>
                <a:round/>
                <a:headEnd len="med" w="med" type="none"/>
                <a:tailEnd len="med" w="med" type="triangle"/>
              </a:ln>
            </p:spPr>
          </p:cxnSp>
        </p:grpSp>
        <p:grpSp>
          <p:nvGrpSpPr>
            <p:cNvPr id="3106" name="Google Shape;3106;p72"/>
            <p:cNvGrpSpPr/>
            <p:nvPr/>
          </p:nvGrpSpPr>
          <p:grpSpPr>
            <a:xfrm>
              <a:off x="2201549" y="2674157"/>
              <a:ext cx="450600" cy="373193"/>
              <a:chOff x="6544949" y="2674157"/>
              <a:chExt cx="450600" cy="373193"/>
            </a:xfrm>
          </p:grpSpPr>
          <p:grpSp>
            <p:nvGrpSpPr>
              <p:cNvPr id="3107" name="Google Shape;3107;p72"/>
              <p:cNvGrpSpPr/>
              <p:nvPr/>
            </p:nvGrpSpPr>
            <p:grpSpPr>
              <a:xfrm>
                <a:off x="6544949" y="2674157"/>
                <a:ext cx="450600" cy="145800"/>
                <a:chOff x="705975" y="2212050"/>
                <a:chExt cx="450600" cy="145800"/>
              </a:xfrm>
            </p:grpSpPr>
            <p:sp>
              <p:nvSpPr>
                <p:cNvPr id="3108" name="Google Shape;3108;p72"/>
                <p:cNvSpPr/>
                <p:nvPr/>
              </p:nvSpPr>
              <p:spPr>
                <a:xfrm>
                  <a:off x="7059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2"/>
                <p:cNvSpPr/>
                <p:nvPr/>
              </p:nvSpPr>
              <p:spPr>
                <a:xfrm>
                  <a:off x="8583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2"/>
                <p:cNvSpPr/>
                <p:nvPr/>
              </p:nvSpPr>
              <p:spPr>
                <a:xfrm>
                  <a:off x="1010775" y="2212050"/>
                  <a:ext cx="145800" cy="145800"/>
                </a:xfrm>
                <a:prstGeom prst="rect">
                  <a:avLst/>
                </a:prstGeom>
                <a:solidFill>
                  <a:srgbClr val="4A86E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111" name="Google Shape;3111;p72"/>
              <p:cNvCxnSpPr>
                <a:stCxn id="3100" idx="3"/>
                <a:endCxn id="3109" idx="2"/>
              </p:cNvCxnSpPr>
              <p:nvPr/>
            </p:nvCxnSpPr>
            <p:spPr>
              <a:xfrm rot="10800000">
                <a:off x="6770375" y="2819950"/>
                <a:ext cx="1800" cy="227400"/>
              </a:xfrm>
              <a:prstGeom prst="straightConnector1">
                <a:avLst/>
              </a:prstGeom>
              <a:noFill/>
              <a:ln cap="flat" cmpd="sng" w="9525">
                <a:solidFill>
                  <a:schemeClr val="dk2"/>
                </a:solidFill>
                <a:prstDash val="solid"/>
                <a:round/>
                <a:headEnd len="med" w="med" type="none"/>
                <a:tailEnd len="med" w="med" type="triangle"/>
              </a:ln>
            </p:spPr>
          </p:cxnSp>
        </p:grpSp>
        <p:grpSp>
          <p:nvGrpSpPr>
            <p:cNvPr id="3112" name="Google Shape;3112;p72"/>
            <p:cNvGrpSpPr/>
            <p:nvPr/>
          </p:nvGrpSpPr>
          <p:grpSpPr>
            <a:xfrm>
              <a:off x="513575" y="1098675"/>
              <a:ext cx="3830400" cy="1575482"/>
              <a:chOff x="4856975" y="1098675"/>
              <a:chExt cx="3830400" cy="1575482"/>
            </a:xfrm>
          </p:grpSpPr>
          <p:sp>
            <p:nvSpPr>
              <p:cNvPr id="3113" name="Google Shape;3113;p72"/>
              <p:cNvSpPr txBox="1"/>
              <p:nvPr/>
            </p:nvSpPr>
            <p:spPr>
              <a:xfrm>
                <a:off x="6420498" y="1395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happy</a:t>
                </a:r>
                <a:endParaRPr sz="1000">
                  <a:latin typeface="Helvetica Neue"/>
                  <a:ea typeface="Helvetica Neue"/>
                  <a:cs typeface="Helvetica Neue"/>
                  <a:sym typeface="Helvetica Neue"/>
                </a:endParaRPr>
              </a:p>
            </p:txBody>
          </p:sp>
          <p:sp>
            <p:nvSpPr>
              <p:cNvPr id="3114" name="Google Shape;3114;p72"/>
              <p:cNvSpPr txBox="1"/>
              <p:nvPr/>
            </p:nvSpPr>
            <p:spPr>
              <a:xfrm>
                <a:off x="6418795" y="1098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253</a:t>
                </a:r>
                <a:endParaRPr i="1" sz="1000">
                  <a:latin typeface="Helvetica Neue"/>
                  <a:ea typeface="Helvetica Neue"/>
                  <a:cs typeface="Helvetica Neue"/>
                  <a:sym typeface="Helvetica Neue"/>
                </a:endParaRPr>
              </a:p>
            </p:txBody>
          </p:sp>
          <p:sp>
            <p:nvSpPr>
              <p:cNvPr id="3115" name="Google Shape;3115;p72"/>
              <p:cNvSpPr/>
              <p:nvPr/>
            </p:nvSpPr>
            <p:spPr>
              <a:xfrm>
                <a:off x="4856975" y="2127181"/>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Fully Connected Layer</a:t>
                </a:r>
                <a:endParaRPr i="1">
                  <a:latin typeface="Helvetica Neue"/>
                  <a:ea typeface="Helvetica Neue"/>
                  <a:cs typeface="Helvetica Neue"/>
                  <a:sym typeface="Helvetica Neue"/>
                </a:endParaRPr>
              </a:p>
            </p:txBody>
          </p:sp>
          <p:cxnSp>
            <p:nvCxnSpPr>
              <p:cNvPr id="3116" name="Google Shape;3116;p72"/>
              <p:cNvCxnSpPr>
                <a:stCxn id="3109" idx="0"/>
                <a:endCxn id="3115" idx="1"/>
              </p:cNvCxnSpPr>
              <p:nvPr/>
            </p:nvCxnSpPr>
            <p:spPr>
              <a:xfrm flipH="1" rot="10800000">
                <a:off x="6770249" y="2449757"/>
                <a:ext cx="1800" cy="224400"/>
              </a:xfrm>
              <a:prstGeom prst="straightConnector1">
                <a:avLst/>
              </a:prstGeom>
              <a:noFill/>
              <a:ln cap="flat" cmpd="sng" w="9525">
                <a:solidFill>
                  <a:schemeClr val="dk2"/>
                </a:solidFill>
                <a:prstDash val="solid"/>
                <a:round/>
                <a:headEnd len="med" w="med" type="none"/>
                <a:tailEnd len="med" w="med" type="triangle"/>
              </a:ln>
            </p:spPr>
          </p:cxnSp>
          <p:grpSp>
            <p:nvGrpSpPr>
              <p:cNvPr id="3117" name="Google Shape;3117;p72"/>
              <p:cNvGrpSpPr/>
              <p:nvPr/>
            </p:nvGrpSpPr>
            <p:grpSpPr>
              <a:xfrm>
                <a:off x="4870479" y="1891557"/>
                <a:ext cx="450600" cy="145800"/>
                <a:chOff x="705975" y="2364450"/>
                <a:chExt cx="450600" cy="145800"/>
              </a:xfrm>
            </p:grpSpPr>
            <p:sp>
              <p:nvSpPr>
                <p:cNvPr id="3118" name="Google Shape;3118;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1" name="Google Shape;3121;p72"/>
              <p:cNvGrpSpPr/>
              <p:nvPr/>
            </p:nvGrpSpPr>
            <p:grpSpPr>
              <a:xfrm>
                <a:off x="5327679" y="1891557"/>
                <a:ext cx="450600" cy="145800"/>
                <a:chOff x="705975" y="2364450"/>
                <a:chExt cx="450600" cy="145800"/>
              </a:xfrm>
            </p:grpSpPr>
            <p:sp>
              <p:nvSpPr>
                <p:cNvPr id="3122" name="Google Shape;3122;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5" name="Google Shape;3125;p72"/>
              <p:cNvGrpSpPr/>
              <p:nvPr/>
            </p:nvGrpSpPr>
            <p:grpSpPr>
              <a:xfrm>
                <a:off x="5784879" y="1891557"/>
                <a:ext cx="450600" cy="145800"/>
                <a:chOff x="705975" y="2364450"/>
                <a:chExt cx="450600" cy="145800"/>
              </a:xfrm>
            </p:grpSpPr>
            <p:sp>
              <p:nvSpPr>
                <p:cNvPr id="3126" name="Google Shape;3126;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72"/>
              <p:cNvGrpSpPr/>
              <p:nvPr/>
            </p:nvGrpSpPr>
            <p:grpSpPr>
              <a:xfrm>
                <a:off x="6242079" y="1891557"/>
                <a:ext cx="450600" cy="145800"/>
                <a:chOff x="705975" y="2364450"/>
                <a:chExt cx="450600" cy="145800"/>
              </a:xfrm>
            </p:grpSpPr>
            <p:sp>
              <p:nvSpPr>
                <p:cNvPr id="3130" name="Google Shape;3130;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3" name="Google Shape;3133;p72"/>
              <p:cNvGrpSpPr/>
              <p:nvPr/>
            </p:nvGrpSpPr>
            <p:grpSpPr>
              <a:xfrm>
                <a:off x="6699279" y="1891557"/>
                <a:ext cx="450600" cy="145800"/>
                <a:chOff x="705975" y="2364450"/>
                <a:chExt cx="450600" cy="145800"/>
              </a:xfrm>
            </p:grpSpPr>
            <p:sp>
              <p:nvSpPr>
                <p:cNvPr id="3134" name="Google Shape;3134;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72"/>
              <p:cNvGrpSpPr/>
              <p:nvPr/>
            </p:nvGrpSpPr>
            <p:grpSpPr>
              <a:xfrm>
                <a:off x="7156479" y="1891557"/>
                <a:ext cx="450600" cy="145800"/>
                <a:chOff x="705975" y="2364450"/>
                <a:chExt cx="450600" cy="145800"/>
              </a:xfrm>
            </p:grpSpPr>
            <p:sp>
              <p:nvSpPr>
                <p:cNvPr id="3138" name="Google Shape;3138;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2"/>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1" name="Google Shape;3141;p72"/>
              <p:cNvGrpSpPr/>
              <p:nvPr/>
            </p:nvGrpSpPr>
            <p:grpSpPr>
              <a:xfrm>
                <a:off x="7613679" y="1891557"/>
                <a:ext cx="450600" cy="145800"/>
                <a:chOff x="705975" y="2364450"/>
                <a:chExt cx="450600" cy="145800"/>
              </a:xfrm>
            </p:grpSpPr>
            <p:sp>
              <p:nvSpPr>
                <p:cNvPr id="3142" name="Google Shape;3142;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72"/>
              <p:cNvGrpSpPr/>
              <p:nvPr/>
            </p:nvGrpSpPr>
            <p:grpSpPr>
              <a:xfrm>
                <a:off x="8070879" y="1891557"/>
                <a:ext cx="450600" cy="145800"/>
                <a:chOff x="705975" y="2364450"/>
                <a:chExt cx="450600" cy="145800"/>
              </a:xfrm>
            </p:grpSpPr>
            <p:sp>
              <p:nvSpPr>
                <p:cNvPr id="3146" name="Google Shape;3146;p72"/>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2"/>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2"/>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9" name="Google Shape;3149;p72"/>
              <p:cNvSpPr/>
              <p:nvPr/>
            </p:nvSpPr>
            <p:spPr>
              <a:xfrm>
                <a:off x="8528079" y="1891557"/>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0" name="Google Shape;3150;p72"/>
              <p:cNvCxnSpPr>
                <a:stCxn id="3113" idx="3"/>
                <a:endCxn id="3140" idx="0"/>
              </p:cNvCxnSpPr>
              <p:nvPr/>
            </p:nvCxnSpPr>
            <p:spPr>
              <a:xfrm>
                <a:off x="7110798" y="1564425"/>
                <a:ext cx="423300" cy="327000"/>
              </a:xfrm>
              <a:prstGeom prst="bentConnector2">
                <a:avLst/>
              </a:prstGeom>
              <a:noFill/>
              <a:ln cap="flat" cmpd="sng" w="9525">
                <a:solidFill>
                  <a:schemeClr val="dk2"/>
                </a:solidFill>
                <a:prstDash val="solid"/>
                <a:round/>
                <a:headEnd len="med" w="med" type="none"/>
                <a:tailEnd len="med" w="med" type="none"/>
              </a:ln>
            </p:spPr>
          </p:cxnSp>
        </p:grpSp>
      </p:grpSp>
      <p:sp>
        <p:nvSpPr>
          <p:cNvPr id="3151" name="Google Shape;3151;p72"/>
          <p:cNvSpPr txBox="1"/>
          <p:nvPr/>
        </p:nvSpPr>
        <p:spPr>
          <a:xfrm>
            <a:off x="767225" y="4574700"/>
            <a:ext cx="3576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1"/>
                </a:solidFill>
                <a:latin typeface="Helvetica Neue"/>
                <a:ea typeface="Helvetica Neue"/>
                <a:cs typeface="Helvetica Neue"/>
                <a:sym typeface="Helvetica Neue"/>
              </a:rPr>
              <a:t>CBOW</a:t>
            </a:r>
            <a:r>
              <a:rPr lang="en" sz="2000">
                <a:solidFill>
                  <a:schemeClr val="dk1"/>
                </a:solidFill>
                <a:latin typeface="Helvetica Neue"/>
                <a:ea typeface="Helvetica Neue"/>
                <a:cs typeface="Helvetica Neue"/>
                <a:sym typeface="Helvetica Neue"/>
              </a:rPr>
              <a:t>; p(w</a:t>
            </a:r>
            <a:r>
              <a:rPr baseline="-25000" lang="en" sz="2000">
                <a:solidFill>
                  <a:schemeClr val="dk1"/>
                </a:solidFill>
                <a:latin typeface="Helvetica Neue"/>
                <a:ea typeface="Helvetica Neue"/>
                <a:cs typeface="Helvetica Neue"/>
                <a:sym typeface="Helvetica Neue"/>
              </a:rPr>
              <a:t>i</a:t>
            </a:r>
            <a:r>
              <a:rPr lang="en" sz="2000">
                <a:solidFill>
                  <a:schemeClr val="dk1"/>
                </a:solidFill>
                <a:latin typeface="Helvetica Neue"/>
                <a:ea typeface="Helvetica Neue"/>
                <a:cs typeface="Helvetica Neue"/>
                <a:sym typeface="Helvetica Neue"/>
              </a:rPr>
              <a:t>|{w</a:t>
            </a:r>
            <a:r>
              <a:rPr baseline="-25000" lang="en" sz="2000">
                <a:solidFill>
                  <a:schemeClr val="dk1"/>
                </a:solidFill>
                <a:latin typeface="Helvetica Neue"/>
                <a:ea typeface="Helvetica Neue"/>
                <a:cs typeface="Helvetica Neue"/>
                <a:sym typeface="Helvetica Neue"/>
              </a:rPr>
              <a:t>i-2</a:t>
            </a:r>
            <a:r>
              <a:rPr lang="en" sz="2000">
                <a:solidFill>
                  <a:schemeClr val="dk1"/>
                </a:solidFill>
                <a:latin typeface="Helvetica Neue"/>
                <a:ea typeface="Helvetica Neue"/>
                <a:cs typeface="Helvetica Neue"/>
                <a:sym typeface="Helvetica Neue"/>
              </a:rPr>
              <a:t>w</a:t>
            </a:r>
            <a:r>
              <a:rPr baseline="-25000" lang="en" sz="2000">
                <a:solidFill>
                  <a:schemeClr val="dk1"/>
                </a:solidFill>
                <a:latin typeface="Helvetica Neue"/>
                <a:ea typeface="Helvetica Neue"/>
                <a:cs typeface="Helvetica Neue"/>
                <a:sym typeface="Helvetica Neue"/>
              </a:rPr>
              <a:t>i-1</a:t>
            </a:r>
            <a:r>
              <a:rPr lang="en" sz="2000">
                <a:solidFill>
                  <a:schemeClr val="dk1"/>
                </a:solidFill>
                <a:latin typeface="Helvetica Neue"/>
                <a:ea typeface="Helvetica Neue"/>
                <a:cs typeface="Helvetica Neue"/>
                <a:sym typeface="Helvetica Neue"/>
              </a:rPr>
              <a:t>w</a:t>
            </a:r>
            <a:r>
              <a:rPr baseline="-25000" lang="en" sz="2000">
                <a:solidFill>
                  <a:schemeClr val="dk1"/>
                </a:solidFill>
                <a:latin typeface="Helvetica Neue"/>
                <a:ea typeface="Helvetica Neue"/>
                <a:cs typeface="Helvetica Neue"/>
                <a:sym typeface="Helvetica Neue"/>
              </a:rPr>
              <a:t>i+1</a:t>
            </a:r>
            <a:r>
              <a:rPr lang="en" sz="2000">
                <a:solidFill>
                  <a:schemeClr val="dk1"/>
                </a:solidFill>
                <a:latin typeface="Helvetica Neue"/>
                <a:ea typeface="Helvetica Neue"/>
                <a:cs typeface="Helvetica Neue"/>
                <a:sym typeface="Helvetica Neue"/>
              </a:rPr>
              <a:t>w</a:t>
            </a:r>
            <a:r>
              <a:rPr baseline="-25000" lang="en" sz="2000">
                <a:solidFill>
                  <a:schemeClr val="dk1"/>
                </a:solidFill>
                <a:latin typeface="Helvetica Neue"/>
                <a:ea typeface="Helvetica Neue"/>
                <a:cs typeface="Helvetica Neue"/>
                <a:sym typeface="Helvetica Neue"/>
              </a:rPr>
              <a:t>i+2</a:t>
            </a:r>
            <a:r>
              <a:rPr lang="en" sz="2000">
                <a:solidFill>
                  <a:schemeClr val="dk1"/>
                </a:solidFill>
                <a:latin typeface="Helvetica Neue"/>
                <a:ea typeface="Helvetica Neue"/>
                <a:cs typeface="Helvetica Neue"/>
                <a:sym typeface="Helvetica Neue"/>
              </a:rPr>
              <a:t>})</a:t>
            </a:r>
            <a:endParaRPr sz="2000">
              <a:solidFill>
                <a:schemeClr val="dk1"/>
              </a:solidFill>
              <a:latin typeface="Helvetica Neue"/>
              <a:ea typeface="Helvetica Neue"/>
              <a:cs typeface="Helvetica Neue"/>
              <a:sym typeface="Helvetica Neue"/>
            </a:endParaRPr>
          </a:p>
        </p:txBody>
      </p:sp>
      <p:sp>
        <p:nvSpPr>
          <p:cNvPr id="3152" name="Google Shape;3152;p72"/>
          <p:cNvSpPr txBox="1"/>
          <p:nvPr/>
        </p:nvSpPr>
        <p:spPr>
          <a:xfrm>
            <a:off x="4734613" y="3745175"/>
            <a:ext cx="40731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1"/>
                </a:solidFill>
                <a:latin typeface="Helvetica Neue"/>
                <a:ea typeface="Helvetica Neue"/>
                <a:cs typeface="Helvetica Neue"/>
                <a:sym typeface="Helvetica Neue"/>
              </a:rPr>
              <a:t>Skip-Gram</a:t>
            </a:r>
            <a:r>
              <a:rPr lang="en" sz="2000">
                <a:solidFill>
                  <a:schemeClr val="dk1"/>
                </a:solidFill>
                <a:latin typeface="Helvetica Neue"/>
                <a:ea typeface="Helvetica Neue"/>
                <a:cs typeface="Helvetica Neue"/>
                <a:sym typeface="Helvetica Neue"/>
              </a:rPr>
              <a:t>; </a:t>
            </a:r>
            <a:br>
              <a:rPr lang="en" sz="2000">
                <a:solidFill>
                  <a:schemeClr val="dk1"/>
                </a:solidFill>
                <a:latin typeface="Helvetica Neue"/>
                <a:ea typeface="Helvetica Neue"/>
                <a:cs typeface="Helvetica Neue"/>
                <a:sym typeface="Helvetica Neue"/>
              </a:rPr>
            </a:br>
            <a:r>
              <a:rPr lang="en" sz="2000">
                <a:solidFill>
                  <a:schemeClr val="dk1"/>
                </a:solidFill>
                <a:latin typeface="Helvetica Neue"/>
                <a:ea typeface="Helvetica Neue"/>
                <a:cs typeface="Helvetica Neue"/>
                <a:sym typeface="Helvetica Neue"/>
              </a:rPr>
              <a:t> p(w</a:t>
            </a:r>
            <a:r>
              <a:rPr baseline="-25000" lang="en" sz="2000">
                <a:solidFill>
                  <a:schemeClr val="dk1"/>
                </a:solidFill>
                <a:latin typeface="Helvetica Neue"/>
                <a:ea typeface="Helvetica Neue"/>
                <a:cs typeface="Helvetica Neue"/>
                <a:sym typeface="Helvetica Neue"/>
              </a:rPr>
              <a:t>i-2</a:t>
            </a:r>
            <a:r>
              <a:rPr lang="en" sz="2000">
                <a:solidFill>
                  <a:schemeClr val="dk1"/>
                </a:solidFill>
                <a:latin typeface="Helvetica Neue"/>
                <a:ea typeface="Helvetica Neue"/>
                <a:cs typeface="Helvetica Neue"/>
                <a:sym typeface="Helvetica Neue"/>
              </a:rPr>
              <a:t>|w</a:t>
            </a:r>
            <a:r>
              <a:rPr baseline="-25000" lang="en" sz="2000">
                <a:solidFill>
                  <a:schemeClr val="dk1"/>
                </a:solidFill>
                <a:latin typeface="Helvetica Neue"/>
                <a:ea typeface="Helvetica Neue"/>
                <a:cs typeface="Helvetica Neue"/>
                <a:sym typeface="Helvetica Neue"/>
              </a:rPr>
              <a:t>i</a:t>
            </a:r>
            <a:r>
              <a:rPr lang="en" sz="2000">
                <a:solidFill>
                  <a:schemeClr val="dk1"/>
                </a:solidFill>
                <a:latin typeface="Helvetica Neue"/>
                <a:ea typeface="Helvetica Neue"/>
                <a:cs typeface="Helvetica Neue"/>
                <a:sym typeface="Helvetica Neue"/>
              </a:rPr>
              <a:t>)p(w</a:t>
            </a:r>
            <a:r>
              <a:rPr baseline="-25000" lang="en" sz="2000">
                <a:solidFill>
                  <a:schemeClr val="dk1"/>
                </a:solidFill>
                <a:latin typeface="Helvetica Neue"/>
                <a:ea typeface="Helvetica Neue"/>
                <a:cs typeface="Helvetica Neue"/>
                <a:sym typeface="Helvetica Neue"/>
              </a:rPr>
              <a:t>i-1</a:t>
            </a:r>
            <a:r>
              <a:rPr lang="en" sz="2000">
                <a:solidFill>
                  <a:schemeClr val="dk1"/>
                </a:solidFill>
                <a:latin typeface="Helvetica Neue"/>
                <a:ea typeface="Helvetica Neue"/>
                <a:cs typeface="Helvetica Neue"/>
                <a:sym typeface="Helvetica Neue"/>
              </a:rPr>
              <a:t>|w</a:t>
            </a:r>
            <a:r>
              <a:rPr baseline="-25000" lang="en" sz="2000">
                <a:solidFill>
                  <a:schemeClr val="dk1"/>
                </a:solidFill>
                <a:latin typeface="Helvetica Neue"/>
                <a:ea typeface="Helvetica Neue"/>
                <a:cs typeface="Helvetica Neue"/>
                <a:sym typeface="Helvetica Neue"/>
              </a:rPr>
              <a:t>i</a:t>
            </a:r>
            <a:r>
              <a:rPr lang="en" sz="2000">
                <a:solidFill>
                  <a:schemeClr val="dk1"/>
                </a:solidFill>
                <a:latin typeface="Helvetica Neue"/>
                <a:ea typeface="Helvetica Neue"/>
                <a:cs typeface="Helvetica Neue"/>
                <a:sym typeface="Helvetica Neue"/>
              </a:rPr>
              <a:t>)p(w</a:t>
            </a:r>
            <a:r>
              <a:rPr baseline="-25000" lang="en" sz="2000">
                <a:solidFill>
                  <a:schemeClr val="dk1"/>
                </a:solidFill>
                <a:latin typeface="Helvetica Neue"/>
                <a:ea typeface="Helvetica Neue"/>
                <a:cs typeface="Helvetica Neue"/>
                <a:sym typeface="Helvetica Neue"/>
              </a:rPr>
              <a:t>i+1</a:t>
            </a:r>
            <a:r>
              <a:rPr lang="en" sz="2000">
                <a:solidFill>
                  <a:schemeClr val="dk1"/>
                </a:solidFill>
                <a:latin typeface="Helvetica Neue"/>
                <a:ea typeface="Helvetica Neue"/>
                <a:cs typeface="Helvetica Neue"/>
                <a:sym typeface="Helvetica Neue"/>
              </a:rPr>
              <a:t>|w</a:t>
            </a:r>
            <a:r>
              <a:rPr baseline="-25000" lang="en" sz="2000">
                <a:solidFill>
                  <a:schemeClr val="dk1"/>
                </a:solidFill>
                <a:latin typeface="Helvetica Neue"/>
                <a:ea typeface="Helvetica Neue"/>
                <a:cs typeface="Helvetica Neue"/>
                <a:sym typeface="Helvetica Neue"/>
              </a:rPr>
              <a:t>i</a:t>
            </a:r>
            <a:r>
              <a:rPr lang="en" sz="2000">
                <a:solidFill>
                  <a:schemeClr val="dk1"/>
                </a:solidFill>
                <a:latin typeface="Helvetica Neue"/>
                <a:ea typeface="Helvetica Neue"/>
                <a:cs typeface="Helvetica Neue"/>
                <a:sym typeface="Helvetica Neue"/>
              </a:rPr>
              <a:t>)p(w</a:t>
            </a:r>
            <a:r>
              <a:rPr baseline="-25000" lang="en" sz="2000">
                <a:solidFill>
                  <a:schemeClr val="dk1"/>
                </a:solidFill>
                <a:latin typeface="Helvetica Neue"/>
                <a:ea typeface="Helvetica Neue"/>
                <a:cs typeface="Helvetica Neue"/>
                <a:sym typeface="Helvetica Neue"/>
              </a:rPr>
              <a:t>i+2</a:t>
            </a:r>
            <a:r>
              <a:rPr lang="en" sz="2000">
                <a:solidFill>
                  <a:schemeClr val="dk1"/>
                </a:solidFill>
                <a:latin typeface="Helvetica Neue"/>
                <a:ea typeface="Helvetica Neue"/>
                <a:cs typeface="Helvetica Neue"/>
                <a:sym typeface="Helvetica Neue"/>
              </a:rPr>
              <a:t>|w</a:t>
            </a:r>
            <a:r>
              <a:rPr baseline="-25000" lang="en" sz="2000">
                <a:solidFill>
                  <a:schemeClr val="dk1"/>
                </a:solidFill>
                <a:latin typeface="Helvetica Neue"/>
                <a:ea typeface="Helvetica Neue"/>
                <a:cs typeface="Helvetica Neue"/>
                <a:sym typeface="Helvetica Neue"/>
              </a:rPr>
              <a:t>i</a:t>
            </a:r>
            <a:r>
              <a:rPr lang="en" sz="2000">
                <a:solidFill>
                  <a:schemeClr val="dk1"/>
                </a:solidFill>
                <a:latin typeface="Helvetica Neue"/>
                <a:ea typeface="Helvetica Neue"/>
                <a:cs typeface="Helvetica Neue"/>
                <a:sym typeface="Helvetica Neue"/>
              </a:rPr>
              <a:t>)</a:t>
            </a:r>
            <a:endParaRPr sz="2000">
              <a:solidFill>
                <a:schemeClr val="dk1"/>
              </a:solidFill>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73"/>
                                        </p:tgtEl>
                                        <p:attrNameLst>
                                          <p:attrName>style.visibility</p:attrName>
                                        </p:attrNameLst>
                                      </p:cBhvr>
                                      <p:to>
                                        <p:strVal val="visible"/>
                                      </p:to>
                                    </p:set>
                                    <p:animEffect filter="fade" transition="in">
                                      <p:cBhvr>
                                        <p:cTn dur="1000"/>
                                        <p:tgtEl>
                                          <p:spTgt spid="30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1"/>
                                        </p:tgtEl>
                                        <p:attrNameLst>
                                          <p:attrName>style.visibility</p:attrName>
                                        </p:attrNameLst>
                                      </p:cBhvr>
                                      <p:to>
                                        <p:strVal val="visible"/>
                                      </p:to>
                                    </p:set>
                                    <p:animEffect filter="fade" transition="in">
                                      <p:cBhvr>
                                        <p:cTn dur="1000"/>
                                        <p:tgtEl>
                                          <p:spTgt spid="31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5"/>
                                        </p:tgtEl>
                                        <p:attrNameLst>
                                          <p:attrName>style.visibility</p:attrName>
                                        </p:attrNameLst>
                                      </p:cBhvr>
                                      <p:to>
                                        <p:strVal val="visible"/>
                                      </p:to>
                                    </p:set>
                                    <p:animEffect filter="fade" transition="in">
                                      <p:cBhvr>
                                        <p:cTn dur="1000"/>
                                        <p:tgtEl>
                                          <p:spTgt spid="30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2"/>
                                        </p:tgtEl>
                                        <p:attrNameLst>
                                          <p:attrName>style.visibility</p:attrName>
                                        </p:attrNameLst>
                                      </p:cBhvr>
                                      <p:to>
                                        <p:strVal val="visible"/>
                                      </p:to>
                                    </p:set>
                                    <p:animEffect filter="fade" transition="in">
                                      <p:cBhvr>
                                        <p:cTn dur="1000"/>
                                        <p:tgtEl>
                                          <p:spTgt spid="3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6" name="Shape 3156"/>
        <p:cNvGrpSpPr/>
        <p:nvPr/>
      </p:nvGrpSpPr>
      <p:grpSpPr>
        <a:xfrm>
          <a:off x="0" y="0"/>
          <a:ext cx="0" cy="0"/>
          <a:chOff x="0" y="0"/>
          <a:chExt cx="0" cy="0"/>
        </a:xfrm>
      </p:grpSpPr>
      <p:sp>
        <p:nvSpPr>
          <p:cNvPr id="3157" name="Google Shape;3157;p7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Learn Word Embeddings from Language Modeling?</a:t>
            </a:r>
            <a:endParaRPr/>
          </a:p>
        </p:txBody>
      </p:sp>
      <p:sp>
        <p:nvSpPr>
          <p:cNvPr id="3158" name="Google Shape;3158;p73"/>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The techniques we’ve shown in this lecture learn word embeddings </a:t>
            </a:r>
            <a:r>
              <a:rPr b="1" lang="en"/>
              <a:t>V</a:t>
            </a:r>
            <a:r>
              <a:rPr lang="en"/>
              <a:t> as a side-effect of:</a:t>
            </a:r>
            <a:endParaRPr/>
          </a:p>
          <a:p>
            <a:pPr indent="-368300" lvl="1" marL="914400" rtl="0" algn="l">
              <a:spcBef>
                <a:spcPts val="0"/>
              </a:spcBef>
              <a:spcAft>
                <a:spcPts val="0"/>
              </a:spcAft>
              <a:buSzPts val="2200"/>
              <a:buChar char="○"/>
            </a:pPr>
            <a:r>
              <a:rPr lang="en"/>
              <a:t>estimating </a:t>
            </a:r>
            <a:r>
              <a:rPr i="1" lang="en"/>
              <a:t>p(w|</a:t>
            </a:r>
            <a:r>
              <a:rPr b="1" i="1" lang="en"/>
              <a:t>c</a:t>
            </a:r>
            <a:r>
              <a:rPr i="1" lang="en"/>
              <a:t>)</a:t>
            </a:r>
            <a:r>
              <a:rPr lang="en"/>
              <a:t>, which is itself a way to estimate:</a:t>
            </a:r>
            <a:endParaRPr/>
          </a:p>
          <a:p>
            <a:pPr indent="-368300" lvl="2" marL="1371600" rtl="0" algn="l">
              <a:spcBef>
                <a:spcPts val="0"/>
              </a:spcBef>
              <a:spcAft>
                <a:spcPts val="0"/>
              </a:spcAft>
              <a:buSzPts val="2200"/>
              <a:buChar char="■"/>
            </a:pPr>
            <a:r>
              <a:rPr i="1" lang="en"/>
              <a:t>p(s)</a:t>
            </a:r>
            <a:r>
              <a:rPr lang="en"/>
              <a:t>, the fundamental function of a language model</a:t>
            </a:r>
            <a:endParaRPr/>
          </a:p>
          <a:p>
            <a:pPr indent="-368300" lvl="0" marL="457200" rtl="0" algn="l">
              <a:spcBef>
                <a:spcPts val="0"/>
              </a:spcBef>
              <a:spcAft>
                <a:spcPts val="0"/>
              </a:spcAft>
              <a:buSzPts val="2200"/>
              <a:buChar char="●"/>
            </a:pPr>
            <a:r>
              <a:rPr lang="en"/>
              <a:t>How else could we learn word embeddings?</a:t>
            </a:r>
            <a:endParaRPr/>
          </a:p>
          <a:p>
            <a:pPr indent="-368300" lvl="1" marL="914400" rtl="0" algn="l">
              <a:spcBef>
                <a:spcPts val="0"/>
              </a:spcBef>
              <a:spcAft>
                <a:spcPts val="0"/>
              </a:spcAft>
              <a:buSzPts val="2200"/>
              <a:buChar char="○"/>
            </a:pPr>
            <a:r>
              <a:rPr lang="en"/>
              <a:t>Any task! E.g., in text classification or machine translation we can have learnable embedding layers</a:t>
            </a:r>
            <a:endParaRPr/>
          </a:p>
          <a:p>
            <a:pPr indent="-368300" lvl="0" marL="457200" rtl="0" algn="l">
              <a:spcBef>
                <a:spcPts val="0"/>
              </a:spcBef>
              <a:spcAft>
                <a:spcPts val="0"/>
              </a:spcAft>
              <a:buSzPts val="2200"/>
              <a:buChar char="●"/>
            </a:pPr>
            <a:r>
              <a:rPr lang="en"/>
              <a:t>So why do we </a:t>
            </a:r>
            <a:r>
              <a:rPr i="1" lang="en"/>
              <a:t>bother</a:t>
            </a:r>
            <a:r>
              <a:rPr lang="en"/>
              <a:t> learning word embeddings via LM?</a:t>
            </a:r>
            <a:endParaRPr/>
          </a:p>
          <a:p>
            <a:pPr indent="-368300" lvl="0" marL="457200" rtl="0" algn="l">
              <a:spcBef>
                <a:spcPts val="0"/>
              </a:spcBef>
              <a:spcAft>
                <a:spcPts val="0"/>
              </a:spcAft>
              <a:buSzPts val="2200"/>
              <a:buChar char="●"/>
            </a:pPr>
            <a:r>
              <a:rPr b="1" lang="en"/>
              <a:t>DATA</a:t>
            </a:r>
            <a:r>
              <a:rPr lang="en"/>
              <a:t>: LM objectives are unsupervised! Only </a:t>
            </a:r>
            <a:r>
              <a:rPr b="1" lang="en"/>
              <a:t>x</a:t>
            </a:r>
            <a:r>
              <a:rPr lang="en"/>
              <a:t> given; we construct “fake” tasks out of </a:t>
            </a:r>
            <a:r>
              <a:rPr b="1" lang="en"/>
              <a:t>x</a:t>
            </a:r>
            <a:r>
              <a:rPr lang="en"/>
              <a:t> to create pairs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8">
                                            <p:txEl>
                                              <p:pRg end="0" st="0"/>
                                            </p:txEl>
                                          </p:spTgt>
                                        </p:tgtEl>
                                        <p:attrNameLst>
                                          <p:attrName>style.visibility</p:attrName>
                                        </p:attrNameLst>
                                      </p:cBhvr>
                                      <p:to>
                                        <p:strVal val="visible"/>
                                      </p:to>
                                    </p:set>
                                    <p:animEffect filter="fade" transition="in">
                                      <p:cBhvr>
                                        <p:cTn dur="1000"/>
                                        <p:tgtEl>
                                          <p:spTgt spid="315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8">
                                            <p:txEl>
                                              <p:pRg end="1" st="1"/>
                                            </p:txEl>
                                          </p:spTgt>
                                        </p:tgtEl>
                                        <p:attrNameLst>
                                          <p:attrName>style.visibility</p:attrName>
                                        </p:attrNameLst>
                                      </p:cBhvr>
                                      <p:to>
                                        <p:strVal val="visible"/>
                                      </p:to>
                                    </p:set>
                                    <p:animEffect filter="fade" transition="in">
                                      <p:cBhvr>
                                        <p:cTn dur="1000"/>
                                        <p:tgtEl>
                                          <p:spTgt spid="315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8">
                                            <p:txEl>
                                              <p:pRg end="2" st="2"/>
                                            </p:txEl>
                                          </p:spTgt>
                                        </p:tgtEl>
                                        <p:attrNameLst>
                                          <p:attrName>style.visibility</p:attrName>
                                        </p:attrNameLst>
                                      </p:cBhvr>
                                      <p:to>
                                        <p:strVal val="visible"/>
                                      </p:to>
                                    </p:set>
                                    <p:animEffect filter="fade" transition="in">
                                      <p:cBhvr>
                                        <p:cTn dur="1000"/>
                                        <p:tgtEl>
                                          <p:spTgt spid="315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8">
                                            <p:txEl>
                                              <p:pRg end="3" st="3"/>
                                            </p:txEl>
                                          </p:spTgt>
                                        </p:tgtEl>
                                        <p:attrNameLst>
                                          <p:attrName>style.visibility</p:attrName>
                                        </p:attrNameLst>
                                      </p:cBhvr>
                                      <p:to>
                                        <p:strVal val="visible"/>
                                      </p:to>
                                    </p:set>
                                    <p:animEffect filter="fade" transition="in">
                                      <p:cBhvr>
                                        <p:cTn dur="1000"/>
                                        <p:tgtEl>
                                          <p:spTgt spid="315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8">
                                            <p:txEl>
                                              <p:pRg end="4" st="4"/>
                                            </p:txEl>
                                          </p:spTgt>
                                        </p:tgtEl>
                                        <p:attrNameLst>
                                          <p:attrName>style.visibility</p:attrName>
                                        </p:attrNameLst>
                                      </p:cBhvr>
                                      <p:to>
                                        <p:strVal val="visible"/>
                                      </p:to>
                                    </p:set>
                                    <p:animEffect filter="fade" transition="in">
                                      <p:cBhvr>
                                        <p:cTn dur="1000"/>
                                        <p:tgtEl>
                                          <p:spTgt spid="315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8">
                                            <p:txEl>
                                              <p:pRg end="5" st="5"/>
                                            </p:txEl>
                                          </p:spTgt>
                                        </p:tgtEl>
                                        <p:attrNameLst>
                                          <p:attrName>style.visibility</p:attrName>
                                        </p:attrNameLst>
                                      </p:cBhvr>
                                      <p:to>
                                        <p:strVal val="visible"/>
                                      </p:to>
                                    </p:set>
                                    <p:animEffect filter="fade" transition="in">
                                      <p:cBhvr>
                                        <p:cTn dur="1000"/>
                                        <p:tgtEl>
                                          <p:spTgt spid="315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8">
                                            <p:txEl>
                                              <p:pRg end="6" st="6"/>
                                            </p:txEl>
                                          </p:spTgt>
                                        </p:tgtEl>
                                        <p:attrNameLst>
                                          <p:attrName>style.visibility</p:attrName>
                                        </p:attrNameLst>
                                      </p:cBhvr>
                                      <p:to>
                                        <p:strVal val="visible"/>
                                      </p:to>
                                    </p:set>
                                    <p:animEffect filter="fade" transition="in">
                                      <p:cBhvr>
                                        <p:cTn dur="1000"/>
                                        <p:tgtEl>
                                          <p:spTgt spid="3158">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2" name="Shape 3162"/>
        <p:cNvGrpSpPr/>
        <p:nvPr/>
      </p:nvGrpSpPr>
      <p:grpSpPr>
        <a:xfrm>
          <a:off x="0" y="0"/>
          <a:ext cx="0" cy="0"/>
          <a:chOff x="0" y="0"/>
          <a:chExt cx="0" cy="0"/>
        </a:xfrm>
      </p:grpSpPr>
      <p:sp>
        <p:nvSpPr>
          <p:cNvPr id="3163" name="Google Shape;3163;p7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Learn Word Embeddings from Language Modeling?</a:t>
            </a:r>
            <a:endParaRPr/>
          </a:p>
        </p:txBody>
      </p:sp>
      <p:sp>
        <p:nvSpPr>
          <p:cNvPr id="3164" name="Google Shape;3164;p74"/>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The key is in the bane of NLP:</a:t>
            </a:r>
            <a:endParaRPr/>
          </a:p>
          <a:p>
            <a:pPr indent="-368300" lvl="1" marL="914400" rtl="0" algn="l">
              <a:spcBef>
                <a:spcPts val="0"/>
              </a:spcBef>
              <a:spcAft>
                <a:spcPts val="0"/>
              </a:spcAft>
              <a:buSzPts val="2200"/>
              <a:buChar char="○"/>
            </a:pPr>
            <a:r>
              <a:rPr lang="en"/>
              <a:t>The curse of dimensionality</a:t>
            </a:r>
            <a:endParaRPr/>
          </a:p>
          <a:p>
            <a:pPr indent="-368300" lvl="0" marL="457200" rtl="0" algn="l">
              <a:spcBef>
                <a:spcPts val="0"/>
              </a:spcBef>
              <a:spcAft>
                <a:spcPts val="0"/>
              </a:spcAft>
              <a:buSzPts val="2200"/>
              <a:buChar char="●"/>
            </a:pPr>
            <a:r>
              <a:rPr lang="en"/>
              <a:t>Word embeddings are a form of dimensionality reduction: instead of reasoning about |V| (or worse, all “possible” words), we reason about vectors of fixed dimension</a:t>
            </a:r>
            <a:endParaRPr/>
          </a:p>
          <a:p>
            <a:pPr indent="-368300" lvl="0" marL="457200" rtl="0" algn="l">
              <a:spcBef>
                <a:spcPts val="0"/>
              </a:spcBef>
              <a:spcAft>
                <a:spcPts val="0"/>
              </a:spcAft>
              <a:buSzPts val="2200"/>
              <a:buChar char="●"/>
            </a:pPr>
            <a:r>
              <a:rPr lang="en"/>
              <a:t>It’s easier to learn when your data isn’t extremely sparse</a:t>
            </a:r>
            <a:endParaRPr/>
          </a:p>
          <a:p>
            <a:pPr indent="-368300" lvl="0" marL="457200" rtl="0" algn="l">
              <a:spcBef>
                <a:spcPts val="0"/>
              </a:spcBef>
              <a:spcAft>
                <a:spcPts val="0"/>
              </a:spcAft>
              <a:buSzPts val="2200"/>
              <a:buChar char="●"/>
            </a:pPr>
            <a:r>
              <a:rPr lang="en"/>
              <a:t>Why would the word embeddings we learn as a side-effect of language modeling be beneficial downstream?</a:t>
            </a:r>
            <a:endParaRPr/>
          </a:p>
          <a:p>
            <a:pPr indent="-368300" lvl="0" marL="457200" rtl="0" algn="l">
              <a:spcBef>
                <a:spcPts val="0"/>
              </a:spcBef>
              <a:spcAft>
                <a:spcPts val="0"/>
              </a:spcAft>
              <a:buSzPts val="2200"/>
              <a:buChar char="●"/>
            </a:pPr>
            <a:r>
              <a:rPr lang="en"/>
              <a:t>Word embeddings make co-occurrence less sparse for estimating the </a:t>
            </a:r>
            <a:r>
              <a:rPr i="1" lang="en"/>
              <a:t>mutual information</a:t>
            </a:r>
            <a:r>
              <a:rPr lang="en"/>
              <a:t> between inputs and outputs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4">
                                            <p:txEl>
                                              <p:pRg end="0" st="0"/>
                                            </p:txEl>
                                          </p:spTgt>
                                        </p:tgtEl>
                                        <p:attrNameLst>
                                          <p:attrName>style.visibility</p:attrName>
                                        </p:attrNameLst>
                                      </p:cBhvr>
                                      <p:to>
                                        <p:strVal val="visible"/>
                                      </p:to>
                                    </p:set>
                                    <p:animEffect filter="fade" transition="in">
                                      <p:cBhvr>
                                        <p:cTn dur="1000"/>
                                        <p:tgtEl>
                                          <p:spTgt spid="316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4">
                                            <p:txEl>
                                              <p:pRg end="1" st="1"/>
                                            </p:txEl>
                                          </p:spTgt>
                                        </p:tgtEl>
                                        <p:attrNameLst>
                                          <p:attrName>style.visibility</p:attrName>
                                        </p:attrNameLst>
                                      </p:cBhvr>
                                      <p:to>
                                        <p:strVal val="visible"/>
                                      </p:to>
                                    </p:set>
                                    <p:animEffect filter="fade" transition="in">
                                      <p:cBhvr>
                                        <p:cTn dur="1000"/>
                                        <p:tgtEl>
                                          <p:spTgt spid="316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4">
                                            <p:txEl>
                                              <p:pRg end="2" st="2"/>
                                            </p:txEl>
                                          </p:spTgt>
                                        </p:tgtEl>
                                        <p:attrNameLst>
                                          <p:attrName>style.visibility</p:attrName>
                                        </p:attrNameLst>
                                      </p:cBhvr>
                                      <p:to>
                                        <p:strVal val="visible"/>
                                      </p:to>
                                    </p:set>
                                    <p:animEffect filter="fade" transition="in">
                                      <p:cBhvr>
                                        <p:cTn dur="1000"/>
                                        <p:tgtEl>
                                          <p:spTgt spid="316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4">
                                            <p:txEl>
                                              <p:pRg end="3" st="3"/>
                                            </p:txEl>
                                          </p:spTgt>
                                        </p:tgtEl>
                                        <p:attrNameLst>
                                          <p:attrName>style.visibility</p:attrName>
                                        </p:attrNameLst>
                                      </p:cBhvr>
                                      <p:to>
                                        <p:strVal val="visible"/>
                                      </p:to>
                                    </p:set>
                                    <p:animEffect filter="fade" transition="in">
                                      <p:cBhvr>
                                        <p:cTn dur="1000"/>
                                        <p:tgtEl>
                                          <p:spTgt spid="316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4">
                                            <p:txEl>
                                              <p:pRg end="4" st="4"/>
                                            </p:txEl>
                                          </p:spTgt>
                                        </p:tgtEl>
                                        <p:attrNameLst>
                                          <p:attrName>style.visibility</p:attrName>
                                        </p:attrNameLst>
                                      </p:cBhvr>
                                      <p:to>
                                        <p:strVal val="visible"/>
                                      </p:to>
                                    </p:set>
                                    <p:animEffect filter="fade" transition="in">
                                      <p:cBhvr>
                                        <p:cTn dur="1000"/>
                                        <p:tgtEl>
                                          <p:spTgt spid="316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4">
                                            <p:txEl>
                                              <p:pRg end="5" st="5"/>
                                            </p:txEl>
                                          </p:spTgt>
                                        </p:tgtEl>
                                        <p:attrNameLst>
                                          <p:attrName>style.visibility</p:attrName>
                                        </p:attrNameLst>
                                      </p:cBhvr>
                                      <p:to>
                                        <p:strVal val="visible"/>
                                      </p:to>
                                    </p:set>
                                    <p:animEffect filter="fade" transition="in">
                                      <p:cBhvr>
                                        <p:cTn dur="1000"/>
                                        <p:tgtEl>
                                          <p:spTgt spid="3164">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8" name="Shape 3168"/>
        <p:cNvGrpSpPr/>
        <p:nvPr/>
      </p:nvGrpSpPr>
      <p:grpSpPr>
        <a:xfrm>
          <a:off x="0" y="0"/>
          <a:ext cx="0" cy="0"/>
          <a:chOff x="0" y="0"/>
          <a:chExt cx="0" cy="0"/>
        </a:xfrm>
      </p:grpSpPr>
      <p:sp>
        <p:nvSpPr>
          <p:cNvPr id="3169" name="Google Shape;3169;p7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Word Embeddings: What are We Actually Learning?</a:t>
            </a:r>
            <a:endParaRPr/>
          </a:p>
        </p:txBody>
      </p:sp>
      <p:sp>
        <p:nvSpPr>
          <p:cNvPr id="3170" name="Google Shape;3170;p75"/>
          <p:cNvSpPr txBox="1"/>
          <p:nvPr>
            <p:ph idx="1" type="body"/>
          </p:nvPr>
        </p:nvSpPr>
        <p:spPr>
          <a:xfrm>
            <a:off x="311575" y="1111650"/>
            <a:ext cx="8520600" cy="13452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A language model is ultimately performing </a:t>
            </a:r>
            <a:r>
              <a:rPr i="1" lang="en"/>
              <a:t>compression</a:t>
            </a:r>
            <a:r>
              <a:rPr lang="en"/>
              <a:t> of the co-occurrence matrix</a:t>
            </a:r>
            <a:endParaRPr/>
          </a:p>
          <a:p>
            <a:pPr indent="-368300" lvl="0" marL="457200" rtl="0" algn="l">
              <a:spcBef>
                <a:spcPts val="0"/>
              </a:spcBef>
              <a:spcAft>
                <a:spcPts val="0"/>
              </a:spcAft>
              <a:buSzPts val="2200"/>
              <a:buChar char="●"/>
            </a:pPr>
            <a:r>
              <a:rPr lang="en"/>
              <a:t>Consider, what would we expect for each case?</a:t>
            </a:r>
            <a:endParaRPr/>
          </a:p>
        </p:txBody>
      </p:sp>
      <p:grpSp>
        <p:nvGrpSpPr>
          <p:cNvPr id="3171" name="Google Shape;3171;p75"/>
          <p:cNvGrpSpPr/>
          <p:nvPr/>
        </p:nvGrpSpPr>
        <p:grpSpPr>
          <a:xfrm>
            <a:off x="1663423" y="3911827"/>
            <a:ext cx="1523700" cy="555724"/>
            <a:chOff x="6002100" y="3209951"/>
            <a:chExt cx="1523700" cy="555724"/>
          </a:xfrm>
        </p:grpSpPr>
        <p:sp>
          <p:nvSpPr>
            <p:cNvPr id="3172" name="Google Shape;3172;p75"/>
            <p:cNvSpPr/>
            <p:nvPr/>
          </p:nvSpPr>
          <p:spPr>
            <a:xfrm>
              <a:off x="6002100" y="3443175"/>
              <a:ext cx="15237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grpSp>
          <p:nvGrpSpPr>
            <p:cNvPr id="3173" name="Google Shape;3173;p75"/>
            <p:cNvGrpSpPr/>
            <p:nvPr/>
          </p:nvGrpSpPr>
          <p:grpSpPr>
            <a:xfrm>
              <a:off x="6547205" y="3209951"/>
              <a:ext cx="450600" cy="145800"/>
              <a:chOff x="705975" y="2364450"/>
              <a:chExt cx="450600" cy="145800"/>
            </a:xfrm>
          </p:grpSpPr>
          <p:sp>
            <p:nvSpPr>
              <p:cNvPr id="3174" name="Google Shape;3174;p75"/>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5"/>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5"/>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77" name="Google Shape;3177;p75"/>
          <p:cNvGrpSpPr/>
          <p:nvPr/>
        </p:nvGrpSpPr>
        <p:grpSpPr>
          <a:xfrm>
            <a:off x="2080118" y="4467551"/>
            <a:ext cx="692003" cy="635100"/>
            <a:chOff x="6418795" y="3765675"/>
            <a:chExt cx="692003" cy="635100"/>
          </a:xfrm>
        </p:grpSpPr>
        <p:sp>
          <p:nvSpPr>
            <p:cNvPr id="3178" name="Google Shape;3178;p75"/>
            <p:cNvSpPr txBox="1"/>
            <p:nvPr/>
          </p:nvSpPr>
          <p:spPr>
            <a:xfrm>
              <a:off x="6420498" y="40620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happy</a:t>
              </a:r>
              <a:endParaRPr sz="1000">
                <a:latin typeface="Helvetica Neue"/>
                <a:ea typeface="Helvetica Neue"/>
                <a:cs typeface="Helvetica Neue"/>
                <a:sym typeface="Helvetica Neue"/>
              </a:endParaRPr>
            </a:p>
          </p:txBody>
        </p:sp>
        <p:sp>
          <p:nvSpPr>
            <p:cNvPr id="3179" name="Google Shape;3179;p75"/>
            <p:cNvSpPr txBox="1"/>
            <p:nvPr/>
          </p:nvSpPr>
          <p:spPr>
            <a:xfrm>
              <a:off x="6418795" y="37656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253</a:t>
              </a:r>
              <a:endParaRPr i="1" sz="1000">
                <a:latin typeface="Helvetica Neue"/>
                <a:ea typeface="Helvetica Neue"/>
                <a:cs typeface="Helvetica Neue"/>
                <a:sym typeface="Helvetica Neue"/>
              </a:endParaRPr>
            </a:p>
          </p:txBody>
        </p:sp>
      </p:grpSp>
      <p:cxnSp>
        <p:nvCxnSpPr>
          <p:cNvPr id="3180" name="Google Shape;3180;p75"/>
          <p:cNvCxnSpPr>
            <a:endCxn id="3181" idx="1"/>
          </p:cNvCxnSpPr>
          <p:nvPr/>
        </p:nvCxnSpPr>
        <p:spPr>
          <a:xfrm flipH="1" rot="10800000">
            <a:off x="2429763" y="3687431"/>
            <a:ext cx="1800" cy="224400"/>
          </a:xfrm>
          <a:prstGeom prst="straightConnector1">
            <a:avLst/>
          </a:prstGeom>
          <a:noFill/>
          <a:ln cap="flat" cmpd="sng" w="9525">
            <a:solidFill>
              <a:schemeClr val="dk2"/>
            </a:solidFill>
            <a:prstDash val="solid"/>
            <a:round/>
            <a:headEnd len="med" w="med" type="none"/>
            <a:tailEnd len="med" w="med" type="triangle"/>
          </a:ln>
        </p:spPr>
      </p:cxnSp>
      <p:grpSp>
        <p:nvGrpSpPr>
          <p:cNvPr id="3182" name="Google Shape;3182;p75"/>
          <p:cNvGrpSpPr/>
          <p:nvPr/>
        </p:nvGrpSpPr>
        <p:grpSpPr>
          <a:xfrm>
            <a:off x="516363" y="2257751"/>
            <a:ext cx="3832229" cy="1429681"/>
            <a:chOff x="4855040" y="1555875"/>
            <a:chExt cx="3832229" cy="1429681"/>
          </a:xfrm>
        </p:grpSpPr>
        <p:sp>
          <p:nvSpPr>
            <p:cNvPr id="3183" name="Google Shape;3183;p75"/>
            <p:cNvSpPr txBox="1"/>
            <p:nvPr/>
          </p:nvSpPr>
          <p:spPr>
            <a:xfrm>
              <a:off x="4856975"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3184" name="Google Shape;3184;p75"/>
            <p:cNvSpPr txBox="1"/>
            <p:nvPr/>
          </p:nvSpPr>
          <p:spPr>
            <a:xfrm>
              <a:off x="5637885"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320</a:t>
              </a:r>
              <a:endParaRPr i="1" sz="1000">
                <a:latin typeface="Helvetica Neue"/>
                <a:ea typeface="Helvetica Neue"/>
                <a:cs typeface="Helvetica Neue"/>
                <a:sym typeface="Helvetica Neue"/>
              </a:endParaRPr>
            </a:p>
          </p:txBody>
        </p:sp>
        <p:sp>
          <p:nvSpPr>
            <p:cNvPr id="3185" name="Google Shape;3185;p75"/>
            <p:cNvSpPr txBox="1"/>
            <p:nvPr/>
          </p:nvSpPr>
          <p:spPr>
            <a:xfrm>
              <a:off x="7206568"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780</a:t>
              </a:r>
              <a:endParaRPr i="1" sz="1000">
                <a:latin typeface="Helvetica Neue"/>
                <a:ea typeface="Helvetica Neue"/>
                <a:cs typeface="Helvetica Neue"/>
                <a:sym typeface="Helvetica Neue"/>
              </a:endParaRPr>
            </a:p>
          </p:txBody>
        </p:sp>
        <p:sp>
          <p:nvSpPr>
            <p:cNvPr id="3186" name="Google Shape;3186;p75"/>
            <p:cNvSpPr txBox="1"/>
            <p:nvPr/>
          </p:nvSpPr>
          <p:spPr>
            <a:xfrm>
              <a:off x="7996968" y="15558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sp>
          <p:nvSpPr>
            <p:cNvPr id="3187" name="Google Shape;3187;p75"/>
            <p:cNvSpPr txBox="1"/>
            <p:nvPr/>
          </p:nvSpPr>
          <p:spPr>
            <a:xfrm>
              <a:off x="4856975"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3188" name="Google Shape;3188;p75"/>
            <p:cNvSpPr txBox="1"/>
            <p:nvPr/>
          </p:nvSpPr>
          <p:spPr>
            <a:xfrm>
              <a:off x="5638736"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i’m</a:t>
              </a:r>
              <a:endParaRPr sz="1000">
                <a:latin typeface="Helvetica Neue"/>
                <a:ea typeface="Helvetica Neue"/>
                <a:cs typeface="Helvetica Neue"/>
                <a:sym typeface="Helvetica Neue"/>
              </a:endParaRPr>
            </a:p>
          </p:txBody>
        </p:sp>
        <p:sp>
          <p:nvSpPr>
            <p:cNvPr id="3189" name="Google Shape;3189;p75"/>
            <p:cNvSpPr txBox="1"/>
            <p:nvPr/>
          </p:nvSpPr>
          <p:spPr>
            <a:xfrm>
              <a:off x="7202259"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today</a:t>
              </a:r>
              <a:endParaRPr sz="1000">
                <a:latin typeface="Helvetica Neue"/>
                <a:ea typeface="Helvetica Neue"/>
                <a:cs typeface="Helvetica Neue"/>
                <a:sym typeface="Helvetica Neue"/>
              </a:endParaRPr>
            </a:p>
          </p:txBody>
        </p:sp>
        <p:sp>
          <p:nvSpPr>
            <p:cNvPr id="3190" name="Google Shape;3190;p75"/>
            <p:cNvSpPr txBox="1"/>
            <p:nvPr/>
          </p:nvSpPr>
          <p:spPr>
            <a:xfrm>
              <a:off x="7992659" y="18522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3181" name="Google Shape;3181;p75"/>
            <p:cNvSpPr/>
            <p:nvPr/>
          </p:nvSpPr>
          <p:spPr>
            <a:xfrm>
              <a:off x="4855040" y="2663056"/>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Fully Connected Layer</a:t>
              </a:r>
              <a:endParaRPr i="1">
                <a:latin typeface="Helvetica Neue"/>
                <a:ea typeface="Helvetica Neue"/>
                <a:cs typeface="Helvetica Neue"/>
                <a:sym typeface="Helvetica Neue"/>
              </a:endParaRPr>
            </a:p>
          </p:txBody>
        </p:sp>
        <p:grpSp>
          <p:nvGrpSpPr>
            <p:cNvPr id="3191" name="Google Shape;3191;p75"/>
            <p:cNvGrpSpPr/>
            <p:nvPr/>
          </p:nvGrpSpPr>
          <p:grpSpPr>
            <a:xfrm>
              <a:off x="4868544" y="2427432"/>
              <a:ext cx="450600" cy="145800"/>
              <a:chOff x="705975" y="2364450"/>
              <a:chExt cx="450600" cy="145800"/>
            </a:xfrm>
          </p:grpSpPr>
          <p:sp>
            <p:nvSpPr>
              <p:cNvPr id="3192" name="Google Shape;3192;p75"/>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5"/>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5"/>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5" name="Google Shape;3195;p75"/>
            <p:cNvGrpSpPr/>
            <p:nvPr/>
          </p:nvGrpSpPr>
          <p:grpSpPr>
            <a:xfrm>
              <a:off x="5325744" y="2427432"/>
              <a:ext cx="450600" cy="145800"/>
              <a:chOff x="705975" y="2364450"/>
              <a:chExt cx="450600" cy="145800"/>
            </a:xfrm>
          </p:grpSpPr>
          <p:sp>
            <p:nvSpPr>
              <p:cNvPr id="3196" name="Google Shape;3196;p75"/>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5"/>
              <p:cNvSpPr/>
              <p:nvPr/>
            </p:nvSpPr>
            <p:spPr>
              <a:xfrm>
                <a:off x="8583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5"/>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9" name="Google Shape;3199;p75"/>
            <p:cNvGrpSpPr/>
            <p:nvPr/>
          </p:nvGrpSpPr>
          <p:grpSpPr>
            <a:xfrm>
              <a:off x="5782944" y="2427432"/>
              <a:ext cx="450600" cy="145800"/>
              <a:chOff x="705975" y="2364450"/>
              <a:chExt cx="450600" cy="145800"/>
            </a:xfrm>
          </p:grpSpPr>
          <p:sp>
            <p:nvSpPr>
              <p:cNvPr id="3200" name="Google Shape;3200;p75"/>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5"/>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5"/>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3" name="Google Shape;3203;p75"/>
            <p:cNvGrpSpPr/>
            <p:nvPr/>
          </p:nvGrpSpPr>
          <p:grpSpPr>
            <a:xfrm>
              <a:off x="6240144" y="2427432"/>
              <a:ext cx="450600" cy="145800"/>
              <a:chOff x="705975" y="2364450"/>
              <a:chExt cx="450600" cy="145800"/>
            </a:xfrm>
          </p:grpSpPr>
          <p:sp>
            <p:nvSpPr>
              <p:cNvPr id="3204" name="Google Shape;3204;p75"/>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5"/>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5"/>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75"/>
            <p:cNvGrpSpPr/>
            <p:nvPr/>
          </p:nvGrpSpPr>
          <p:grpSpPr>
            <a:xfrm>
              <a:off x="6697344" y="2427432"/>
              <a:ext cx="450600" cy="145800"/>
              <a:chOff x="705975" y="2364450"/>
              <a:chExt cx="450600" cy="145800"/>
            </a:xfrm>
          </p:grpSpPr>
          <p:sp>
            <p:nvSpPr>
              <p:cNvPr id="3208" name="Google Shape;3208;p75"/>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5"/>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5"/>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1" name="Google Shape;3211;p75"/>
            <p:cNvGrpSpPr/>
            <p:nvPr/>
          </p:nvGrpSpPr>
          <p:grpSpPr>
            <a:xfrm>
              <a:off x="7154544" y="2427432"/>
              <a:ext cx="450600" cy="145800"/>
              <a:chOff x="705975" y="2364450"/>
              <a:chExt cx="450600" cy="145800"/>
            </a:xfrm>
          </p:grpSpPr>
          <p:sp>
            <p:nvSpPr>
              <p:cNvPr id="3212" name="Google Shape;3212;p75"/>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5"/>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5"/>
              <p:cNvSpPr/>
              <p:nvPr/>
            </p:nvSpPr>
            <p:spPr>
              <a:xfrm>
                <a:off x="10107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5" name="Google Shape;3215;p75"/>
            <p:cNvGrpSpPr/>
            <p:nvPr/>
          </p:nvGrpSpPr>
          <p:grpSpPr>
            <a:xfrm>
              <a:off x="7611744" y="2427432"/>
              <a:ext cx="450600" cy="145800"/>
              <a:chOff x="705975" y="2364450"/>
              <a:chExt cx="450600" cy="145800"/>
            </a:xfrm>
          </p:grpSpPr>
          <p:sp>
            <p:nvSpPr>
              <p:cNvPr id="3216" name="Google Shape;3216;p75"/>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5"/>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5"/>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9" name="Google Shape;3219;p75"/>
            <p:cNvGrpSpPr/>
            <p:nvPr/>
          </p:nvGrpSpPr>
          <p:grpSpPr>
            <a:xfrm>
              <a:off x="8068944" y="2427432"/>
              <a:ext cx="450600" cy="145800"/>
              <a:chOff x="705975" y="2364450"/>
              <a:chExt cx="450600" cy="145800"/>
            </a:xfrm>
          </p:grpSpPr>
          <p:sp>
            <p:nvSpPr>
              <p:cNvPr id="3220" name="Google Shape;3220;p75"/>
              <p:cNvSpPr/>
              <p:nvPr/>
            </p:nvSpPr>
            <p:spPr>
              <a:xfrm>
                <a:off x="7059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5"/>
              <p:cNvSpPr/>
              <p:nvPr/>
            </p:nvSpPr>
            <p:spPr>
              <a:xfrm>
                <a:off x="858375" y="2364450"/>
                <a:ext cx="145800" cy="145800"/>
              </a:xfrm>
              <a:prstGeom prst="rect">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5"/>
              <p:cNvSpPr/>
              <p:nvPr/>
            </p:nvSpPr>
            <p:spPr>
              <a:xfrm>
                <a:off x="1010775" y="2364450"/>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3" name="Google Shape;3223;p75"/>
            <p:cNvSpPr/>
            <p:nvPr/>
          </p:nvSpPr>
          <p:spPr>
            <a:xfrm>
              <a:off x="8526144" y="2427432"/>
              <a:ext cx="145800" cy="145800"/>
            </a:xfrm>
            <a:prstGeom prst="rect">
              <a:avLst/>
            </a:prstGeom>
            <a:solidFill>
              <a:srgbClr val="BF9000"/>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24" name="Google Shape;3224;p75"/>
            <p:cNvCxnSpPr>
              <a:stCxn id="3187" idx="2"/>
              <a:endCxn id="3223" idx="0"/>
            </p:cNvCxnSpPr>
            <p:nvPr/>
          </p:nvCxnSpPr>
          <p:spPr>
            <a:xfrm flipH="1" rot="-5400000">
              <a:off x="6782375" y="610725"/>
              <a:ext cx="236400" cy="3396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3225" name="Google Shape;3225;p75"/>
            <p:cNvCxnSpPr>
              <a:stCxn id="3188" idx="2"/>
              <a:endCxn id="3197" idx="0"/>
            </p:cNvCxnSpPr>
            <p:nvPr/>
          </p:nvCxnSpPr>
          <p:spPr>
            <a:xfrm rot="5400000">
              <a:off x="5649236" y="2092725"/>
              <a:ext cx="236400" cy="432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3226" name="Google Shape;3226;p75"/>
            <p:cNvCxnSpPr>
              <a:stCxn id="3189" idx="2"/>
              <a:endCxn id="3218" idx="0"/>
            </p:cNvCxnSpPr>
            <p:nvPr/>
          </p:nvCxnSpPr>
          <p:spPr>
            <a:xfrm flipH="1" rot="-5400000">
              <a:off x="7650159" y="2088225"/>
              <a:ext cx="236400" cy="441900"/>
            </a:xfrm>
            <a:prstGeom prst="bentConnector3">
              <a:avLst>
                <a:gd fmla="val 50012" name="adj1"/>
              </a:avLst>
            </a:prstGeom>
            <a:noFill/>
            <a:ln cap="flat" cmpd="sng" w="9525">
              <a:solidFill>
                <a:schemeClr val="dk2"/>
              </a:solidFill>
              <a:prstDash val="solid"/>
              <a:round/>
              <a:headEnd len="med" w="med" type="none"/>
              <a:tailEnd len="med" w="med" type="none"/>
            </a:ln>
          </p:spPr>
        </p:cxnSp>
        <p:cxnSp>
          <p:nvCxnSpPr>
            <p:cNvPr id="3227" name="Google Shape;3227;p75"/>
            <p:cNvCxnSpPr>
              <a:stCxn id="3190" idx="2"/>
              <a:endCxn id="3222" idx="0"/>
            </p:cNvCxnSpPr>
            <p:nvPr/>
          </p:nvCxnSpPr>
          <p:spPr>
            <a:xfrm flipH="1" rot="-5400000">
              <a:off x="8274059" y="2254725"/>
              <a:ext cx="236400" cy="108900"/>
            </a:xfrm>
            <a:prstGeom prst="bentConnector3">
              <a:avLst>
                <a:gd fmla="val 50012" name="adj1"/>
              </a:avLst>
            </a:prstGeom>
            <a:noFill/>
            <a:ln cap="flat" cmpd="sng" w="9525">
              <a:solidFill>
                <a:schemeClr val="dk2"/>
              </a:solidFill>
              <a:prstDash val="solid"/>
              <a:round/>
              <a:headEnd len="med" w="med" type="none"/>
              <a:tailEnd len="med" w="med" type="none"/>
            </a:ln>
          </p:spPr>
        </p:cxnSp>
      </p:grpSp>
      <p:sp>
        <p:nvSpPr>
          <p:cNvPr id="3228" name="Google Shape;3228;p75"/>
          <p:cNvSpPr txBox="1"/>
          <p:nvPr>
            <p:ph idx="1" type="body"/>
          </p:nvPr>
        </p:nvSpPr>
        <p:spPr>
          <a:xfrm>
            <a:off x="4336375" y="2254650"/>
            <a:ext cx="4575300" cy="2812800"/>
          </a:xfrm>
          <a:prstGeom prst="rect">
            <a:avLst/>
          </a:prstGeom>
        </p:spPr>
        <p:txBody>
          <a:bodyPr anchorCtr="0" anchor="t" bIns="91425" lIns="91425" spcFirstLastPara="1" rIns="91425" wrap="square" tIns="91425">
            <a:normAutofit lnSpcReduction="20000"/>
          </a:bodyPr>
          <a:lstStyle/>
          <a:p>
            <a:pPr indent="-368300" lvl="0" marL="457200" rtl="0" algn="l">
              <a:spcBef>
                <a:spcPts val="0"/>
              </a:spcBef>
              <a:spcAft>
                <a:spcPts val="0"/>
              </a:spcAft>
              <a:buSzPts val="2200"/>
              <a:buChar char="●"/>
            </a:pPr>
            <a:r>
              <a:rPr lang="en"/>
              <a:t>Embedding vector size:</a:t>
            </a:r>
            <a:endParaRPr/>
          </a:p>
          <a:p>
            <a:pPr indent="-368300" lvl="1" marL="914400" rtl="0" algn="l">
              <a:spcBef>
                <a:spcPts val="0"/>
              </a:spcBef>
              <a:spcAft>
                <a:spcPts val="0"/>
              </a:spcAft>
              <a:buSzPts val="2200"/>
              <a:buChar char="○"/>
            </a:pPr>
            <a:r>
              <a:rPr lang="en"/>
              <a:t>|V| ?</a:t>
            </a:r>
            <a:endParaRPr/>
          </a:p>
          <a:p>
            <a:pPr indent="-368300" lvl="2" marL="1371600" rtl="0" algn="l">
              <a:spcBef>
                <a:spcPts val="0"/>
              </a:spcBef>
              <a:spcAft>
                <a:spcPts val="0"/>
              </a:spcAft>
              <a:buSzPts val="2200"/>
              <a:buChar char="■"/>
            </a:pPr>
            <a:r>
              <a:rPr i="1" lang="en"/>
              <a:t>Indicator </a:t>
            </a:r>
            <a:r>
              <a:rPr lang="en"/>
              <a:t>features</a:t>
            </a:r>
            <a:endParaRPr/>
          </a:p>
          <a:p>
            <a:pPr indent="-368300" lvl="1" marL="914400" rtl="0" algn="l">
              <a:spcBef>
                <a:spcPts val="0"/>
              </a:spcBef>
              <a:spcAft>
                <a:spcPts val="0"/>
              </a:spcAft>
              <a:buSzPts val="2200"/>
              <a:buChar char="○"/>
            </a:pPr>
            <a:r>
              <a:rPr lang="en"/>
              <a:t>|V|-1 ?</a:t>
            </a:r>
            <a:endParaRPr/>
          </a:p>
          <a:p>
            <a:pPr indent="-368300" lvl="2" marL="1371600" rtl="0" algn="l">
              <a:spcBef>
                <a:spcPts val="0"/>
              </a:spcBef>
              <a:spcAft>
                <a:spcPts val="0"/>
              </a:spcAft>
              <a:buSzPts val="2200"/>
              <a:buChar char="■"/>
            </a:pPr>
            <a:r>
              <a:rPr lang="en"/>
              <a:t>Most similar two words (synonyms) share</a:t>
            </a:r>
            <a:endParaRPr/>
          </a:p>
          <a:p>
            <a:pPr indent="-368300" lvl="1" marL="914400" rtl="0" algn="l">
              <a:spcBef>
                <a:spcPts val="0"/>
              </a:spcBef>
              <a:spcAft>
                <a:spcPts val="0"/>
              </a:spcAft>
              <a:buSzPts val="2200"/>
              <a:buChar char="○"/>
            </a:pPr>
            <a:r>
              <a:rPr lang="en"/>
              <a:t>|V|/2 ?</a:t>
            </a:r>
            <a:endParaRPr/>
          </a:p>
          <a:p>
            <a:pPr indent="-368300" lvl="1" marL="914400" rtl="0" algn="l">
              <a:spcBef>
                <a:spcPts val="0"/>
              </a:spcBef>
              <a:spcAft>
                <a:spcPts val="0"/>
              </a:spcAft>
              <a:buSzPts val="2200"/>
              <a:buChar char="○"/>
            </a:pPr>
            <a:r>
              <a:rPr lang="en"/>
              <a:t>|V|</a:t>
            </a:r>
            <a:r>
              <a:rPr baseline="30000" lang="en"/>
              <a:t>½</a:t>
            </a:r>
            <a:r>
              <a:rPr baseline="-25000" lang="en"/>
              <a:t> </a:t>
            </a:r>
            <a:r>
              <a:rPr lang="en"/>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70">
                                            <p:txEl>
                                              <p:pRg end="0" st="0"/>
                                            </p:txEl>
                                          </p:spTgt>
                                        </p:tgtEl>
                                        <p:attrNameLst>
                                          <p:attrName>style.visibility</p:attrName>
                                        </p:attrNameLst>
                                      </p:cBhvr>
                                      <p:to>
                                        <p:strVal val="visible"/>
                                      </p:to>
                                    </p:set>
                                    <p:animEffect filter="fade" transition="in">
                                      <p:cBhvr>
                                        <p:cTn dur="1000"/>
                                        <p:tgtEl>
                                          <p:spTgt spid="317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70">
                                            <p:txEl>
                                              <p:pRg end="1" st="1"/>
                                            </p:txEl>
                                          </p:spTgt>
                                        </p:tgtEl>
                                        <p:attrNameLst>
                                          <p:attrName>style.visibility</p:attrName>
                                        </p:attrNameLst>
                                      </p:cBhvr>
                                      <p:to>
                                        <p:strVal val="visible"/>
                                      </p:to>
                                    </p:set>
                                    <p:animEffect filter="fade" transition="in">
                                      <p:cBhvr>
                                        <p:cTn dur="1000"/>
                                        <p:tgtEl>
                                          <p:spTgt spid="317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2"/>
                                        </p:tgtEl>
                                        <p:attrNameLst>
                                          <p:attrName>style.visibility</p:attrName>
                                        </p:attrNameLst>
                                      </p:cBhvr>
                                      <p:to>
                                        <p:strVal val="visible"/>
                                      </p:to>
                                    </p:set>
                                    <p:animEffect filter="fade" transition="in">
                                      <p:cBhvr>
                                        <p:cTn dur="1000"/>
                                        <p:tgtEl>
                                          <p:spTgt spid="31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8">
                                            <p:txEl>
                                              <p:pRg end="0" st="0"/>
                                            </p:txEl>
                                          </p:spTgt>
                                        </p:tgtEl>
                                        <p:attrNameLst>
                                          <p:attrName>style.visibility</p:attrName>
                                        </p:attrNameLst>
                                      </p:cBhvr>
                                      <p:to>
                                        <p:strVal val="visible"/>
                                      </p:to>
                                    </p:set>
                                    <p:animEffect filter="fade" transition="in">
                                      <p:cBhvr>
                                        <p:cTn dur="1000"/>
                                        <p:tgtEl>
                                          <p:spTgt spid="32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8">
                                            <p:txEl>
                                              <p:pRg end="1" st="1"/>
                                            </p:txEl>
                                          </p:spTgt>
                                        </p:tgtEl>
                                        <p:attrNameLst>
                                          <p:attrName>style.visibility</p:attrName>
                                        </p:attrNameLst>
                                      </p:cBhvr>
                                      <p:to>
                                        <p:strVal val="visible"/>
                                      </p:to>
                                    </p:set>
                                    <p:animEffect filter="fade" transition="in">
                                      <p:cBhvr>
                                        <p:cTn dur="1000"/>
                                        <p:tgtEl>
                                          <p:spTgt spid="32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8">
                                            <p:txEl>
                                              <p:pRg end="2" st="2"/>
                                            </p:txEl>
                                          </p:spTgt>
                                        </p:tgtEl>
                                        <p:attrNameLst>
                                          <p:attrName>style.visibility</p:attrName>
                                        </p:attrNameLst>
                                      </p:cBhvr>
                                      <p:to>
                                        <p:strVal val="visible"/>
                                      </p:to>
                                    </p:set>
                                    <p:animEffect filter="fade" transition="in">
                                      <p:cBhvr>
                                        <p:cTn dur="1000"/>
                                        <p:tgtEl>
                                          <p:spTgt spid="322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8">
                                            <p:txEl>
                                              <p:pRg end="3" st="3"/>
                                            </p:txEl>
                                          </p:spTgt>
                                        </p:tgtEl>
                                        <p:attrNameLst>
                                          <p:attrName>style.visibility</p:attrName>
                                        </p:attrNameLst>
                                      </p:cBhvr>
                                      <p:to>
                                        <p:strVal val="visible"/>
                                      </p:to>
                                    </p:set>
                                    <p:animEffect filter="fade" transition="in">
                                      <p:cBhvr>
                                        <p:cTn dur="1000"/>
                                        <p:tgtEl>
                                          <p:spTgt spid="322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8">
                                            <p:txEl>
                                              <p:pRg end="4" st="4"/>
                                            </p:txEl>
                                          </p:spTgt>
                                        </p:tgtEl>
                                        <p:attrNameLst>
                                          <p:attrName>style.visibility</p:attrName>
                                        </p:attrNameLst>
                                      </p:cBhvr>
                                      <p:to>
                                        <p:strVal val="visible"/>
                                      </p:to>
                                    </p:set>
                                    <p:animEffect filter="fade" transition="in">
                                      <p:cBhvr>
                                        <p:cTn dur="1000"/>
                                        <p:tgtEl>
                                          <p:spTgt spid="322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8">
                                            <p:txEl>
                                              <p:pRg end="5" st="5"/>
                                            </p:txEl>
                                          </p:spTgt>
                                        </p:tgtEl>
                                        <p:attrNameLst>
                                          <p:attrName>style.visibility</p:attrName>
                                        </p:attrNameLst>
                                      </p:cBhvr>
                                      <p:to>
                                        <p:strVal val="visible"/>
                                      </p:to>
                                    </p:set>
                                    <p:animEffect filter="fade" transition="in">
                                      <p:cBhvr>
                                        <p:cTn dur="1000"/>
                                        <p:tgtEl>
                                          <p:spTgt spid="322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8">
                                            <p:txEl>
                                              <p:pRg end="6" st="6"/>
                                            </p:txEl>
                                          </p:spTgt>
                                        </p:tgtEl>
                                        <p:attrNameLst>
                                          <p:attrName>style.visibility</p:attrName>
                                        </p:attrNameLst>
                                      </p:cBhvr>
                                      <p:to>
                                        <p:strVal val="visible"/>
                                      </p:to>
                                    </p:set>
                                    <p:animEffect filter="fade" transition="in">
                                      <p:cBhvr>
                                        <p:cTn dur="1000"/>
                                        <p:tgtEl>
                                          <p:spTgt spid="3228">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2" name="Shape 3232"/>
        <p:cNvGrpSpPr/>
        <p:nvPr/>
      </p:nvGrpSpPr>
      <p:grpSpPr>
        <a:xfrm>
          <a:off x="0" y="0"/>
          <a:ext cx="0" cy="0"/>
          <a:chOff x="0" y="0"/>
          <a:chExt cx="0" cy="0"/>
        </a:xfrm>
      </p:grpSpPr>
      <p:sp>
        <p:nvSpPr>
          <p:cNvPr id="3233" name="Google Shape;3233;p7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Word Embeddings: Pointwise Mutual Information</a:t>
            </a:r>
            <a:endParaRPr/>
          </a:p>
        </p:txBody>
      </p:sp>
      <p:sp>
        <p:nvSpPr>
          <p:cNvPr id="3234" name="Google Shape;3234;p76"/>
          <p:cNvSpPr txBox="1"/>
          <p:nvPr>
            <p:ph idx="1" type="body"/>
          </p:nvPr>
        </p:nvSpPr>
        <p:spPr>
          <a:xfrm>
            <a:off x="311575" y="1111650"/>
            <a:ext cx="8520600" cy="1319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In estimating latent representations that give us </a:t>
            </a:r>
            <a:r>
              <a:rPr i="1" lang="en"/>
              <a:t>co-occurrence</a:t>
            </a:r>
            <a:r>
              <a:rPr lang="en"/>
              <a:t> information, we tap into </a:t>
            </a:r>
            <a:r>
              <a:rPr i="1" lang="en"/>
              <a:t>mutual information</a:t>
            </a:r>
            <a:endParaRPr i="1"/>
          </a:p>
          <a:p>
            <a:pPr indent="-368300" lvl="0" marL="457200" rtl="0" algn="l">
              <a:spcBef>
                <a:spcPts val="0"/>
              </a:spcBef>
              <a:spcAft>
                <a:spcPts val="0"/>
              </a:spcAft>
              <a:buSzPts val="2200"/>
              <a:buChar char="●"/>
            </a:pPr>
            <a:r>
              <a:rPr lang="en"/>
              <a:t>Pointwise mutual information between two events </a:t>
            </a:r>
            <a:r>
              <a:rPr i="1" lang="en"/>
              <a:t>x</a:t>
            </a:r>
            <a:r>
              <a:rPr lang="en"/>
              <a:t> and </a:t>
            </a:r>
            <a:r>
              <a:rPr i="1" lang="en"/>
              <a:t>y</a:t>
            </a:r>
            <a:r>
              <a:rPr lang="en"/>
              <a:t>:</a:t>
            </a:r>
            <a:endParaRPr/>
          </a:p>
        </p:txBody>
      </p:sp>
      <p:sp>
        <p:nvSpPr>
          <p:cNvPr id="3235" name="Google Shape;3235;p76"/>
          <p:cNvSpPr/>
          <p:nvPr/>
        </p:nvSpPr>
        <p:spPr>
          <a:xfrm>
            <a:off x="25" y="4878472"/>
            <a:ext cx="9144000" cy="2538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Helvetica Neue"/>
                <a:ea typeface="Helvetica Neue"/>
                <a:cs typeface="Helvetica Neue"/>
                <a:sym typeface="Helvetica Neue"/>
                <a:hlinkClick r:id="rId3"/>
              </a:rPr>
              <a:t>https://en.wikipedia.org/wiki/Pointwise_mutual_information</a:t>
            </a:r>
            <a:r>
              <a:rPr lang="en">
                <a:latin typeface="Helvetica Neue"/>
                <a:ea typeface="Helvetica Neue"/>
                <a:cs typeface="Helvetica Neue"/>
                <a:sym typeface="Helvetica Neue"/>
              </a:rPr>
              <a:t> </a:t>
            </a:r>
            <a:endParaRPr>
              <a:latin typeface="Helvetica Neue"/>
              <a:ea typeface="Helvetica Neue"/>
              <a:cs typeface="Helvetica Neue"/>
              <a:sym typeface="Helvetica Neue"/>
            </a:endParaRPr>
          </a:p>
        </p:txBody>
      </p:sp>
      <p:pic>
        <p:nvPicPr>
          <p:cNvPr id="3236" name="Google Shape;3236;p76"/>
          <p:cNvPicPr preferRelativeResize="0"/>
          <p:nvPr/>
        </p:nvPicPr>
        <p:blipFill>
          <a:blip r:embed="rId4">
            <a:alphaModFix/>
          </a:blip>
          <a:stretch>
            <a:fillRect/>
          </a:stretch>
        </p:blipFill>
        <p:spPr>
          <a:xfrm>
            <a:off x="2953088" y="2297400"/>
            <a:ext cx="3237875" cy="987025"/>
          </a:xfrm>
          <a:prstGeom prst="rect">
            <a:avLst/>
          </a:prstGeom>
          <a:noFill/>
          <a:ln>
            <a:noFill/>
          </a:ln>
        </p:spPr>
      </p:pic>
      <p:sp>
        <p:nvSpPr>
          <p:cNvPr id="3237" name="Google Shape;3237;p76"/>
          <p:cNvSpPr txBox="1"/>
          <p:nvPr>
            <p:ph idx="1" type="body"/>
          </p:nvPr>
        </p:nvSpPr>
        <p:spPr>
          <a:xfrm>
            <a:off x="311575" y="3092850"/>
            <a:ext cx="8520600" cy="17295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Ratio of the likelihood that </a:t>
            </a:r>
            <a:r>
              <a:rPr i="1" lang="en"/>
              <a:t>(x, y) </a:t>
            </a:r>
            <a:r>
              <a:rPr lang="en"/>
              <a:t>co-occur to the likelihood that they occur independently</a:t>
            </a:r>
            <a:endParaRPr/>
          </a:p>
          <a:p>
            <a:pPr indent="-368300" lvl="1" marL="914400" rtl="0" algn="l">
              <a:spcBef>
                <a:spcPts val="0"/>
              </a:spcBef>
              <a:spcAft>
                <a:spcPts val="0"/>
              </a:spcAft>
              <a:buSzPts val="2200"/>
              <a:buChar char="○"/>
            </a:pPr>
            <a:r>
              <a:rPr lang="en"/>
              <a:t>PMI(</a:t>
            </a:r>
            <a:r>
              <a:rPr i="1" lang="en"/>
              <a:t>monte; cristo)</a:t>
            </a:r>
            <a:r>
              <a:rPr lang="en"/>
              <a:t>?</a:t>
            </a:r>
            <a:endParaRPr/>
          </a:p>
          <a:p>
            <a:pPr indent="-368300" lvl="1" marL="914400" rtl="0" algn="l">
              <a:spcBef>
                <a:spcPts val="0"/>
              </a:spcBef>
              <a:spcAft>
                <a:spcPts val="0"/>
              </a:spcAft>
              <a:buSzPts val="2200"/>
              <a:buChar char="○"/>
            </a:pPr>
            <a:r>
              <a:rPr lang="en"/>
              <a:t>PMI(</a:t>
            </a:r>
            <a:r>
              <a:rPr i="1" lang="en"/>
              <a:t>the</a:t>
            </a:r>
            <a:r>
              <a:rPr lang="en"/>
              <a:t>; </a:t>
            </a:r>
            <a:r>
              <a:rPr i="1" lang="en"/>
              <a:t>a</a:t>
            </a:r>
            <a:r>
              <a:rPr lang="en"/>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4">
                                            <p:txEl>
                                              <p:pRg end="0" st="0"/>
                                            </p:txEl>
                                          </p:spTgt>
                                        </p:tgtEl>
                                        <p:attrNameLst>
                                          <p:attrName>style.visibility</p:attrName>
                                        </p:attrNameLst>
                                      </p:cBhvr>
                                      <p:to>
                                        <p:strVal val="visible"/>
                                      </p:to>
                                    </p:set>
                                    <p:animEffect filter="fade" transition="in">
                                      <p:cBhvr>
                                        <p:cTn dur="1000"/>
                                        <p:tgtEl>
                                          <p:spTgt spid="32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4">
                                            <p:txEl>
                                              <p:pRg end="1" st="1"/>
                                            </p:txEl>
                                          </p:spTgt>
                                        </p:tgtEl>
                                        <p:attrNameLst>
                                          <p:attrName>style.visibility</p:attrName>
                                        </p:attrNameLst>
                                      </p:cBhvr>
                                      <p:to>
                                        <p:strVal val="visible"/>
                                      </p:to>
                                    </p:set>
                                    <p:animEffect filter="fade" transition="in">
                                      <p:cBhvr>
                                        <p:cTn dur="1000"/>
                                        <p:tgtEl>
                                          <p:spTgt spid="323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6"/>
                                        </p:tgtEl>
                                        <p:attrNameLst>
                                          <p:attrName>style.visibility</p:attrName>
                                        </p:attrNameLst>
                                      </p:cBhvr>
                                      <p:to>
                                        <p:strVal val="visible"/>
                                      </p:to>
                                    </p:set>
                                    <p:animEffect filter="fade" transition="in">
                                      <p:cBhvr>
                                        <p:cTn dur="1000"/>
                                        <p:tgtEl>
                                          <p:spTgt spid="32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7">
                                            <p:txEl>
                                              <p:pRg end="0" st="0"/>
                                            </p:txEl>
                                          </p:spTgt>
                                        </p:tgtEl>
                                        <p:attrNameLst>
                                          <p:attrName>style.visibility</p:attrName>
                                        </p:attrNameLst>
                                      </p:cBhvr>
                                      <p:to>
                                        <p:strVal val="visible"/>
                                      </p:to>
                                    </p:set>
                                    <p:animEffect filter="fade" transition="in">
                                      <p:cBhvr>
                                        <p:cTn dur="1000"/>
                                        <p:tgtEl>
                                          <p:spTgt spid="32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7">
                                            <p:txEl>
                                              <p:pRg end="1" st="1"/>
                                            </p:txEl>
                                          </p:spTgt>
                                        </p:tgtEl>
                                        <p:attrNameLst>
                                          <p:attrName>style.visibility</p:attrName>
                                        </p:attrNameLst>
                                      </p:cBhvr>
                                      <p:to>
                                        <p:strVal val="visible"/>
                                      </p:to>
                                    </p:set>
                                    <p:animEffect filter="fade" transition="in">
                                      <p:cBhvr>
                                        <p:cTn dur="1000"/>
                                        <p:tgtEl>
                                          <p:spTgt spid="32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7">
                                            <p:txEl>
                                              <p:pRg end="2" st="2"/>
                                            </p:txEl>
                                          </p:spTgt>
                                        </p:tgtEl>
                                        <p:attrNameLst>
                                          <p:attrName>style.visibility</p:attrName>
                                        </p:attrNameLst>
                                      </p:cBhvr>
                                      <p:to>
                                        <p:strVal val="visible"/>
                                      </p:to>
                                    </p:set>
                                    <p:animEffect filter="fade" transition="in">
                                      <p:cBhvr>
                                        <p:cTn dur="1000"/>
                                        <p:tgtEl>
                                          <p:spTgt spid="323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1" name="Shape 3241"/>
        <p:cNvGrpSpPr/>
        <p:nvPr/>
      </p:nvGrpSpPr>
      <p:grpSpPr>
        <a:xfrm>
          <a:off x="0" y="0"/>
          <a:ext cx="0" cy="0"/>
          <a:chOff x="0" y="0"/>
          <a:chExt cx="0" cy="0"/>
        </a:xfrm>
      </p:grpSpPr>
      <p:sp>
        <p:nvSpPr>
          <p:cNvPr id="3242" name="Google Shape;3242;p7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Word Embeddings: Pointwise Mutual Information</a:t>
            </a:r>
            <a:endParaRPr/>
          </a:p>
        </p:txBody>
      </p:sp>
      <p:sp>
        <p:nvSpPr>
          <p:cNvPr id="3243" name="Google Shape;3243;p77"/>
          <p:cNvSpPr/>
          <p:nvPr/>
        </p:nvSpPr>
        <p:spPr>
          <a:xfrm>
            <a:off x="25" y="4878472"/>
            <a:ext cx="9144000" cy="2538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Helvetica Neue"/>
                <a:ea typeface="Helvetica Neue"/>
                <a:cs typeface="Helvetica Neue"/>
                <a:sym typeface="Helvetica Neue"/>
                <a:hlinkClick r:id="rId3"/>
              </a:rPr>
              <a:t>https://en.wikipedia.org/wiki/Pointwise_mutual_information</a:t>
            </a:r>
            <a:r>
              <a:rPr lang="en">
                <a:latin typeface="Helvetica Neue"/>
                <a:ea typeface="Helvetica Neue"/>
                <a:cs typeface="Helvetica Neue"/>
                <a:sym typeface="Helvetica Neue"/>
              </a:rPr>
              <a:t> </a:t>
            </a:r>
            <a:endParaRPr>
              <a:latin typeface="Helvetica Neue"/>
              <a:ea typeface="Helvetica Neue"/>
              <a:cs typeface="Helvetica Neue"/>
              <a:sym typeface="Helvetica Neue"/>
            </a:endParaRPr>
          </a:p>
        </p:txBody>
      </p:sp>
      <p:sp>
        <p:nvSpPr>
          <p:cNvPr id="3244" name="Google Shape;3244;p77"/>
          <p:cNvSpPr txBox="1"/>
          <p:nvPr>
            <p:ph idx="1" type="body"/>
          </p:nvPr>
        </p:nvSpPr>
        <p:spPr>
          <a:xfrm>
            <a:off x="311575" y="1797450"/>
            <a:ext cx="8520600" cy="30879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What do these PMI formulations start to look like?</a:t>
            </a:r>
            <a:endParaRPr/>
          </a:p>
          <a:p>
            <a:pPr indent="-368300" lvl="0" marL="457200" rtl="0" algn="l">
              <a:spcBef>
                <a:spcPts val="0"/>
              </a:spcBef>
              <a:spcAft>
                <a:spcPts val="0"/>
              </a:spcAft>
              <a:buSzPts val="2200"/>
              <a:buChar char="●"/>
            </a:pPr>
            <a:r>
              <a:rPr lang="en"/>
              <a:t>Estimate of most likely context given a target word:</a:t>
            </a:r>
            <a:endParaRPr/>
          </a:p>
          <a:p>
            <a:pPr indent="-368300" lvl="1" marL="914400" rtl="0" algn="l">
              <a:spcBef>
                <a:spcPts val="0"/>
              </a:spcBef>
              <a:spcAft>
                <a:spcPts val="0"/>
              </a:spcAft>
              <a:buSzPts val="2200"/>
              <a:buChar char="○"/>
            </a:pPr>
            <a:r>
              <a:rPr lang="en" sz="2000"/>
              <a:t>argmax</a:t>
            </a:r>
            <a:r>
              <a:rPr baseline="-25000" lang="en" sz="2000"/>
              <a:t>w(i-k)∊V</a:t>
            </a:r>
            <a:r>
              <a:rPr lang="en" sz="2000"/>
              <a:t>(p(w</a:t>
            </a:r>
            <a:r>
              <a:rPr baseline="-25000" lang="en" sz="2000"/>
              <a:t>i-1</a:t>
            </a:r>
            <a:r>
              <a:rPr lang="en" sz="2000"/>
              <a:t>w</a:t>
            </a:r>
            <a:r>
              <a:rPr baseline="-25000" lang="en" sz="2000"/>
              <a:t>i-2</a:t>
            </a:r>
            <a:r>
              <a:rPr lang="en" sz="2000"/>
              <a:t>…w</a:t>
            </a:r>
            <a:r>
              <a:rPr baseline="-25000" lang="en" sz="2000"/>
              <a:t>i-n+1</a:t>
            </a:r>
            <a:r>
              <a:rPr lang="en" sz="2000"/>
              <a:t>|a) / p(w</a:t>
            </a:r>
            <a:r>
              <a:rPr baseline="-25000" lang="en" sz="2000"/>
              <a:t>i-1</a:t>
            </a:r>
            <a:r>
              <a:rPr lang="en" sz="2000"/>
              <a:t>w</a:t>
            </a:r>
            <a:r>
              <a:rPr baseline="-25000" lang="en" sz="2000"/>
              <a:t>i-2</a:t>
            </a:r>
            <a:r>
              <a:rPr lang="en" sz="2000"/>
              <a:t>…w</a:t>
            </a:r>
            <a:r>
              <a:rPr baseline="-25000" lang="en" sz="2000"/>
              <a:t>i-n+1</a:t>
            </a:r>
            <a:r>
              <a:rPr lang="en" sz="2000"/>
              <a:t>))</a:t>
            </a:r>
            <a:endParaRPr sz="2000"/>
          </a:p>
          <a:p>
            <a:pPr indent="-355600" lvl="1" marL="914400" rtl="0" algn="l">
              <a:spcBef>
                <a:spcPts val="0"/>
              </a:spcBef>
              <a:spcAft>
                <a:spcPts val="0"/>
              </a:spcAft>
              <a:buSzPts val="2000"/>
              <a:buChar char="○"/>
            </a:pPr>
            <a:r>
              <a:rPr i="1" lang="en" sz="2000"/>
              <a:t>p(w</a:t>
            </a:r>
            <a:r>
              <a:rPr baseline="-25000" i="1" lang="en" sz="2000"/>
              <a:t>i-1</a:t>
            </a:r>
            <a:r>
              <a:rPr i="1" lang="en" sz="2000"/>
              <a:t>w</a:t>
            </a:r>
            <a:r>
              <a:rPr baseline="-25000" i="1" lang="en" sz="2000"/>
              <a:t>i-2</a:t>
            </a:r>
            <a:r>
              <a:rPr i="1" lang="en" sz="2000"/>
              <a:t>…w</a:t>
            </a:r>
            <a:r>
              <a:rPr baseline="-25000" i="1" lang="en" sz="2000"/>
              <a:t>i-n+1</a:t>
            </a:r>
            <a:r>
              <a:rPr i="1" lang="en" sz="2000"/>
              <a:t>|a)</a:t>
            </a:r>
            <a:r>
              <a:rPr lang="en" sz="2000"/>
              <a:t> -&gt; co-occurrence of context and target</a:t>
            </a:r>
            <a:endParaRPr sz="2000"/>
          </a:p>
          <a:p>
            <a:pPr indent="-355600" lvl="1" marL="914400" rtl="0" algn="l">
              <a:spcBef>
                <a:spcPts val="0"/>
              </a:spcBef>
              <a:spcAft>
                <a:spcPts val="0"/>
              </a:spcAft>
              <a:buSzPts val="2000"/>
              <a:buChar char="○"/>
            </a:pPr>
            <a:r>
              <a:rPr i="1" lang="en" sz="2000"/>
              <a:t>p(w</a:t>
            </a:r>
            <a:r>
              <a:rPr baseline="-25000" i="1" lang="en" sz="2000"/>
              <a:t>i-1</a:t>
            </a:r>
            <a:r>
              <a:rPr i="1" lang="en" sz="2000"/>
              <a:t>w</a:t>
            </a:r>
            <a:r>
              <a:rPr baseline="-25000" i="1" lang="en" sz="2000"/>
              <a:t>i-2</a:t>
            </a:r>
            <a:r>
              <a:rPr i="1" lang="en" sz="2000"/>
              <a:t>…w</a:t>
            </a:r>
            <a:r>
              <a:rPr baseline="-25000" i="1" lang="en" sz="2000"/>
              <a:t>i-n+1</a:t>
            </a:r>
            <a:r>
              <a:rPr i="1" lang="en" sz="2000"/>
              <a:t>)</a:t>
            </a:r>
            <a:r>
              <a:rPr lang="en" sz="2000"/>
              <a:t> -&gt; likelihood of context independently</a:t>
            </a:r>
            <a:endParaRPr sz="2000"/>
          </a:p>
          <a:p>
            <a:pPr indent="-355600" lvl="0" marL="457200" rtl="0" algn="l">
              <a:spcBef>
                <a:spcPts val="0"/>
              </a:spcBef>
              <a:spcAft>
                <a:spcPts val="0"/>
              </a:spcAft>
              <a:buSzPts val="2000"/>
              <a:buChar char="●"/>
            </a:pPr>
            <a:r>
              <a:rPr lang="en" sz="2000"/>
              <a:t>Estimate of the most likely target word given a context:</a:t>
            </a:r>
            <a:endParaRPr sz="2000"/>
          </a:p>
          <a:p>
            <a:pPr indent="-355600" lvl="1" marL="914400" rtl="0" algn="l">
              <a:spcBef>
                <a:spcPts val="0"/>
              </a:spcBef>
              <a:spcAft>
                <a:spcPts val="0"/>
              </a:spcAft>
              <a:buSzPts val="2000"/>
              <a:buChar char="○"/>
            </a:pPr>
            <a:r>
              <a:rPr lang="en" sz="2000"/>
              <a:t>argmax</a:t>
            </a:r>
            <a:r>
              <a:rPr baseline="-25000" lang="en" sz="2000"/>
              <a:t>a∊V</a:t>
            </a:r>
            <a:r>
              <a:rPr lang="en" sz="2000"/>
              <a:t>(p(a|w</a:t>
            </a:r>
            <a:r>
              <a:rPr baseline="-25000" lang="en" sz="2000"/>
              <a:t>i-1</a:t>
            </a:r>
            <a:r>
              <a:rPr lang="en" sz="2000"/>
              <a:t>w</a:t>
            </a:r>
            <a:r>
              <a:rPr baseline="-25000" lang="en" sz="2000"/>
              <a:t>i-2</a:t>
            </a:r>
            <a:r>
              <a:rPr lang="en" sz="2000"/>
              <a:t>…w</a:t>
            </a:r>
            <a:r>
              <a:rPr baseline="-25000" lang="en" sz="2000"/>
              <a:t>i-n+1</a:t>
            </a:r>
            <a:r>
              <a:rPr lang="en" sz="2000"/>
              <a:t>) / p(a))</a:t>
            </a:r>
            <a:endParaRPr sz="2000"/>
          </a:p>
          <a:p>
            <a:pPr indent="-355600" lvl="1" marL="914400" rtl="0" algn="l">
              <a:spcBef>
                <a:spcPts val="0"/>
              </a:spcBef>
              <a:spcAft>
                <a:spcPts val="0"/>
              </a:spcAft>
              <a:buSzPts val="2000"/>
              <a:buChar char="○"/>
            </a:pPr>
            <a:r>
              <a:rPr lang="en" sz="2000"/>
              <a:t>Co-occ of </a:t>
            </a:r>
            <a:r>
              <a:rPr i="1" lang="en" sz="2000"/>
              <a:t>a</a:t>
            </a:r>
            <a:r>
              <a:rPr lang="en" sz="2000"/>
              <a:t> and context over independent likelihood of </a:t>
            </a:r>
            <a:r>
              <a:rPr i="1" lang="en" sz="2000"/>
              <a:t>a</a:t>
            </a:r>
            <a:endParaRPr sz="2000"/>
          </a:p>
        </p:txBody>
      </p:sp>
      <p:pic>
        <p:nvPicPr>
          <p:cNvPr id="3245" name="Google Shape;3245;p77"/>
          <p:cNvPicPr preferRelativeResize="0"/>
          <p:nvPr/>
        </p:nvPicPr>
        <p:blipFill>
          <a:blip r:embed="rId4">
            <a:alphaModFix/>
          </a:blip>
          <a:stretch>
            <a:fillRect/>
          </a:stretch>
        </p:blipFill>
        <p:spPr>
          <a:xfrm>
            <a:off x="698313" y="988475"/>
            <a:ext cx="7747374" cy="948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5"/>
                                        </p:tgtEl>
                                        <p:attrNameLst>
                                          <p:attrName>style.visibility</p:attrName>
                                        </p:attrNameLst>
                                      </p:cBhvr>
                                      <p:to>
                                        <p:strVal val="visible"/>
                                      </p:to>
                                    </p:set>
                                    <p:animEffect filter="fade" transition="in">
                                      <p:cBhvr>
                                        <p:cTn dur="1000"/>
                                        <p:tgtEl>
                                          <p:spTgt spid="32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4">
                                            <p:txEl>
                                              <p:pRg end="0" st="0"/>
                                            </p:txEl>
                                          </p:spTgt>
                                        </p:tgtEl>
                                        <p:attrNameLst>
                                          <p:attrName>style.visibility</p:attrName>
                                        </p:attrNameLst>
                                      </p:cBhvr>
                                      <p:to>
                                        <p:strVal val="visible"/>
                                      </p:to>
                                    </p:set>
                                    <p:animEffect filter="fade" transition="in">
                                      <p:cBhvr>
                                        <p:cTn dur="1000"/>
                                        <p:tgtEl>
                                          <p:spTgt spid="324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4">
                                            <p:txEl>
                                              <p:pRg end="1" st="1"/>
                                            </p:txEl>
                                          </p:spTgt>
                                        </p:tgtEl>
                                        <p:attrNameLst>
                                          <p:attrName>style.visibility</p:attrName>
                                        </p:attrNameLst>
                                      </p:cBhvr>
                                      <p:to>
                                        <p:strVal val="visible"/>
                                      </p:to>
                                    </p:set>
                                    <p:animEffect filter="fade" transition="in">
                                      <p:cBhvr>
                                        <p:cTn dur="1000"/>
                                        <p:tgtEl>
                                          <p:spTgt spid="324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4">
                                            <p:txEl>
                                              <p:pRg end="2" st="2"/>
                                            </p:txEl>
                                          </p:spTgt>
                                        </p:tgtEl>
                                        <p:attrNameLst>
                                          <p:attrName>style.visibility</p:attrName>
                                        </p:attrNameLst>
                                      </p:cBhvr>
                                      <p:to>
                                        <p:strVal val="visible"/>
                                      </p:to>
                                    </p:set>
                                    <p:animEffect filter="fade" transition="in">
                                      <p:cBhvr>
                                        <p:cTn dur="1000"/>
                                        <p:tgtEl>
                                          <p:spTgt spid="324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4">
                                            <p:txEl>
                                              <p:pRg end="3" st="3"/>
                                            </p:txEl>
                                          </p:spTgt>
                                        </p:tgtEl>
                                        <p:attrNameLst>
                                          <p:attrName>style.visibility</p:attrName>
                                        </p:attrNameLst>
                                      </p:cBhvr>
                                      <p:to>
                                        <p:strVal val="visible"/>
                                      </p:to>
                                    </p:set>
                                    <p:animEffect filter="fade" transition="in">
                                      <p:cBhvr>
                                        <p:cTn dur="1000"/>
                                        <p:tgtEl>
                                          <p:spTgt spid="324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4">
                                            <p:txEl>
                                              <p:pRg end="4" st="4"/>
                                            </p:txEl>
                                          </p:spTgt>
                                        </p:tgtEl>
                                        <p:attrNameLst>
                                          <p:attrName>style.visibility</p:attrName>
                                        </p:attrNameLst>
                                      </p:cBhvr>
                                      <p:to>
                                        <p:strVal val="visible"/>
                                      </p:to>
                                    </p:set>
                                    <p:animEffect filter="fade" transition="in">
                                      <p:cBhvr>
                                        <p:cTn dur="1000"/>
                                        <p:tgtEl>
                                          <p:spTgt spid="324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4">
                                            <p:txEl>
                                              <p:pRg end="5" st="5"/>
                                            </p:txEl>
                                          </p:spTgt>
                                        </p:tgtEl>
                                        <p:attrNameLst>
                                          <p:attrName>style.visibility</p:attrName>
                                        </p:attrNameLst>
                                      </p:cBhvr>
                                      <p:to>
                                        <p:strVal val="visible"/>
                                      </p:to>
                                    </p:set>
                                    <p:animEffect filter="fade" transition="in">
                                      <p:cBhvr>
                                        <p:cTn dur="1000"/>
                                        <p:tgtEl>
                                          <p:spTgt spid="324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4">
                                            <p:txEl>
                                              <p:pRg end="6" st="6"/>
                                            </p:txEl>
                                          </p:spTgt>
                                        </p:tgtEl>
                                        <p:attrNameLst>
                                          <p:attrName>style.visibility</p:attrName>
                                        </p:attrNameLst>
                                      </p:cBhvr>
                                      <p:to>
                                        <p:strVal val="visible"/>
                                      </p:to>
                                    </p:set>
                                    <p:animEffect filter="fade" transition="in">
                                      <p:cBhvr>
                                        <p:cTn dur="1000"/>
                                        <p:tgtEl>
                                          <p:spTgt spid="324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4">
                                            <p:txEl>
                                              <p:pRg end="7" st="7"/>
                                            </p:txEl>
                                          </p:spTgt>
                                        </p:tgtEl>
                                        <p:attrNameLst>
                                          <p:attrName>style.visibility</p:attrName>
                                        </p:attrNameLst>
                                      </p:cBhvr>
                                      <p:to>
                                        <p:strVal val="visible"/>
                                      </p:to>
                                    </p:set>
                                    <p:animEffect filter="fade" transition="in">
                                      <p:cBhvr>
                                        <p:cTn dur="1000"/>
                                        <p:tgtEl>
                                          <p:spTgt spid="3244">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E00FF">
            <a:alpha val="5360"/>
          </a:srgbClr>
        </a:solidFill>
      </p:bgPr>
    </p:bg>
    <p:spTree>
      <p:nvGrpSpPr>
        <p:cNvPr id="3249" name="Shape 3249"/>
        <p:cNvGrpSpPr/>
        <p:nvPr/>
      </p:nvGrpSpPr>
      <p:grpSpPr>
        <a:xfrm>
          <a:off x="0" y="0"/>
          <a:ext cx="0" cy="0"/>
          <a:chOff x="0" y="0"/>
          <a:chExt cx="0" cy="0"/>
        </a:xfrm>
      </p:grpSpPr>
      <p:sp>
        <p:nvSpPr>
          <p:cNvPr id="3250" name="Google Shape;3250;p7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NLP FUNDAMENTALS: Word Embeddings</a:t>
            </a:r>
            <a:endParaRPr b="1"/>
          </a:p>
        </p:txBody>
      </p:sp>
      <p:sp>
        <p:nvSpPr>
          <p:cNvPr id="3251" name="Google Shape;3251;p78"/>
          <p:cNvSpPr txBox="1"/>
          <p:nvPr/>
        </p:nvSpPr>
        <p:spPr>
          <a:xfrm>
            <a:off x="311700" y="1117825"/>
            <a:ext cx="8520600" cy="3760500"/>
          </a:xfrm>
          <a:prstGeom prst="rect">
            <a:avLst/>
          </a:prstGeom>
          <a:noFill/>
          <a:ln>
            <a:noFill/>
          </a:ln>
        </p:spPr>
        <p:txBody>
          <a:bodyPr anchorCtr="0" anchor="t" bIns="91425" lIns="91425" spcFirstLastPara="1" rIns="91425" wrap="square" tIns="91425">
            <a:normAutofit/>
          </a:bodyPr>
          <a:lstStyle/>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A word embedding is a </a:t>
            </a:r>
            <a:r>
              <a:rPr i="1" lang="en" sz="2200">
                <a:solidFill>
                  <a:schemeClr val="dk1"/>
                </a:solidFill>
                <a:latin typeface="Helvetica Neue"/>
                <a:ea typeface="Helvetica Neue"/>
                <a:cs typeface="Helvetica Neue"/>
                <a:sym typeface="Helvetica Neue"/>
              </a:rPr>
              <a:t>vector representation</a:t>
            </a:r>
            <a:r>
              <a:rPr lang="en" sz="2200">
                <a:solidFill>
                  <a:schemeClr val="dk1"/>
                </a:solidFill>
                <a:latin typeface="Helvetica Neue"/>
                <a:ea typeface="Helvetica Neue"/>
                <a:cs typeface="Helvetica Neue"/>
                <a:sym typeface="Helvetica Neue"/>
              </a:rPr>
              <a:t> of a word</a:t>
            </a:r>
            <a:endParaRPr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Word embeddings can be learned for specific tasks (e.g., our book classification task) or from self-supervised objectives</a:t>
            </a:r>
            <a:endParaRPr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b="1" lang="en" sz="2200">
                <a:solidFill>
                  <a:schemeClr val="dk1"/>
                </a:solidFill>
                <a:latin typeface="Helvetica Neue"/>
                <a:ea typeface="Helvetica Neue"/>
                <a:cs typeface="Helvetica Neue"/>
                <a:sym typeface="Helvetica Neue"/>
              </a:rPr>
              <a:t>“You shall know a word by the company it keeps” - Firth</a:t>
            </a:r>
            <a:endParaRPr b="1"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lang="en" sz="2200">
                <a:solidFill>
                  <a:schemeClr val="dk1"/>
                </a:solidFill>
                <a:latin typeface="Helvetica Neue"/>
                <a:ea typeface="Helvetica Neue"/>
                <a:cs typeface="Helvetica Neue"/>
                <a:sym typeface="Helvetica Neue"/>
              </a:rPr>
              <a:t>The guiding principle of many learned word embeddings is that two words who share similar </a:t>
            </a:r>
            <a:r>
              <a:rPr i="1" lang="en" sz="2200">
                <a:solidFill>
                  <a:schemeClr val="dk1"/>
                </a:solidFill>
                <a:latin typeface="Helvetica Neue"/>
                <a:ea typeface="Helvetica Neue"/>
                <a:cs typeface="Helvetica Neue"/>
                <a:sym typeface="Helvetica Neue"/>
              </a:rPr>
              <a:t>context</a:t>
            </a:r>
            <a:r>
              <a:rPr lang="en" sz="2200">
                <a:solidFill>
                  <a:schemeClr val="dk1"/>
                </a:solidFill>
                <a:latin typeface="Helvetica Neue"/>
                <a:ea typeface="Helvetica Neue"/>
                <a:cs typeface="Helvetica Neue"/>
                <a:sym typeface="Helvetica Neue"/>
              </a:rPr>
              <a:t> should have embeddings that are close together in vector space</a:t>
            </a:r>
            <a:endParaRPr sz="2200">
              <a:solidFill>
                <a:schemeClr val="dk1"/>
              </a:solidFill>
              <a:latin typeface="Helvetica Neue"/>
              <a:ea typeface="Helvetica Neue"/>
              <a:cs typeface="Helvetica Neue"/>
              <a:sym typeface="Helvetica Neue"/>
            </a:endParaRPr>
          </a:p>
          <a:p>
            <a:pPr indent="-368300" lvl="0" marL="457200" rtl="0" algn="l">
              <a:lnSpc>
                <a:spcPct val="115000"/>
              </a:lnSpc>
              <a:spcBef>
                <a:spcPts val="0"/>
              </a:spcBef>
              <a:spcAft>
                <a:spcPts val="0"/>
              </a:spcAft>
              <a:buClr>
                <a:schemeClr val="dk1"/>
              </a:buClr>
              <a:buSzPts val="2200"/>
              <a:buFont typeface="Helvetica Neue"/>
              <a:buChar char="●"/>
            </a:pPr>
            <a:r>
              <a:rPr b="1" lang="en" sz="2200">
                <a:solidFill>
                  <a:schemeClr val="dk1"/>
                </a:solidFill>
                <a:latin typeface="Helvetica Neue"/>
                <a:ea typeface="Helvetica Neue"/>
                <a:cs typeface="Helvetica Neue"/>
                <a:sym typeface="Helvetica Neue"/>
              </a:rPr>
              <a:t>Word embedding learning algorithms estimate PMI between words and one another (their “company”)</a:t>
            </a:r>
            <a:endParaRPr b="1" sz="2200">
              <a:solidFill>
                <a:schemeClr val="dk1"/>
              </a:solidFill>
              <a:latin typeface="Helvetica Neue"/>
              <a:ea typeface="Helvetica Neue"/>
              <a:cs typeface="Helvetica Neue"/>
              <a:sym typeface="Helvetica Neue"/>
            </a:endParaRPr>
          </a:p>
        </p:txBody>
      </p:sp>
      <p:sp>
        <p:nvSpPr>
          <p:cNvPr id="3252" name="Google Shape;3252;p78"/>
          <p:cNvSpPr/>
          <p:nvPr/>
        </p:nvSpPr>
        <p:spPr>
          <a:xfrm>
            <a:off x="25" y="4878472"/>
            <a:ext cx="9144000" cy="2538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elvetica Neue"/>
                <a:ea typeface="Helvetica Neue"/>
                <a:cs typeface="Helvetica Neue"/>
                <a:sym typeface="Helvetica Neue"/>
              </a:rPr>
              <a:t>J.R. Firth. </a:t>
            </a:r>
            <a:r>
              <a:rPr i="1" lang="en">
                <a:latin typeface="Helvetica Neue"/>
                <a:ea typeface="Helvetica Neue"/>
                <a:cs typeface="Helvetica Neue"/>
                <a:sym typeface="Helvetica Neue"/>
              </a:rPr>
              <a:t>A synopsis of linguistic theory</a:t>
            </a:r>
            <a:r>
              <a:rPr lang="en">
                <a:latin typeface="Helvetica Neue"/>
                <a:ea typeface="Helvetica Neue"/>
                <a:cs typeface="Helvetica Neue"/>
                <a:sym typeface="Helvetica Neue"/>
              </a:rPr>
              <a:t>. Studies in linguistic analysis, Blackwell, Oxford (1957)</a:t>
            </a:r>
            <a:endParaRPr>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1">
                                            <p:txEl>
                                              <p:pRg end="0" st="0"/>
                                            </p:txEl>
                                          </p:spTgt>
                                        </p:tgtEl>
                                        <p:attrNameLst>
                                          <p:attrName>style.visibility</p:attrName>
                                        </p:attrNameLst>
                                      </p:cBhvr>
                                      <p:to>
                                        <p:strVal val="visible"/>
                                      </p:to>
                                    </p:set>
                                    <p:animEffect filter="fade" transition="in">
                                      <p:cBhvr>
                                        <p:cTn dur="1000"/>
                                        <p:tgtEl>
                                          <p:spTgt spid="32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1">
                                            <p:txEl>
                                              <p:pRg end="1" st="1"/>
                                            </p:txEl>
                                          </p:spTgt>
                                        </p:tgtEl>
                                        <p:attrNameLst>
                                          <p:attrName>style.visibility</p:attrName>
                                        </p:attrNameLst>
                                      </p:cBhvr>
                                      <p:to>
                                        <p:strVal val="visible"/>
                                      </p:to>
                                    </p:set>
                                    <p:animEffect filter="fade" transition="in">
                                      <p:cBhvr>
                                        <p:cTn dur="1000"/>
                                        <p:tgtEl>
                                          <p:spTgt spid="32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1">
                                            <p:txEl>
                                              <p:pRg end="2" st="2"/>
                                            </p:txEl>
                                          </p:spTgt>
                                        </p:tgtEl>
                                        <p:attrNameLst>
                                          <p:attrName>style.visibility</p:attrName>
                                        </p:attrNameLst>
                                      </p:cBhvr>
                                      <p:to>
                                        <p:strVal val="visible"/>
                                      </p:to>
                                    </p:set>
                                    <p:animEffect filter="fade" transition="in">
                                      <p:cBhvr>
                                        <p:cTn dur="1000"/>
                                        <p:tgtEl>
                                          <p:spTgt spid="32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1">
                                            <p:txEl>
                                              <p:pRg end="3" st="3"/>
                                            </p:txEl>
                                          </p:spTgt>
                                        </p:tgtEl>
                                        <p:attrNameLst>
                                          <p:attrName>style.visibility</p:attrName>
                                        </p:attrNameLst>
                                      </p:cBhvr>
                                      <p:to>
                                        <p:strVal val="visible"/>
                                      </p:to>
                                    </p:set>
                                    <p:animEffect filter="fade" transition="in">
                                      <p:cBhvr>
                                        <p:cTn dur="1000"/>
                                        <p:tgtEl>
                                          <p:spTgt spid="325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1">
                                            <p:txEl>
                                              <p:pRg end="4" st="4"/>
                                            </p:txEl>
                                          </p:spTgt>
                                        </p:tgtEl>
                                        <p:attrNameLst>
                                          <p:attrName>style.visibility</p:attrName>
                                        </p:attrNameLst>
                                      </p:cBhvr>
                                      <p:to>
                                        <p:strVal val="visible"/>
                                      </p:to>
                                    </p:set>
                                    <p:animEffect filter="fade" transition="in">
                                      <p:cBhvr>
                                        <p:cTn dur="1000"/>
                                        <p:tgtEl>
                                          <p:spTgt spid="3251">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6" name="Shape 3256"/>
        <p:cNvGrpSpPr/>
        <p:nvPr/>
      </p:nvGrpSpPr>
      <p:grpSpPr>
        <a:xfrm>
          <a:off x="0" y="0"/>
          <a:ext cx="0" cy="0"/>
          <a:chOff x="0" y="0"/>
          <a:chExt cx="0" cy="0"/>
        </a:xfrm>
      </p:grpSpPr>
      <p:sp>
        <p:nvSpPr>
          <p:cNvPr id="3257" name="Google Shape;3257;p7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t>
            </a:r>
            <a:r>
              <a:rPr lang="en"/>
              <a:t>ontextual Word Embeddings</a:t>
            </a:r>
            <a:endParaRPr/>
          </a:p>
        </p:txBody>
      </p:sp>
      <p:sp>
        <p:nvSpPr>
          <p:cNvPr id="3258" name="Google Shape;3258;p79"/>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Consider the word vectors in the following sentences:</a:t>
            </a:r>
            <a:endParaRPr/>
          </a:p>
          <a:p>
            <a:pPr indent="-368300" lvl="1" marL="914400" rtl="0" algn="l">
              <a:spcBef>
                <a:spcPts val="0"/>
              </a:spcBef>
              <a:spcAft>
                <a:spcPts val="0"/>
              </a:spcAft>
              <a:buSzPts val="2200"/>
              <a:buChar char="○"/>
            </a:pPr>
            <a:r>
              <a:rPr b="1" lang="en"/>
              <a:t>x</a:t>
            </a:r>
            <a:r>
              <a:rPr lang="en"/>
              <a:t> = </a:t>
            </a:r>
            <a:r>
              <a:rPr lang="en" sz="1400"/>
              <a:t>{“she launched into a bass solo”, </a:t>
            </a:r>
            <a:br>
              <a:rPr lang="en" sz="1400"/>
            </a:br>
            <a:r>
              <a:rPr lang="en" sz="1400"/>
              <a:t>           “the line went taut as the bass pulled”; </a:t>
            </a:r>
            <a:br>
              <a:rPr lang="en" sz="1400"/>
            </a:br>
            <a:r>
              <a:rPr lang="en" sz="1400"/>
              <a:t>           “the power of the bass broke the string”}</a:t>
            </a:r>
            <a:endParaRPr sz="1400"/>
          </a:p>
          <a:p>
            <a:pPr indent="-368300" lvl="0" marL="457200" rtl="0" algn="l">
              <a:spcBef>
                <a:spcPts val="0"/>
              </a:spcBef>
              <a:spcAft>
                <a:spcPts val="0"/>
              </a:spcAft>
              <a:buSzPts val="2200"/>
              <a:buChar char="●"/>
            </a:pPr>
            <a:r>
              <a:rPr lang="en"/>
              <a:t>Many words have multiple </a:t>
            </a:r>
            <a:r>
              <a:rPr i="1" lang="en"/>
              <a:t>senses</a:t>
            </a:r>
            <a:r>
              <a:rPr lang="en"/>
              <a:t>, or meanings; even worse for BPE tokens!</a:t>
            </a:r>
            <a:endParaRPr/>
          </a:p>
          <a:p>
            <a:pPr indent="-368300" lvl="0" marL="457200" rtl="0" algn="l">
              <a:spcBef>
                <a:spcPts val="0"/>
              </a:spcBef>
              <a:spcAft>
                <a:spcPts val="0"/>
              </a:spcAft>
              <a:buSzPts val="2200"/>
              <a:buChar char="●"/>
            </a:pPr>
            <a:r>
              <a:rPr lang="en"/>
              <a:t>Polysemy is a key weakness of so-called </a:t>
            </a:r>
            <a:r>
              <a:rPr i="1" lang="en"/>
              <a:t>lexical</a:t>
            </a:r>
            <a:r>
              <a:rPr lang="en"/>
              <a:t> embeddings</a:t>
            </a:r>
            <a:endParaRPr/>
          </a:p>
          <a:p>
            <a:pPr indent="-368300" lvl="0" marL="457200" rtl="0" algn="l">
              <a:spcBef>
                <a:spcPts val="0"/>
              </a:spcBef>
              <a:spcAft>
                <a:spcPts val="0"/>
              </a:spcAft>
              <a:buSzPts val="2200"/>
              <a:buChar char="●"/>
            </a:pPr>
            <a:r>
              <a:rPr lang="en"/>
              <a:t>We can instead learn a function that combines </a:t>
            </a:r>
            <a:r>
              <a:rPr i="1" lang="en"/>
              <a:t>input</a:t>
            </a:r>
            <a:r>
              <a:rPr lang="en"/>
              <a:t> lexical embeddings from each word to produce </a:t>
            </a:r>
            <a:r>
              <a:rPr i="1" lang="en"/>
              <a:t>output</a:t>
            </a:r>
            <a:r>
              <a:rPr lang="en"/>
              <a:t> </a:t>
            </a:r>
            <a:r>
              <a:rPr b="1" lang="en"/>
              <a:t>contextual </a:t>
            </a:r>
            <a:r>
              <a:rPr lang="en"/>
              <a:t>embeddings that consider surrounding words</a:t>
            </a:r>
            <a:endParaRPr i="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8">
                                            <p:txEl>
                                              <p:pRg end="0" st="0"/>
                                            </p:txEl>
                                          </p:spTgt>
                                        </p:tgtEl>
                                        <p:attrNameLst>
                                          <p:attrName>style.visibility</p:attrName>
                                        </p:attrNameLst>
                                      </p:cBhvr>
                                      <p:to>
                                        <p:strVal val="visible"/>
                                      </p:to>
                                    </p:set>
                                    <p:animEffect filter="fade" transition="in">
                                      <p:cBhvr>
                                        <p:cTn dur="1000"/>
                                        <p:tgtEl>
                                          <p:spTgt spid="325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8">
                                            <p:txEl>
                                              <p:pRg end="1" st="1"/>
                                            </p:txEl>
                                          </p:spTgt>
                                        </p:tgtEl>
                                        <p:attrNameLst>
                                          <p:attrName>style.visibility</p:attrName>
                                        </p:attrNameLst>
                                      </p:cBhvr>
                                      <p:to>
                                        <p:strVal val="visible"/>
                                      </p:to>
                                    </p:set>
                                    <p:animEffect filter="fade" transition="in">
                                      <p:cBhvr>
                                        <p:cTn dur="1000"/>
                                        <p:tgtEl>
                                          <p:spTgt spid="325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8">
                                            <p:txEl>
                                              <p:pRg end="2" st="2"/>
                                            </p:txEl>
                                          </p:spTgt>
                                        </p:tgtEl>
                                        <p:attrNameLst>
                                          <p:attrName>style.visibility</p:attrName>
                                        </p:attrNameLst>
                                      </p:cBhvr>
                                      <p:to>
                                        <p:strVal val="visible"/>
                                      </p:to>
                                    </p:set>
                                    <p:animEffect filter="fade" transition="in">
                                      <p:cBhvr>
                                        <p:cTn dur="1000"/>
                                        <p:tgtEl>
                                          <p:spTgt spid="325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8">
                                            <p:txEl>
                                              <p:pRg end="3" st="3"/>
                                            </p:txEl>
                                          </p:spTgt>
                                        </p:tgtEl>
                                        <p:attrNameLst>
                                          <p:attrName>style.visibility</p:attrName>
                                        </p:attrNameLst>
                                      </p:cBhvr>
                                      <p:to>
                                        <p:strVal val="visible"/>
                                      </p:to>
                                    </p:set>
                                    <p:animEffect filter="fade" transition="in">
                                      <p:cBhvr>
                                        <p:cTn dur="1000"/>
                                        <p:tgtEl>
                                          <p:spTgt spid="325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8">
                                            <p:txEl>
                                              <p:pRg end="4" st="4"/>
                                            </p:txEl>
                                          </p:spTgt>
                                        </p:tgtEl>
                                        <p:attrNameLst>
                                          <p:attrName>style.visibility</p:attrName>
                                        </p:attrNameLst>
                                      </p:cBhvr>
                                      <p:to>
                                        <p:strVal val="visible"/>
                                      </p:to>
                                    </p:set>
                                    <p:animEffect filter="fade" transition="in">
                                      <p:cBhvr>
                                        <p:cTn dur="1000"/>
                                        <p:tgtEl>
                                          <p:spTgt spid="325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2" name="Shape 3262"/>
        <p:cNvGrpSpPr/>
        <p:nvPr/>
      </p:nvGrpSpPr>
      <p:grpSpPr>
        <a:xfrm>
          <a:off x="0" y="0"/>
          <a:ext cx="0" cy="0"/>
          <a:chOff x="0" y="0"/>
          <a:chExt cx="0" cy="0"/>
        </a:xfrm>
      </p:grpSpPr>
      <p:sp>
        <p:nvSpPr>
          <p:cNvPr id="3263" name="Google Shape;3263;p8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t>
            </a:r>
            <a:r>
              <a:rPr lang="en"/>
              <a:t>ontextual Word Embeddings</a:t>
            </a:r>
            <a:endParaRPr/>
          </a:p>
        </p:txBody>
      </p:sp>
      <p:grpSp>
        <p:nvGrpSpPr>
          <p:cNvPr id="3264" name="Google Shape;3264;p80"/>
          <p:cNvGrpSpPr/>
          <p:nvPr/>
        </p:nvGrpSpPr>
        <p:grpSpPr>
          <a:xfrm>
            <a:off x="1047025" y="1552303"/>
            <a:ext cx="3825984" cy="338700"/>
            <a:chOff x="1047025" y="1552303"/>
            <a:chExt cx="3825984" cy="338700"/>
          </a:xfrm>
        </p:grpSpPr>
        <p:sp>
          <p:nvSpPr>
            <p:cNvPr id="3265" name="Google Shape;3265;p80"/>
            <p:cNvSpPr txBox="1"/>
            <p:nvPr/>
          </p:nvSpPr>
          <p:spPr>
            <a:xfrm>
              <a:off x="2610960" y="1552303"/>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500">
                  <a:latin typeface="Helvetica Neue"/>
                  <a:ea typeface="Helvetica Neue"/>
                  <a:cs typeface="Helvetica Neue"/>
                  <a:sym typeface="Helvetica Neue"/>
                </a:rPr>
                <a:t>happy | &lt;S&gt; i’m ; today &lt;E&gt;</a:t>
              </a:r>
              <a:endParaRPr sz="500">
                <a:latin typeface="Helvetica Neue"/>
                <a:ea typeface="Helvetica Neue"/>
                <a:cs typeface="Helvetica Neue"/>
                <a:sym typeface="Helvetica Neue"/>
              </a:endParaRPr>
            </a:p>
          </p:txBody>
        </p:sp>
        <p:sp>
          <p:nvSpPr>
            <p:cNvPr id="3266" name="Google Shape;3266;p80"/>
            <p:cNvSpPr txBox="1"/>
            <p:nvPr/>
          </p:nvSpPr>
          <p:spPr>
            <a:xfrm>
              <a:off x="1047025" y="1552303"/>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500">
                  <a:latin typeface="Helvetica Neue"/>
                  <a:ea typeface="Helvetica Neue"/>
                  <a:cs typeface="Helvetica Neue"/>
                  <a:sym typeface="Helvetica Neue"/>
                </a:rPr>
                <a:t>&lt;S&gt; | i’m happy today &lt;E&gt; ;</a:t>
              </a:r>
              <a:endParaRPr sz="500">
                <a:latin typeface="Helvetica Neue"/>
                <a:ea typeface="Helvetica Neue"/>
                <a:cs typeface="Helvetica Neue"/>
                <a:sym typeface="Helvetica Neue"/>
              </a:endParaRPr>
            </a:p>
          </p:txBody>
        </p:sp>
        <p:sp>
          <p:nvSpPr>
            <p:cNvPr id="3267" name="Google Shape;3267;p80"/>
            <p:cNvSpPr txBox="1"/>
            <p:nvPr/>
          </p:nvSpPr>
          <p:spPr>
            <a:xfrm>
              <a:off x="1828786" y="1552303"/>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500">
                  <a:latin typeface="Helvetica Neue"/>
                  <a:ea typeface="Helvetica Neue"/>
                  <a:cs typeface="Helvetica Neue"/>
                  <a:sym typeface="Helvetica Neue"/>
                </a:rPr>
                <a:t>i’m | &lt;S&gt;; happy today &lt;E&gt;</a:t>
              </a:r>
              <a:endParaRPr sz="500">
                <a:latin typeface="Helvetica Neue"/>
                <a:ea typeface="Helvetica Neue"/>
                <a:cs typeface="Helvetica Neue"/>
                <a:sym typeface="Helvetica Neue"/>
              </a:endParaRPr>
            </a:p>
          </p:txBody>
        </p:sp>
        <p:sp>
          <p:nvSpPr>
            <p:cNvPr id="3268" name="Google Shape;3268;p80"/>
            <p:cNvSpPr txBox="1"/>
            <p:nvPr/>
          </p:nvSpPr>
          <p:spPr>
            <a:xfrm>
              <a:off x="3392309" y="1552303"/>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500">
                  <a:latin typeface="Helvetica Neue"/>
                  <a:ea typeface="Helvetica Neue"/>
                  <a:cs typeface="Helvetica Neue"/>
                  <a:sym typeface="Helvetica Neue"/>
                </a:rPr>
                <a:t>today | &lt;S&gt; i’m happy ; &lt;E&gt;</a:t>
              </a:r>
              <a:endParaRPr sz="500">
                <a:latin typeface="Helvetica Neue"/>
                <a:ea typeface="Helvetica Neue"/>
                <a:cs typeface="Helvetica Neue"/>
                <a:sym typeface="Helvetica Neue"/>
              </a:endParaRPr>
            </a:p>
          </p:txBody>
        </p:sp>
        <p:sp>
          <p:nvSpPr>
            <p:cNvPr id="3269" name="Google Shape;3269;p80"/>
            <p:cNvSpPr txBox="1"/>
            <p:nvPr/>
          </p:nvSpPr>
          <p:spPr>
            <a:xfrm>
              <a:off x="4182709" y="1552303"/>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500">
                  <a:latin typeface="Helvetica Neue"/>
                  <a:ea typeface="Helvetica Neue"/>
                  <a:cs typeface="Helvetica Neue"/>
                  <a:sym typeface="Helvetica Neue"/>
                </a:rPr>
                <a:t>&lt;E&gt; | ; &lt;S&gt; i’m happy today</a:t>
              </a:r>
              <a:endParaRPr sz="500">
                <a:latin typeface="Helvetica Neue"/>
                <a:ea typeface="Helvetica Neue"/>
                <a:cs typeface="Helvetica Neue"/>
                <a:sym typeface="Helvetica Neue"/>
              </a:endParaRPr>
            </a:p>
          </p:txBody>
        </p:sp>
      </p:grpSp>
      <p:grpSp>
        <p:nvGrpSpPr>
          <p:cNvPr id="3270" name="Google Shape;3270;p80"/>
          <p:cNvGrpSpPr/>
          <p:nvPr/>
        </p:nvGrpSpPr>
        <p:grpSpPr>
          <a:xfrm>
            <a:off x="1046975" y="3506701"/>
            <a:ext cx="3830400" cy="563774"/>
            <a:chOff x="1046975" y="3506701"/>
            <a:chExt cx="3830400" cy="563774"/>
          </a:xfrm>
        </p:grpSpPr>
        <p:grpSp>
          <p:nvGrpSpPr>
            <p:cNvPr id="3271" name="Google Shape;3271;p80"/>
            <p:cNvGrpSpPr/>
            <p:nvPr/>
          </p:nvGrpSpPr>
          <p:grpSpPr>
            <a:xfrm>
              <a:off x="1046975" y="3514751"/>
              <a:ext cx="3830400" cy="555724"/>
              <a:chOff x="1046975" y="3514751"/>
              <a:chExt cx="3830400" cy="555724"/>
            </a:xfrm>
          </p:grpSpPr>
          <p:sp>
            <p:nvSpPr>
              <p:cNvPr id="3272" name="Google Shape;3272;p80"/>
              <p:cNvSpPr/>
              <p:nvPr/>
            </p:nvSpPr>
            <p:spPr>
              <a:xfrm>
                <a:off x="1046975" y="3747975"/>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Embedding Layer </a:t>
                </a:r>
                <a:r>
                  <a:rPr i="1" lang="en">
                    <a:latin typeface="Helvetica Neue"/>
                    <a:ea typeface="Helvetica Neue"/>
                    <a:cs typeface="Helvetica Neue"/>
                    <a:sym typeface="Helvetica Neue"/>
                  </a:rPr>
                  <a:t>V</a:t>
                </a:r>
                <a:r>
                  <a:rPr baseline="-25000" i="1" lang="en">
                    <a:latin typeface="Helvetica Neue"/>
                    <a:ea typeface="Helvetica Neue"/>
                    <a:cs typeface="Helvetica Neue"/>
                    <a:sym typeface="Helvetica Neue"/>
                  </a:rPr>
                  <a:t>e</a:t>
                </a:r>
                <a:r>
                  <a:rPr i="1" lang="en">
                    <a:latin typeface="Helvetica Neue"/>
                    <a:ea typeface="Helvetica Neue"/>
                    <a:cs typeface="Helvetica Neue"/>
                    <a:sym typeface="Helvetica Neue"/>
                  </a:rPr>
                  <a:t>(t)</a:t>
                </a:r>
                <a:endParaRPr i="1">
                  <a:latin typeface="Helvetica Neue"/>
                  <a:ea typeface="Helvetica Neue"/>
                  <a:cs typeface="Helvetica Neue"/>
                  <a:sym typeface="Helvetica Neue"/>
                </a:endParaRPr>
              </a:p>
            </p:txBody>
          </p:sp>
          <p:grpSp>
            <p:nvGrpSpPr>
              <p:cNvPr id="3273" name="Google Shape;3273;p80"/>
              <p:cNvGrpSpPr/>
              <p:nvPr/>
            </p:nvGrpSpPr>
            <p:grpSpPr>
              <a:xfrm>
                <a:off x="1168678" y="3514751"/>
                <a:ext cx="450600" cy="145800"/>
                <a:chOff x="705975" y="2364450"/>
                <a:chExt cx="450600" cy="145800"/>
              </a:xfrm>
            </p:grpSpPr>
            <p:sp>
              <p:nvSpPr>
                <p:cNvPr id="3274" name="Google Shape;3274;p8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77" name="Google Shape;3277;p80"/>
            <p:cNvGrpSpPr/>
            <p:nvPr/>
          </p:nvGrpSpPr>
          <p:grpSpPr>
            <a:xfrm>
              <a:off x="1952128" y="3514751"/>
              <a:ext cx="450600" cy="145800"/>
              <a:chOff x="705975" y="2364450"/>
              <a:chExt cx="450600" cy="145800"/>
            </a:xfrm>
          </p:grpSpPr>
          <p:sp>
            <p:nvSpPr>
              <p:cNvPr id="3278" name="Google Shape;3278;p8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1" name="Google Shape;3281;p80"/>
            <p:cNvGrpSpPr/>
            <p:nvPr/>
          </p:nvGrpSpPr>
          <p:grpSpPr>
            <a:xfrm>
              <a:off x="3516423" y="3514751"/>
              <a:ext cx="450600" cy="145800"/>
              <a:chOff x="705975" y="2364450"/>
              <a:chExt cx="450600" cy="145800"/>
            </a:xfrm>
          </p:grpSpPr>
          <p:sp>
            <p:nvSpPr>
              <p:cNvPr id="3282" name="Google Shape;3282;p8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5" name="Google Shape;3285;p80"/>
            <p:cNvGrpSpPr/>
            <p:nvPr/>
          </p:nvGrpSpPr>
          <p:grpSpPr>
            <a:xfrm>
              <a:off x="4302498" y="3514751"/>
              <a:ext cx="450600" cy="145800"/>
              <a:chOff x="705975" y="2364450"/>
              <a:chExt cx="450600" cy="145800"/>
            </a:xfrm>
          </p:grpSpPr>
          <p:sp>
            <p:nvSpPr>
              <p:cNvPr id="3286" name="Google Shape;3286;p8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80"/>
            <p:cNvGrpSpPr/>
            <p:nvPr/>
          </p:nvGrpSpPr>
          <p:grpSpPr>
            <a:xfrm>
              <a:off x="2734273" y="3506701"/>
              <a:ext cx="450600" cy="145800"/>
              <a:chOff x="705975" y="2364450"/>
              <a:chExt cx="450600" cy="145800"/>
            </a:xfrm>
          </p:grpSpPr>
          <p:sp>
            <p:nvSpPr>
              <p:cNvPr id="3290" name="Google Shape;3290;p80"/>
              <p:cNvSpPr/>
              <p:nvPr/>
            </p:nvSpPr>
            <p:spPr>
              <a:xfrm>
                <a:off x="7059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0"/>
              <p:cNvSpPr/>
              <p:nvPr/>
            </p:nvSpPr>
            <p:spPr>
              <a:xfrm>
                <a:off x="8583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0"/>
              <p:cNvSpPr/>
              <p:nvPr/>
            </p:nvSpPr>
            <p:spPr>
              <a:xfrm>
                <a:off x="1010775" y="2364450"/>
                <a:ext cx="145800" cy="145800"/>
              </a:xfrm>
              <a:prstGeom prst="rect">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3" name="Google Shape;3293;p80"/>
          <p:cNvGrpSpPr/>
          <p:nvPr/>
        </p:nvGrpSpPr>
        <p:grpSpPr>
          <a:xfrm>
            <a:off x="1046975" y="4070475"/>
            <a:ext cx="3830293" cy="635100"/>
            <a:chOff x="1046975" y="4070475"/>
            <a:chExt cx="3830293" cy="635100"/>
          </a:xfrm>
        </p:grpSpPr>
        <p:sp>
          <p:nvSpPr>
            <p:cNvPr id="3294" name="Google Shape;3294;p80"/>
            <p:cNvSpPr txBox="1"/>
            <p:nvPr/>
          </p:nvSpPr>
          <p:spPr>
            <a:xfrm>
              <a:off x="1046975" y="43668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&lt;S&gt;</a:t>
              </a:r>
              <a:endParaRPr sz="1000">
                <a:latin typeface="Helvetica Neue"/>
                <a:ea typeface="Helvetica Neue"/>
                <a:cs typeface="Helvetica Neue"/>
                <a:sym typeface="Helvetica Neue"/>
              </a:endParaRPr>
            </a:p>
          </p:txBody>
        </p:sp>
        <p:sp>
          <p:nvSpPr>
            <p:cNvPr id="3295" name="Google Shape;3295;p80"/>
            <p:cNvSpPr txBox="1"/>
            <p:nvPr/>
          </p:nvSpPr>
          <p:spPr>
            <a:xfrm>
              <a:off x="1828736" y="43668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i’m</a:t>
              </a:r>
              <a:endParaRPr sz="1000">
                <a:latin typeface="Helvetica Neue"/>
                <a:ea typeface="Helvetica Neue"/>
                <a:cs typeface="Helvetica Neue"/>
                <a:sym typeface="Helvetica Neue"/>
              </a:endParaRPr>
            </a:p>
          </p:txBody>
        </p:sp>
        <p:sp>
          <p:nvSpPr>
            <p:cNvPr id="3296" name="Google Shape;3296;p80"/>
            <p:cNvSpPr txBox="1"/>
            <p:nvPr/>
          </p:nvSpPr>
          <p:spPr>
            <a:xfrm>
              <a:off x="3392259" y="43668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today</a:t>
              </a:r>
              <a:endParaRPr sz="1000">
                <a:latin typeface="Helvetica Neue"/>
                <a:ea typeface="Helvetica Neue"/>
                <a:cs typeface="Helvetica Neue"/>
                <a:sym typeface="Helvetica Neue"/>
              </a:endParaRPr>
            </a:p>
          </p:txBody>
        </p:sp>
        <p:sp>
          <p:nvSpPr>
            <p:cNvPr id="3297" name="Google Shape;3297;p80"/>
            <p:cNvSpPr txBox="1"/>
            <p:nvPr/>
          </p:nvSpPr>
          <p:spPr>
            <a:xfrm>
              <a:off x="1046975" y="40704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999</a:t>
              </a:r>
              <a:endParaRPr i="1" sz="1000">
                <a:latin typeface="Helvetica Neue"/>
                <a:ea typeface="Helvetica Neue"/>
                <a:cs typeface="Helvetica Neue"/>
                <a:sym typeface="Helvetica Neue"/>
              </a:endParaRPr>
            </a:p>
          </p:txBody>
        </p:sp>
        <p:sp>
          <p:nvSpPr>
            <p:cNvPr id="3298" name="Google Shape;3298;p80"/>
            <p:cNvSpPr txBox="1"/>
            <p:nvPr/>
          </p:nvSpPr>
          <p:spPr>
            <a:xfrm>
              <a:off x="1827885" y="40704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320</a:t>
              </a:r>
              <a:endParaRPr i="1" sz="1000">
                <a:latin typeface="Helvetica Neue"/>
                <a:ea typeface="Helvetica Neue"/>
                <a:cs typeface="Helvetica Neue"/>
                <a:sym typeface="Helvetica Neue"/>
              </a:endParaRPr>
            </a:p>
          </p:txBody>
        </p:sp>
        <p:sp>
          <p:nvSpPr>
            <p:cNvPr id="3299" name="Google Shape;3299;p80"/>
            <p:cNvSpPr txBox="1"/>
            <p:nvPr/>
          </p:nvSpPr>
          <p:spPr>
            <a:xfrm>
              <a:off x="3396568" y="40704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780</a:t>
              </a:r>
              <a:endParaRPr i="1" sz="1000">
                <a:latin typeface="Helvetica Neue"/>
                <a:ea typeface="Helvetica Neue"/>
                <a:cs typeface="Helvetica Neue"/>
                <a:sym typeface="Helvetica Neue"/>
              </a:endParaRPr>
            </a:p>
          </p:txBody>
        </p:sp>
        <p:sp>
          <p:nvSpPr>
            <p:cNvPr id="3300" name="Google Shape;3300;p80"/>
            <p:cNvSpPr txBox="1"/>
            <p:nvPr/>
          </p:nvSpPr>
          <p:spPr>
            <a:xfrm>
              <a:off x="4182659" y="43668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&lt;E&gt;</a:t>
              </a:r>
              <a:endParaRPr sz="1000">
                <a:latin typeface="Helvetica Neue"/>
                <a:ea typeface="Helvetica Neue"/>
                <a:cs typeface="Helvetica Neue"/>
                <a:sym typeface="Helvetica Neue"/>
              </a:endParaRPr>
            </a:p>
          </p:txBody>
        </p:sp>
        <p:sp>
          <p:nvSpPr>
            <p:cNvPr id="3301" name="Google Shape;3301;p80"/>
            <p:cNvSpPr txBox="1"/>
            <p:nvPr/>
          </p:nvSpPr>
          <p:spPr>
            <a:xfrm>
              <a:off x="4186968" y="40704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998</a:t>
              </a:r>
              <a:endParaRPr i="1" sz="1000">
                <a:latin typeface="Helvetica Neue"/>
                <a:ea typeface="Helvetica Neue"/>
                <a:cs typeface="Helvetica Neue"/>
                <a:sym typeface="Helvetica Neue"/>
              </a:endParaRPr>
            </a:p>
          </p:txBody>
        </p:sp>
        <p:sp>
          <p:nvSpPr>
            <p:cNvPr id="3302" name="Google Shape;3302;p80"/>
            <p:cNvSpPr txBox="1"/>
            <p:nvPr/>
          </p:nvSpPr>
          <p:spPr>
            <a:xfrm>
              <a:off x="2610960" y="4366875"/>
              <a:ext cx="690300" cy="338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happy</a:t>
              </a:r>
              <a:endParaRPr sz="1000">
                <a:latin typeface="Helvetica Neue"/>
                <a:ea typeface="Helvetica Neue"/>
                <a:cs typeface="Helvetica Neue"/>
                <a:sym typeface="Helvetica Neue"/>
              </a:endParaRPr>
            </a:p>
          </p:txBody>
        </p:sp>
        <p:sp>
          <p:nvSpPr>
            <p:cNvPr id="3303" name="Google Shape;3303;p80"/>
            <p:cNvSpPr txBox="1"/>
            <p:nvPr/>
          </p:nvSpPr>
          <p:spPr>
            <a:xfrm>
              <a:off x="2612660" y="4070475"/>
              <a:ext cx="690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253</a:t>
              </a:r>
              <a:endParaRPr i="1" sz="1000">
                <a:latin typeface="Helvetica Neue"/>
                <a:ea typeface="Helvetica Neue"/>
                <a:cs typeface="Helvetica Neue"/>
                <a:sym typeface="Helvetica Neue"/>
              </a:endParaRPr>
            </a:p>
          </p:txBody>
        </p:sp>
      </p:grpSp>
      <p:grpSp>
        <p:nvGrpSpPr>
          <p:cNvPr id="3304" name="Google Shape;3304;p80"/>
          <p:cNvGrpSpPr/>
          <p:nvPr/>
        </p:nvGrpSpPr>
        <p:grpSpPr>
          <a:xfrm>
            <a:off x="1046975" y="2035405"/>
            <a:ext cx="3830400" cy="1479347"/>
            <a:chOff x="1046975" y="2035405"/>
            <a:chExt cx="3830400" cy="1479347"/>
          </a:xfrm>
        </p:grpSpPr>
        <p:cxnSp>
          <p:nvCxnSpPr>
            <p:cNvPr id="3305" name="Google Shape;3305;p80"/>
            <p:cNvCxnSpPr/>
            <p:nvPr/>
          </p:nvCxnSpPr>
          <p:spPr>
            <a:xfrm rot="10800000">
              <a:off x="1393978" y="32936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3306" name="Google Shape;3306;p80"/>
            <p:cNvCxnSpPr/>
            <p:nvPr/>
          </p:nvCxnSpPr>
          <p:spPr>
            <a:xfrm rot="10800000">
              <a:off x="2177428" y="32936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3307" name="Google Shape;3307;p80"/>
            <p:cNvCxnSpPr/>
            <p:nvPr/>
          </p:nvCxnSpPr>
          <p:spPr>
            <a:xfrm rot="10800000">
              <a:off x="3742188" y="3293651"/>
              <a:ext cx="0" cy="221100"/>
            </a:xfrm>
            <a:prstGeom prst="straightConnector1">
              <a:avLst/>
            </a:prstGeom>
            <a:noFill/>
            <a:ln cap="flat" cmpd="sng" w="9525">
              <a:solidFill>
                <a:schemeClr val="dk2"/>
              </a:solidFill>
              <a:prstDash val="solid"/>
              <a:round/>
              <a:headEnd len="med" w="med" type="none"/>
              <a:tailEnd len="med" w="med" type="triangle"/>
            </a:ln>
          </p:spPr>
        </p:cxnSp>
        <p:sp>
          <p:nvSpPr>
            <p:cNvPr id="3308" name="Google Shape;3308;p80"/>
            <p:cNvSpPr/>
            <p:nvPr/>
          </p:nvSpPr>
          <p:spPr>
            <a:xfrm>
              <a:off x="1046975" y="2971150"/>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Fully Connected Layer</a:t>
              </a:r>
              <a:endParaRPr i="1">
                <a:latin typeface="Helvetica Neue"/>
                <a:ea typeface="Helvetica Neue"/>
                <a:cs typeface="Helvetica Neue"/>
                <a:sym typeface="Helvetica Neue"/>
              </a:endParaRPr>
            </a:p>
          </p:txBody>
        </p:sp>
        <p:cxnSp>
          <p:nvCxnSpPr>
            <p:cNvPr id="3309" name="Google Shape;3309;p80"/>
            <p:cNvCxnSpPr/>
            <p:nvPr/>
          </p:nvCxnSpPr>
          <p:spPr>
            <a:xfrm rot="10800000">
              <a:off x="4528263" y="3293651"/>
              <a:ext cx="0" cy="221100"/>
            </a:xfrm>
            <a:prstGeom prst="straightConnector1">
              <a:avLst/>
            </a:prstGeom>
            <a:noFill/>
            <a:ln cap="flat" cmpd="sng" w="9525">
              <a:solidFill>
                <a:schemeClr val="dk2"/>
              </a:solidFill>
              <a:prstDash val="solid"/>
              <a:round/>
              <a:headEnd len="med" w="med" type="none"/>
              <a:tailEnd len="med" w="med" type="triangle"/>
            </a:ln>
          </p:spPr>
        </p:cxnSp>
        <p:sp>
          <p:nvSpPr>
            <p:cNvPr id="3310" name="Google Shape;3310;p80"/>
            <p:cNvSpPr/>
            <p:nvPr/>
          </p:nvSpPr>
          <p:spPr>
            <a:xfrm>
              <a:off x="1046975" y="2256084"/>
              <a:ext cx="3830400" cy="322500"/>
            </a:xfrm>
            <a:prstGeom prst="snip2Same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Fully Connected Layer</a:t>
              </a:r>
              <a:endParaRPr i="1">
                <a:latin typeface="Helvetica Neue"/>
                <a:ea typeface="Helvetica Neue"/>
                <a:cs typeface="Helvetica Neue"/>
                <a:sym typeface="Helvetica Neue"/>
              </a:endParaRPr>
            </a:p>
          </p:txBody>
        </p:sp>
        <p:cxnSp>
          <p:nvCxnSpPr>
            <p:cNvPr id="3311" name="Google Shape;3311;p80"/>
            <p:cNvCxnSpPr/>
            <p:nvPr/>
          </p:nvCxnSpPr>
          <p:spPr>
            <a:xfrm rot="10800000">
              <a:off x="2960038" y="3285601"/>
              <a:ext cx="0" cy="221100"/>
            </a:xfrm>
            <a:prstGeom prst="straightConnector1">
              <a:avLst/>
            </a:prstGeom>
            <a:noFill/>
            <a:ln cap="flat" cmpd="sng" w="9525">
              <a:solidFill>
                <a:schemeClr val="dk2"/>
              </a:solidFill>
              <a:prstDash val="solid"/>
              <a:round/>
              <a:headEnd len="med" w="med" type="none"/>
              <a:tailEnd len="med" w="med" type="triangle"/>
            </a:ln>
          </p:spPr>
        </p:cxnSp>
        <p:grpSp>
          <p:nvGrpSpPr>
            <p:cNvPr id="3312" name="Google Shape;3312;p80"/>
            <p:cNvGrpSpPr/>
            <p:nvPr/>
          </p:nvGrpSpPr>
          <p:grpSpPr>
            <a:xfrm>
              <a:off x="1168678" y="2043455"/>
              <a:ext cx="450600" cy="145800"/>
              <a:chOff x="705975" y="2364450"/>
              <a:chExt cx="450600" cy="145800"/>
            </a:xfrm>
          </p:grpSpPr>
          <p:sp>
            <p:nvSpPr>
              <p:cNvPr id="3313" name="Google Shape;3313;p80"/>
              <p:cNvSpPr/>
              <p:nvPr/>
            </p:nvSpPr>
            <p:spPr>
              <a:xfrm>
                <a:off x="7059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0"/>
              <p:cNvSpPr/>
              <p:nvPr/>
            </p:nvSpPr>
            <p:spPr>
              <a:xfrm>
                <a:off x="8583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0"/>
              <p:cNvSpPr/>
              <p:nvPr/>
            </p:nvSpPr>
            <p:spPr>
              <a:xfrm>
                <a:off x="10107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6" name="Google Shape;3316;p80"/>
            <p:cNvGrpSpPr/>
            <p:nvPr/>
          </p:nvGrpSpPr>
          <p:grpSpPr>
            <a:xfrm>
              <a:off x="1952128" y="2043455"/>
              <a:ext cx="450600" cy="145800"/>
              <a:chOff x="705975" y="2364450"/>
              <a:chExt cx="450600" cy="145800"/>
            </a:xfrm>
          </p:grpSpPr>
          <p:sp>
            <p:nvSpPr>
              <p:cNvPr id="3317" name="Google Shape;3317;p80"/>
              <p:cNvSpPr/>
              <p:nvPr/>
            </p:nvSpPr>
            <p:spPr>
              <a:xfrm>
                <a:off x="7059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0"/>
              <p:cNvSpPr/>
              <p:nvPr/>
            </p:nvSpPr>
            <p:spPr>
              <a:xfrm>
                <a:off x="8583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0"/>
              <p:cNvSpPr/>
              <p:nvPr/>
            </p:nvSpPr>
            <p:spPr>
              <a:xfrm>
                <a:off x="10107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0" name="Google Shape;3320;p80"/>
            <p:cNvGrpSpPr/>
            <p:nvPr/>
          </p:nvGrpSpPr>
          <p:grpSpPr>
            <a:xfrm>
              <a:off x="3516423" y="2043455"/>
              <a:ext cx="450600" cy="145800"/>
              <a:chOff x="705975" y="2364450"/>
              <a:chExt cx="450600" cy="145800"/>
            </a:xfrm>
          </p:grpSpPr>
          <p:sp>
            <p:nvSpPr>
              <p:cNvPr id="3321" name="Google Shape;3321;p80"/>
              <p:cNvSpPr/>
              <p:nvPr/>
            </p:nvSpPr>
            <p:spPr>
              <a:xfrm>
                <a:off x="7059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0"/>
              <p:cNvSpPr/>
              <p:nvPr/>
            </p:nvSpPr>
            <p:spPr>
              <a:xfrm>
                <a:off x="8583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0"/>
              <p:cNvSpPr/>
              <p:nvPr/>
            </p:nvSpPr>
            <p:spPr>
              <a:xfrm>
                <a:off x="10107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4" name="Google Shape;3324;p80"/>
            <p:cNvGrpSpPr/>
            <p:nvPr/>
          </p:nvGrpSpPr>
          <p:grpSpPr>
            <a:xfrm>
              <a:off x="4302498" y="2043455"/>
              <a:ext cx="450600" cy="145800"/>
              <a:chOff x="705975" y="2364450"/>
              <a:chExt cx="450600" cy="145800"/>
            </a:xfrm>
          </p:grpSpPr>
          <p:sp>
            <p:nvSpPr>
              <p:cNvPr id="3325" name="Google Shape;3325;p80"/>
              <p:cNvSpPr/>
              <p:nvPr/>
            </p:nvSpPr>
            <p:spPr>
              <a:xfrm>
                <a:off x="7059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0"/>
              <p:cNvSpPr/>
              <p:nvPr/>
            </p:nvSpPr>
            <p:spPr>
              <a:xfrm>
                <a:off x="8583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0"/>
              <p:cNvSpPr/>
              <p:nvPr/>
            </p:nvSpPr>
            <p:spPr>
              <a:xfrm>
                <a:off x="10107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8" name="Google Shape;3328;p80"/>
            <p:cNvGrpSpPr/>
            <p:nvPr/>
          </p:nvGrpSpPr>
          <p:grpSpPr>
            <a:xfrm>
              <a:off x="2734273" y="2035405"/>
              <a:ext cx="450600" cy="145800"/>
              <a:chOff x="705975" y="2364450"/>
              <a:chExt cx="450600" cy="145800"/>
            </a:xfrm>
          </p:grpSpPr>
          <p:sp>
            <p:nvSpPr>
              <p:cNvPr id="3329" name="Google Shape;3329;p80"/>
              <p:cNvSpPr/>
              <p:nvPr/>
            </p:nvSpPr>
            <p:spPr>
              <a:xfrm>
                <a:off x="7059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0"/>
              <p:cNvSpPr/>
              <p:nvPr/>
            </p:nvSpPr>
            <p:spPr>
              <a:xfrm>
                <a:off x="8583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0"/>
              <p:cNvSpPr/>
              <p:nvPr/>
            </p:nvSpPr>
            <p:spPr>
              <a:xfrm>
                <a:off x="1010775" y="2364450"/>
                <a:ext cx="145800" cy="145800"/>
              </a:xfrm>
              <a:prstGeom prst="rect">
                <a:avLst/>
              </a:prstGeom>
              <a:solidFill>
                <a:srgbClr val="FCE5CD"/>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32" name="Google Shape;3332;p80"/>
            <p:cNvCxnSpPr/>
            <p:nvPr/>
          </p:nvCxnSpPr>
          <p:spPr>
            <a:xfrm rot="10800000">
              <a:off x="1393978" y="27602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3333" name="Google Shape;3333;p80"/>
            <p:cNvCxnSpPr/>
            <p:nvPr/>
          </p:nvCxnSpPr>
          <p:spPr>
            <a:xfrm rot="10800000">
              <a:off x="2177428" y="27602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3334" name="Google Shape;3334;p80"/>
            <p:cNvCxnSpPr/>
            <p:nvPr/>
          </p:nvCxnSpPr>
          <p:spPr>
            <a:xfrm rot="10800000">
              <a:off x="3742188" y="27602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3335" name="Google Shape;3335;p80"/>
            <p:cNvCxnSpPr/>
            <p:nvPr/>
          </p:nvCxnSpPr>
          <p:spPr>
            <a:xfrm rot="10800000">
              <a:off x="4528263" y="2760251"/>
              <a:ext cx="0" cy="221100"/>
            </a:xfrm>
            <a:prstGeom prst="straightConnector1">
              <a:avLst/>
            </a:prstGeom>
            <a:noFill/>
            <a:ln cap="flat" cmpd="sng" w="9525">
              <a:solidFill>
                <a:schemeClr val="dk2"/>
              </a:solidFill>
              <a:prstDash val="solid"/>
              <a:round/>
              <a:headEnd len="med" w="med" type="none"/>
              <a:tailEnd len="med" w="med" type="triangle"/>
            </a:ln>
          </p:spPr>
        </p:cxnSp>
        <p:cxnSp>
          <p:nvCxnSpPr>
            <p:cNvPr id="3336" name="Google Shape;3336;p80"/>
            <p:cNvCxnSpPr/>
            <p:nvPr/>
          </p:nvCxnSpPr>
          <p:spPr>
            <a:xfrm rot="10800000">
              <a:off x="2960038" y="2752201"/>
              <a:ext cx="0" cy="221100"/>
            </a:xfrm>
            <a:prstGeom prst="straightConnector1">
              <a:avLst/>
            </a:prstGeom>
            <a:noFill/>
            <a:ln cap="flat" cmpd="sng" w="9525">
              <a:solidFill>
                <a:schemeClr val="dk2"/>
              </a:solidFill>
              <a:prstDash val="solid"/>
              <a:round/>
              <a:headEnd len="med" w="med" type="none"/>
              <a:tailEnd len="med" w="med" type="triangle"/>
            </a:ln>
          </p:spPr>
        </p:cxnSp>
        <p:sp>
          <p:nvSpPr>
            <p:cNvPr id="3337" name="Google Shape;3337;p80"/>
            <p:cNvSpPr txBox="1"/>
            <p:nvPr/>
          </p:nvSpPr>
          <p:spPr>
            <a:xfrm rot="5400000">
              <a:off x="1262449" y="2509077"/>
              <a:ext cx="347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i="1" sz="1000">
                <a:latin typeface="Helvetica Neue"/>
                <a:ea typeface="Helvetica Neue"/>
                <a:cs typeface="Helvetica Neue"/>
                <a:sym typeface="Helvetica Neue"/>
              </a:endParaRPr>
            </a:p>
          </p:txBody>
        </p:sp>
        <p:sp>
          <p:nvSpPr>
            <p:cNvPr id="3338" name="Google Shape;3338;p80"/>
            <p:cNvSpPr txBox="1"/>
            <p:nvPr/>
          </p:nvSpPr>
          <p:spPr>
            <a:xfrm rot="5400000">
              <a:off x="2044213" y="2509077"/>
              <a:ext cx="347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i="1" sz="1000">
                <a:latin typeface="Helvetica Neue"/>
                <a:ea typeface="Helvetica Neue"/>
                <a:cs typeface="Helvetica Neue"/>
                <a:sym typeface="Helvetica Neue"/>
              </a:endParaRPr>
            </a:p>
          </p:txBody>
        </p:sp>
        <p:sp>
          <p:nvSpPr>
            <p:cNvPr id="3339" name="Google Shape;3339;p80"/>
            <p:cNvSpPr txBox="1"/>
            <p:nvPr/>
          </p:nvSpPr>
          <p:spPr>
            <a:xfrm rot="5400000">
              <a:off x="2819389" y="2509077"/>
              <a:ext cx="347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i="1" sz="1000">
                <a:latin typeface="Helvetica Neue"/>
                <a:ea typeface="Helvetica Neue"/>
                <a:cs typeface="Helvetica Neue"/>
                <a:sym typeface="Helvetica Neue"/>
              </a:endParaRPr>
            </a:p>
          </p:txBody>
        </p:sp>
        <p:sp>
          <p:nvSpPr>
            <p:cNvPr id="3340" name="Google Shape;3340;p80"/>
            <p:cNvSpPr txBox="1"/>
            <p:nvPr/>
          </p:nvSpPr>
          <p:spPr>
            <a:xfrm rot="5400000">
              <a:off x="3604886" y="2509077"/>
              <a:ext cx="347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i="1" sz="1000">
                <a:latin typeface="Helvetica Neue"/>
                <a:ea typeface="Helvetica Neue"/>
                <a:cs typeface="Helvetica Neue"/>
                <a:sym typeface="Helvetica Neue"/>
              </a:endParaRPr>
            </a:p>
          </p:txBody>
        </p:sp>
        <p:sp>
          <p:nvSpPr>
            <p:cNvPr id="3341" name="Google Shape;3341;p80"/>
            <p:cNvSpPr txBox="1"/>
            <p:nvPr/>
          </p:nvSpPr>
          <p:spPr>
            <a:xfrm rot="5400000">
              <a:off x="4386649" y="2509077"/>
              <a:ext cx="347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Helvetica Neue"/>
                  <a:ea typeface="Helvetica Neue"/>
                  <a:cs typeface="Helvetica Neue"/>
                  <a:sym typeface="Helvetica Neue"/>
                </a:rPr>
                <a:t>…</a:t>
              </a:r>
              <a:endParaRPr i="1" sz="1000">
                <a:latin typeface="Helvetica Neue"/>
                <a:ea typeface="Helvetica Neue"/>
                <a:cs typeface="Helvetica Neue"/>
                <a:sym typeface="Helvetica Neue"/>
              </a:endParaRPr>
            </a:p>
          </p:txBody>
        </p:sp>
      </p:grpSp>
      <p:sp>
        <p:nvSpPr>
          <p:cNvPr id="3342" name="Google Shape;3342;p80"/>
          <p:cNvSpPr txBox="1"/>
          <p:nvPr/>
        </p:nvSpPr>
        <p:spPr>
          <a:xfrm rot="867">
            <a:off x="5151900" y="3318150"/>
            <a:ext cx="3570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a:solidFill>
                  <a:srgbClr val="0000FF"/>
                </a:solidFill>
                <a:latin typeface="Helvetica Neue"/>
                <a:ea typeface="Helvetica Neue"/>
                <a:cs typeface="Helvetica Neue"/>
                <a:sym typeface="Helvetica Neue"/>
              </a:rPr>
              <a:t>← Lexical Embeddings</a:t>
            </a:r>
            <a:endParaRPr b="1" sz="2200">
              <a:solidFill>
                <a:srgbClr val="0000FF"/>
              </a:solidFill>
              <a:latin typeface="Helvetica Neue"/>
              <a:ea typeface="Helvetica Neue"/>
              <a:cs typeface="Helvetica Neue"/>
              <a:sym typeface="Helvetica Neue"/>
            </a:endParaRPr>
          </a:p>
        </p:txBody>
      </p:sp>
      <p:sp>
        <p:nvSpPr>
          <p:cNvPr id="3343" name="Google Shape;3343;p80"/>
          <p:cNvSpPr txBox="1"/>
          <p:nvPr/>
        </p:nvSpPr>
        <p:spPr>
          <a:xfrm rot="823">
            <a:off x="5151900" y="1846700"/>
            <a:ext cx="37614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a:solidFill>
                  <a:srgbClr val="B45F06"/>
                </a:solidFill>
                <a:latin typeface="Helvetica Neue"/>
                <a:ea typeface="Helvetica Neue"/>
                <a:cs typeface="Helvetica Neue"/>
                <a:sym typeface="Helvetica Neue"/>
              </a:rPr>
              <a:t>← Contextual Embeddings</a:t>
            </a:r>
            <a:endParaRPr b="1" sz="2200">
              <a:solidFill>
                <a:srgbClr val="B45F06"/>
              </a:solidFill>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3"/>
                                        </p:tgtEl>
                                        <p:attrNameLst>
                                          <p:attrName>style.visibility</p:attrName>
                                        </p:attrNameLst>
                                      </p:cBhvr>
                                      <p:to>
                                        <p:strVal val="visible"/>
                                      </p:to>
                                    </p:set>
                                    <p:animEffect filter="fade" transition="in">
                                      <p:cBhvr>
                                        <p:cTn dur="1000"/>
                                        <p:tgtEl>
                                          <p:spTgt spid="32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70"/>
                                        </p:tgtEl>
                                        <p:attrNameLst>
                                          <p:attrName>style.visibility</p:attrName>
                                        </p:attrNameLst>
                                      </p:cBhvr>
                                      <p:to>
                                        <p:strVal val="visible"/>
                                      </p:to>
                                    </p:set>
                                    <p:animEffect filter="fade" transition="in">
                                      <p:cBhvr>
                                        <p:cTn dur="1000"/>
                                        <p:tgtEl>
                                          <p:spTgt spid="32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4"/>
                                        </p:tgtEl>
                                        <p:attrNameLst>
                                          <p:attrName>style.visibility</p:attrName>
                                        </p:attrNameLst>
                                      </p:cBhvr>
                                      <p:to>
                                        <p:strVal val="visible"/>
                                      </p:to>
                                    </p:set>
                                    <p:animEffect filter="fade" transition="in">
                                      <p:cBhvr>
                                        <p:cTn dur="1000"/>
                                        <p:tgtEl>
                                          <p:spTgt spid="33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64"/>
                                        </p:tgtEl>
                                        <p:attrNameLst>
                                          <p:attrName>style.visibility</p:attrName>
                                        </p:attrNameLst>
                                      </p:cBhvr>
                                      <p:to>
                                        <p:strVal val="visible"/>
                                      </p:to>
                                    </p:set>
                                    <p:animEffect filter="fade" transition="in">
                                      <p:cBhvr>
                                        <p:cTn dur="1000"/>
                                        <p:tgtEl>
                                          <p:spTgt spid="32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42"/>
                                        </p:tgtEl>
                                        <p:attrNameLst>
                                          <p:attrName>style.visibility</p:attrName>
                                        </p:attrNameLst>
                                      </p:cBhvr>
                                      <p:to>
                                        <p:strVal val="visible"/>
                                      </p:to>
                                    </p:set>
                                    <p:animEffect filter="fade" transition="in">
                                      <p:cBhvr>
                                        <p:cTn dur="1000"/>
                                        <p:tgtEl>
                                          <p:spTgt spid="33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43"/>
                                        </p:tgtEl>
                                        <p:attrNameLst>
                                          <p:attrName>style.visibility</p:attrName>
                                        </p:attrNameLst>
                                      </p:cBhvr>
                                      <p:to>
                                        <p:strVal val="visible"/>
                                      </p:to>
                                    </p:set>
                                    <p:animEffect filter="fade" transition="in">
                                      <p:cBhvr>
                                        <p:cTn dur="1000"/>
                                        <p:tgtEl>
                                          <p:spTgt spid="33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7" name="Shape 3347"/>
        <p:cNvGrpSpPr/>
        <p:nvPr/>
      </p:nvGrpSpPr>
      <p:grpSpPr>
        <a:xfrm>
          <a:off x="0" y="0"/>
          <a:ext cx="0" cy="0"/>
          <a:chOff x="0" y="0"/>
          <a:chExt cx="0" cy="0"/>
        </a:xfrm>
      </p:grpSpPr>
      <p:sp>
        <p:nvSpPr>
          <p:cNvPr id="3348" name="Google Shape;3348;p8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 of Today’s Plan</a:t>
            </a:r>
            <a:endParaRPr/>
          </a:p>
        </p:txBody>
      </p:sp>
      <p:sp>
        <p:nvSpPr>
          <p:cNvPr id="3349" name="Google Shape;3349;p8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strike="sngStrike"/>
              <a:t>Course organization and deliverables</a:t>
            </a:r>
            <a:endParaRPr strike="sngStrike"/>
          </a:p>
          <a:p>
            <a:pPr indent="-368300" lvl="0" marL="457200" rtl="0" algn="l">
              <a:spcBef>
                <a:spcPts val="0"/>
              </a:spcBef>
              <a:spcAft>
                <a:spcPts val="0"/>
              </a:spcAft>
              <a:buSzPts val="2200"/>
              <a:buChar char="●"/>
            </a:pPr>
            <a:r>
              <a:rPr lang="en" strike="sngStrike"/>
              <a:t>Recap from Lecture 5</a:t>
            </a:r>
            <a:endParaRPr strike="sngStrike"/>
          </a:p>
          <a:p>
            <a:pPr indent="-368300" lvl="0" marL="457200" rtl="0" algn="l">
              <a:spcBef>
                <a:spcPts val="0"/>
              </a:spcBef>
              <a:spcAft>
                <a:spcPts val="0"/>
              </a:spcAft>
              <a:buSzPts val="2200"/>
              <a:buChar char="●"/>
            </a:pPr>
            <a:r>
              <a:rPr lang="en" strike="sngStrike"/>
              <a:t>Language Models and Word Embeddings</a:t>
            </a:r>
            <a:endParaRPr strike="sngStrike"/>
          </a:p>
          <a:p>
            <a:pPr indent="-368300" lvl="1" marL="914400" rtl="0" algn="l">
              <a:spcBef>
                <a:spcPts val="0"/>
              </a:spcBef>
              <a:spcAft>
                <a:spcPts val="0"/>
              </a:spcAft>
              <a:buClr>
                <a:srgbClr val="0000FF"/>
              </a:buClr>
              <a:buSzPts val="2200"/>
              <a:buChar char="○"/>
            </a:pPr>
            <a:r>
              <a:rPr lang="en">
                <a:solidFill>
                  <a:srgbClr val="0000FF"/>
                </a:solidFill>
              </a:rPr>
              <a:t>Any questions before we move on?</a:t>
            </a:r>
            <a:endParaRPr>
              <a:solidFill>
                <a:srgbClr val="0000FF"/>
              </a:solidFill>
            </a:endParaRPr>
          </a:p>
          <a:p>
            <a:pPr indent="-368300" lvl="0" marL="457200" rtl="0" algn="l">
              <a:spcBef>
                <a:spcPts val="0"/>
              </a:spcBef>
              <a:spcAft>
                <a:spcPts val="0"/>
              </a:spcAft>
              <a:buSzPts val="2200"/>
              <a:buChar char="●"/>
            </a:pPr>
            <a:r>
              <a:rPr lang="en"/>
              <a:t>Project Pitches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Midterm [Slide from Midterm Briefing; Feb 24; </a:t>
            </a:r>
            <a:r>
              <a:rPr b="1" lang="en"/>
              <a:t>emph</a:t>
            </a:r>
            <a:r>
              <a:rPr lang="en"/>
              <a:t> new</a:t>
            </a:r>
            <a:r>
              <a:rPr lang="en"/>
              <a:t>]</a:t>
            </a:r>
            <a:endParaRPr/>
          </a:p>
        </p:txBody>
      </p:sp>
      <p:sp>
        <p:nvSpPr>
          <p:cNvPr id="133" name="Google Shape;133;p19"/>
          <p:cNvSpPr txBox="1"/>
          <p:nvPr>
            <p:ph idx="1" type="body"/>
          </p:nvPr>
        </p:nvSpPr>
        <p:spPr>
          <a:xfrm>
            <a:off x="311700" y="1152475"/>
            <a:ext cx="8520600" cy="3918300"/>
          </a:xfrm>
          <a:prstGeom prst="rect">
            <a:avLst/>
          </a:prstGeom>
        </p:spPr>
        <p:txBody>
          <a:bodyPr anchorCtr="0" anchor="t" bIns="91425" lIns="91425" spcFirstLastPara="1" rIns="91425" wrap="square" tIns="91425">
            <a:normAutofit lnSpcReduction="10000"/>
          </a:bodyPr>
          <a:lstStyle/>
          <a:p>
            <a:pPr indent="-368300" lvl="0" marL="457200" rtl="0" algn="l">
              <a:spcBef>
                <a:spcPts val="0"/>
              </a:spcBef>
              <a:spcAft>
                <a:spcPts val="0"/>
              </a:spcAft>
              <a:buSzPts val="2200"/>
              <a:buChar char="●"/>
            </a:pPr>
            <a:r>
              <a:rPr lang="en"/>
              <a:t>The exam will be in the form of a link to a PDF (exam questions) and a link to a Google Form (to submit answers)</a:t>
            </a:r>
            <a:endParaRPr/>
          </a:p>
          <a:p>
            <a:pPr indent="-368300" lvl="0" marL="457200" rtl="0" algn="l">
              <a:spcBef>
                <a:spcPts val="0"/>
              </a:spcBef>
              <a:spcAft>
                <a:spcPts val="0"/>
              </a:spcAft>
              <a:buSzPts val="2200"/>
              <a:buChar char="●"/>
            </a:pPr>
            <a:r>
              <a:rPr lang="en"/>
              <a:t>The exam is entirely multiple choice</a:t>
            </a:r>
            <a:endParaRPr/>
          </a:p>
          <a:p>
            <a:pPr indent="-368300" lvl="0" marL="457200" rtl="0" algn="l">
              <a:spcBef>
                <a:spcPts val="0"/>
              </a:spcBef>
              <a:spcAft>
                <a:spcPts val="0"/>
              </a:spcAft>
              <a:buSzPts val="2200"/>
              <a:buChar char="●"/>
            </a:pPr>
            <a:r>
              <a:rPr lang="en"/>
              <a:t>The exam is open book / open note, </a:t>
            </a:r>
            <a:r>
              <a:rPr lang="en"/>
              <a:t>but </a:t>
            </a:r>
            <a:r>
              <a:rPr b="1" lang="en"/>
              <a:t>not open collaborator; please complete it on your own without assistance from other students or other agents </a:t>
            </a:r>
            <a:endParaRPr b="1"/>
          </a:p>
          <a:p>
            <a:pPr indent="-368300" lvl="0" marL="457200" rtl="0" algn="l">
              <a:spcBef>
                <a:spcPts val="0"/>
              </a:spcBef>
              <a:spcAft>
                <a:spcPts val="0"/>
              </a:spcAft>
              <a:buSzPts val="2200"/>
              <a:buChar char="●"/>
            </a:pPr>
            <a:r>
              <a:rPr lang="en"/>
              <a:t>The exam PDF and Google Form will be available </a:t>
            </a:r>
            <a:r>
              <a:rPr i="1" lang="en"/>
              <a:t>only</a:t>
            </a:r>
            <a:r>
              <a:rPr lang="en"/>
              <a:t> during the 1:20pm-3:20pm window; links will go up on Piazza</a:t>
            </a:r>
            <a:endParaRPr/>
          </a:p>
          <a:p>
            <a:pPr indent="-368300" lvl="0" marL="457200" rtl="0" algn="l">
              <a:spcBef>
                <a:spcPts val="0"/>
              </a:spcBef>
              <a:spcAft>
                <a:spcPts val="0"/>
              </a:spcAft>
              <a:buSzPts val="2200"/>
              <a:buChar char="●"/>
            </a:pPr>
            <a:r>
              <a:rPr lang="en"/>
              <a:t>I will hang out up here in case anything goes egregiously wrong or you find super confusing typos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0" st="0"/>
                                            </p:txEl>
                                          </p:spTgt>
                                        </p:tgtEl>
                                        <p:attrNameLst>
                                          <p:attrName>style.visibility</p:attrName>
                                        </p:attrNameLst>
                                      </p:cBhvr>
                                      <p:to>
                                        <p:strVal val="visible"/>
                                      </p:to>
                                    </p:set>
                                    <p:animEffect filter="fade" transition="in">
                                      <p:cBhvr>
                                        <p:cTn dur="1000"/>
                                        <p:tgtEl>
                                          <p:spTgt spid="13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1" st="1"/>
                                            </p:txEl>
                                          </p:spTgt>
                                        </p:tgtEl>
                                        <p:attrNameLst>
                                          <p:attrName>style.visibility</p:attrName>
                                        </p:attrNameLst>
                                      </p:cBhvr>
                                      <p:to>
                                        <p:strVal val="visible"/>
                                      </p:to>
                                    </p:set>
                                    <p:animEffect filter="fade" transition="in">
                                      <p:cBhvr>
                                        <p:cTn dur="1000"/>
                                        <p:tgtEl>
                                          <p:spTgt spid="13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2" st="2"/>
                                            </p:txEl>
                                          </p:spTgt>
                                        </p:tgtEl>
                                        <p:attrNameLst>
                                          <p:attrName>style.visibility</p:attrName>
                                        </p:attrNameLst>
                                      </p:cBhvr>
                                      <p:to>
                                        <p:strVal val="visible"/>
                                      </p:to>
                                    </p:set>
                                    <p:animEffect filter="fade" transition="in">
                                      <p:cBhvr>
                                        <p:cTn dur="1000"/>
                                        <p:tgtEl>
                                          <p:spTgt spid="13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3" st="3"/>
                                            </p:txEl>
                                          </p:spTgt>
                                        </p:tgtEl>
                                        <p:attrNameLst>
                                          <p:attrName>style.visibility</p:attrName>
                                        </p:attrNameLst>
                                      </p:cBhvr>
                                      <p:to>
                                        <p:strVal val="visible"/>
                                      </p:to>
                                    </p:set>
                                    <p:animEffect filter="fade" transition="in">
                                      <p:cBhvr>
                                        <p:cTn dur="1000"/>
                                        <p:tgtEl>
                                          <p:spTgt spid="13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4" st="4"/>
                                            </p:txEl>
                                          </p:spTgt>
                                        </p:tgtEl>
                                        <p:attrNameLst>
                                          <p:attrName>style.visibility</p:attrName>
                                        </p:attrNameLst>
                                      </p:cBhvr>
                                      <p:to>
                                        <p:strVal val="visible"/>
                                      </p:to>
                                    </p:set>
                                    <p:animEffect filter="fade" transition="in">
                                      <p:cBhvr>
                                        <p:cTn dur="1000"/>
                                        <p:tgtEl>
                                          <p:spTgt spid="13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3" name="Shape 3353"/>
        <p:cNvGrpSpPr/>
        <p:nvPr/>
      </p:nvGrpSpPr>
      <p:grpSpPr>
        <a:xfrm>
          <a:off x="0" y="0"/>
          <a:ext cx="0" cy="0"/>
          <a:chOff x="0" y="0"/>
          <a:chExt cx="0" cy="0"/>
        </a:xfrm>
      </p:grpSpPr>
      <p:sp>
        <p:nvSpPr>
          <p:cNvPr id="3354" name="Google Shape;3354;p8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Action Items for You</a:t>
            </a:r>
            <a:endParaRPr/>
          </a:p>
        </p:txBody>
      </p:sp>
      <p:sp>
        <p:nvSpPr>
          <p:cNvPr id="3355" name="Google Shape;3355;p82"/>
          <p:cNvSpPr txBox="1"/>
          <p:nvPr>
            <p:ph idx="1" type="body"/>
          </p:nvPr>
        </p:nvSpPr>
        <p:spPr>
          <a:xfrm>
            <a:off x="311700" y="1152475"/>
            <a:ext cx="8520600" cy="34632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Y</a:t>
            </a:r>
            <a:r>
              <a:rPr lang="en"/>
              <a:t>our project surveys are due </a:t>
            </a:r>
            <a:r>
              <a:rPr b="1" lang="en"/>
              <a:t>next week</a:t>
            </a:r>
            <a:r>
              <a:rPr lang="en"/>
              <a:t> on Friday [Mar 10]</a:t>
            </a:r>
            <a:endParaRPr/>
          </a:p>
          <a:p>
            <a:pPr indent="-368300" lvl="0" marL="457200" rtl="0" algn="l">
              <a:spcBef>
                <a:spcPts val="0"/>
              </a:spcBef>
              <a:spcAft>
                <a:spcPts val="0"/>
              </a:spcAft>
              <a:buSzPts val="2200"/>
              <a:buChar char="●"/>
            </a:pPr>
            <a:r>
              <a:rPr lang="en"/>
              <a:t>Next week we will release Coding Assignment 2 [Mar 10]</a:t>
            </a:r>
            <a:endParaRPr/>
          </a:p>
          <a:p>
            <a:pPr indent="-368300" lvl="0" marL="457200" rtl="0" algn="l">
              <a:spcBef>
                <a:spcPts val="0"/>
              </a:spcBef>
              <a:spcAft>
                <a:spcPts val="0"/>
              </a:spcAft>
              <a:buSzPts val="2200"/>
              <a:buChar char="●"/>
            </a:pPr>
            <a:r>
              <a:rPr lang="en"/>
              <a:t>Two weeks from today there will be </a:t>
            </a:r>
            <a:r>
              <a:rPr b="1" lang="en"/>
              <a:t>no class</a:t>
            </a:r>
            <a:r>
              <a:rPr lang="en"/>
              <a:t> [March 17]</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55">
                                            <p:txEl>
                                              <p:pRg end="0" st="0"/>
                                            </p:txEl>
                                          </p:spTgt>
                                        </p:tgtEl>
                                        <p:attrNameLst>
                                          <p:attrName>style.visibility</p:attrName>
                                        </p:attrNameLst>
                                      </p:cBhvr>
                                      <p:to>
                                        <p:strVal val="visible"/>
                                      </p:to>
                                    </p:set>
                                    <p:animEffect filter="fade" transition="in">
                                      <p:cBhvr>
                                        <p:cTn dur="1000"/>
                                        <p:tgtEl>
                                          <p:spTgt spid="33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55">
                                            <p:txEl>
                                              <p:pRg end="1" st="1"/>
                                            </p:txEl>
                                          </p:spTgt>
                                        </p:tgtEl>
                                        <p:attrNameLst>
                                          <p:attrName>style.visibility</p:attrName>
                                        </p:attrNameLst>
                                      </p:cBhvr>
                                      <p:to>
                                        <p:strVal val="visible"/>
                                      </p:to>
                                    </p:set>
                                    <p:animEffect filter="fade" transition="in">
                                      <p:cBhvr>
                                        <p:cTn dur="1000"/>
                                        <p:tgtEl>
                                          <p:spTgt spid="33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55">
                                            <p:txEl>
                                              <p:pRg end="2" st="2"/>
                                            </p:txEl>
                                          </p:spTgt>
                                        </p:tgtEl>
                                        <p:attrNameLst>
                                          <p:attrName>style.visibility</p:attrName>
                                        </p:attrNameLst>
                                      </p:cBhvr>
                                      <p:to>
                                        <p:strVal val="visible"/>
                                      </p:to>
                                    </p:set>
                                    <p:animEffect filter="fade" transition="in">
                                      <p:cBhvr>
                                        <p:cTn dur="1000"/>
                                        <p:tgtEl>
                                          <p:spTgt spid="335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9" name="Shape 3359"/>
        <p:cNvGrpSpPr/>
        <p:nvPr/>
      </p:nvGrpSpPr>
      <p:grpSpPr>
        <a:xfrm>
          <a:off x="0" y="0"/>
          <a:ext cx="0" cy="0"/>
          <a:chOff x="0" y="0"/>
          <a:chExt cx="0" cy="0"/>
        </a:xfrm>
      </p:grpSpPr>
      <p:sp>
        <p:nvSpPr>
          <p:cNvPr id="3360" name="Google Shape;3360;p8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CSCI 566: Deep Learning and Its Applications</a:t>
            </a:r>
            <a:endParaRPr/>
          </a:p>
        </p:txBody>
      </p:sp>
      <p:sp>
        <p:nvSpPr>
          <p:cNvPr id="3361" name="Google Shape;3361;p8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Jesse Thomason</a:t>
            </a:r>
            <a:endParaRPr/>
          </a:p>
        </p:txBody>
      </p:sp>
      <p:sp>
        <p:nvSpPr>
          <p:cNvPr id="3362" name="Google Shape;3362;p83"/>
          <p:cNvSpPr txBox="1"/>
          <p:nvPr>
            <p:ph idx="1" type="subTitle"/>
          </p:nvPr>
        </p:nvSpPr>
        <p:spPr>
          <a:xfrm>
            <a:off x="311700" y="3519925"/>
            <a:ext cx="8520600" cy="1108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Lecture 6: DL for Natural Language Processing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Midterm</a:t>
            </a:r>
            <a:endParaRPr/>
          </a:p>
        </p:txBody>
      </p:sp>
      <p:sp>
        <p:nvSpPr>
          <p:cNvPr id="139" name="Google Shape;139;p20"/>
          <p:cNvSpPr txBox="1"/>
          <p:nvPr>
            <p:ph idx="1" type="body"/>
          </p:nvPr>
        </p:nvSpPr>
        <p:spPr>
          <a:xfrm>
            <a:off x="311700" y="1152475"/>
            <a:ext cx="8520600" cy="39183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b="1" lang="en"/>
              <a:t>“</a:t>
            </a:r>
            <a:r>
              <a:rPr b="1" lang="en"/>
              <a:t>please complete it on your own without assistance from other students or other agents”</a:t>
            </a:r>
            <a:endParaRPr/>
          </a:p>
          <a:p>
            <a:pPr indent="-368300" lvl="0" marL="457200" rtl="0" algn="l">
              <a:spcBef>
                <a:spcPts val="0"/>
              </a:spcBef>
              <a:spcAft>
                <a:spcPts val="0"/>
              </a:spcAft>
              <a:buSzPts val="2200"/>
              <a:buChar char="●"/>
            </a:pPr>
            <a:r>
              <a:rPr lang="en"/>
              <a:t>If you are already aware that you violated this policy, please contact me so that we can work through the reporting procedures to the Office of Academic Integrity and the associated grade penalty</a:t>
            </a:r>
            <a:endParaRPr/>
          </a:p>
          <a:p>
            <a:pPr indent="-368300" lvl="0" marL="457200" rtl="0" algn="l">
              <a:spcBef>
                <a:spcPts val="0"/>
              </a:spcBef>
              <a:spcAft>
                <a:spcPts val="0"/>
              </a:spcAft>
              <a:buSzPts val="2200"/>
              <a:buChar char="●"/>
            </a:pPr>
            <a:r>
              <a:rPr lang="en"/>
              <a:t>Else, I will be contacting you.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xEl>
                                              <p:pRg end="0" st="0"/>
                                            </p:txEl>
                                          </p:spTgt>
                                        </p:tgtEl>
                                        <p:attrNameLst>
                                          <p:attrName>style.visibility</p:attrName>
                                        </p:attrNameLst>
                                      </p:cBhvr>
                                      <p:to>
                                        <p:strVal val="visible"/>
                                      </p:to>
                                    </p:set>
                                    <p:animEffect filter="fade" transition="in">
                                      <p:cBhvr>
                                        <p:cTn dur="1000"/>
                                        <p:tgtEl>
                                          <p:spTgt spid="13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xEl>
                                              <p:pRg end="1" st="1"/>
                                            </p:txEl>
                                          </p:spTgt>
                                        </p:tgtEl>
                                        <p:attrNameLst>
                                          <p:attrName>style.visibility</p:attrName>
                                        </p:attrNameLst>
                                      </p:cBhvr>
                                      <p:to>
                                        <p:strVal val="visible"/>
                                      </p:to>
                                    </p:set>
                                    <p:animEffect filter="fade" transition="in">
                                      <p:cBhvr>
                                        <p:cTn dur="1000"/>
                                        <p:tgtEl>
                                          <p:spTgt spid="13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xEl>
                                              <p:pRg end="2" st="2"/>
                                            </p:txEl>
                                          </p:spTgt>
                                        </p:tgtEl>
                                        <p:attrNameLst>
                                          <p:attrName>style.visibility</p:attrName>
                                        </p:attrNameLst>
                                      </p:cBhvr>
                                      <p:to>
                                        <p:strVal val="visible"/>
                                      </p:to>
                                    </p:set>
                                    <p:animEffect filter="fade" transition="in">
                                      <p:cBhvr>
                                        <p:cTn dur="1000"/>
                                        <p:tgtEl>
                                          <p:spTgt spid="13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Pitches</a:t>
            </a:r>
            <a:endParaRPr/>
          </a:p>
        </p:txBody>
      </p:sp>
      <p:sp>
        <p:nvSpPr>
          <p:cNvPr id="145" name="Google Shape;145;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a:t>If you haven’t added your slides to the main project pitch deck, please do so ASAP!</a:t>
            </a:r>
            <a:endParaRPr/>
          </a:p>
          <a:p>
            <a:pPr indent="-368300" lvl="0" marL="457200" rtl="0" algn="l">
              <a:spcBef>
                <a:spcPts val="0"/>
              </a:spcBef>
              <a:spcAft>
                <a:spcPts val="0"/>
              </a:spcAft>
              <a:buSzPts val="2200"/>
              <a:buChar char="●"/>
            </a:pPr>
            <a:r>
              <a:rPr lang="en"/>
              <a:t>Pitches will take place in the last 1.25 hours of so of class</a:t>
            </a:r>
            <a:endParaRPr/>
          </a:p>
          <a:p>
            <a:pPr indent="-368300" lvl="0" marL="457200" rtl="0" algn="l">
              <a:spcBef>
                <a:spcPts val="0"/>
              </a:spcBef>
              <a:spcAft>
                <a:spcPts val="0"/>
              </a:spcAft>
              <a:buSzPts val="2200"/>
              <a:buChar char="●"/>
            </a:pPr>
            <a:r>
              <a:rPr lang="en"/>
              <a:t>Main pitch deck link [</a:t>
            </a:r>
            <a:r>
              <a:rPr lang="en" u="sng">
                <a:solidFill>
                  <a:schemeClr val="hlink"/>
                </a:solidFill>
                <a:hlinkClick r:id="rId3"/>
              </a:rPr>
              <a:t>here</a:t>
            </a:r>
            <a:r>
              <a:rPr lang="en"/>
              <a:t>]</a:t>
            </a:r>
            <a:endParaRPr/>
          </a:p>
          <a:p>
            <a:pPr indent="-368300" lvl="1" marL="914400" rtl="0" algn="l">
              <a:spcBef>
                <a:spcPts val="0"/>
              </a:spcBef>
              <a:spcAft>
                <a:spcPts val="0"/>
              </a:spcAft>
              <a:buSzPts val="2200"/>
              <a:buChar char="○"/>
            </a:pPr>
            <a:r>
              <a:rPr lang="en"/>
              <a:t>Do NOT overwrite other teams’ slides!</a:t>
            </a:r>
            <a:endParaRPr/>
          </a:p>
          <a:p>
            <a:pPr indent="-368300" lvl="1" marL="914400" rtl="0" algn="l">
              <a:spcBef>
                <a:spcPts val="0"/>
              </a:spcBef>
              <a:spcAft>
                <a:spcPts val="0"/>
              </a:spcAft>
              <a:buSzPts val="2200"/>
              <a:buChar char="○"/>
            </a:pPr>
            <a:r>
              <a:rPr lang="en"/>
              <a:t>Your team name should be </a:t>
            </a:r>
            <a:r>
              <a:rPr i="1" lang="en"/>
              <a:t>extremely visible</a:t>
            </a:r>
            <a:r>
              <a:rPr lang="en"/>
              <a:t> on first slide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0" st="0"/>
                                            </p:txEl>
                                          </p:spTgt>
                                        </p:tgtEl>
                                        <p:attrNameLst>
                                          <p:attrName>style.visibility</p:attrName>
                                        </p:attrNameLst>
                                      </p:cBhvr>
                                      <p:to>
                                        <p:strVal val="visible"/>
                                      </p:to>
                                    </p:set>
                                    <p:animEffect filter="fade" transition="in">
                                      <p:cBhvr>
                                        <p:cTn dur="1000"/>
                                        <p:tgtEl>
                                          <p:spTgt spid="14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1" st="1"/>
                                            </p:txEl>
                                          </p:spTgt>
                                        </p:tgtEl>
                                        <p:attrNameLst>
                                          <p:attrName>style.visibility</p:attrName>
                                        </p:attrNameLst>
                                      </p:cBhvr>
                                      <p:to>
                                        <p:strVal val="visible"/>
                                      </p:to>
                                    </p:set>
                                    <p:animEffect filter="fade" transition="in">
                                      <p:cBhvr>
                                        <p:cTn dur="1000"/>
                                        <p:tgtEl>
                                          <p:spTgt spid="14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2" st="2"/>
                                            </p:txEl>
                                          </p:spTgt>
                                        </p:tgtEl>
                                        <p:attrNameLst>
                                          <p:attrName>style.visibility</p:attrName>
                                        </p:attrNameLst>
                                      </p:cBhvr>
                                      <p:to>
                                        <p:strVal val="visible"/>
                                      </p:to>
                                    </p:set>
                                    <p:animEffect filter="fade" transition="in">
                                      <p:cBhvr>
                                        <p:cTn dur="1000"/>
                                        <p:tgtEl>
                                          <p:spTgt spid="14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3" st="3"/>
                                            </p:txEl>
                                          </p:spTgt>
                                        </p:tgtEl>
                                        <p:attrNameLst>
                                          <p:attrName>style.visibility</p:attrName>
                                        </p:attrNameLst>
                                      </p:cBhvr>
                                      <p:to>
                                        <p:strVal val="visible"/>
                                      </p:to>
                                    </p:set>
                                    <p:animEffect filter="fade" transition="in">
                                      <p:cBhvr>
                                        <p:cTn dur="1000"/>
                                        <p:tgtEl>
                                          <p:spTgt spid="14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4" st="4"/>
                                            </p:txEl>
                                          </p:spTgt>
                                        </p:tgtEl>
                                        <p:attrNameLst>
                                          <p:attrName>style.visibility</p:attrName>
                                        </p:attrNameLst>
                                      </p:cBhvr>
                                      <p:to>
                                        <p:strVal val="visible"/>
                                      </p:to>
                                    </p:set>
                                    <p:animEffect filter="fade" transition="in">
                                      <p:cBhvr>
                                        <p:cTn dur="1000"/>
                                        <p:tgtEl>
                                          <p:spTgt spid="145">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